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6" r:id="rId9"/>
    <p:sldId id="282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77" r:id="rId24"/>
    <p:sldId id="283" r:id="rId25"/>
    <p:sldId id="284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A8EquH7NcIs0jSYJ9ISBMvSR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510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lt-LT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2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76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552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44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0251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80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055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166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41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05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4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2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70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89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259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47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46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4" name="Google Shape;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V">
  <p:cSld name="Big message IV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">
  <p:cSld name="Content - one column II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II">
  <p:cSld name="Content - one column III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106219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V">
  <p:cSld name="Content - one column IV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subTitle" idx="1"/>
          </p:nvPr>
        </p:nvSpPr>
        <p:spPr>
          <a:xfrm>
            <a:off x="787399" y="1013791"/>
            <a:ext cx="9178925" cy="51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800"/>
              <a:buNone/>
              <a:defRPr>
                <a:solidFill>
                  <a:srgbClr val="968B8B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600"/>
              <a:buNone/>
              <a:defRPr>
                <a:solidFill>
                  <a:srgbClr val="968B8B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68B8B"/>
              </a:buClr>
              <a:buSzPts val="1400"/>
              <a:buNone/>
              <a:defRPr>
                <a:solidFill>
                  <a:srgbClr val="968B8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2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">
  <p:cSld name="Content - two columns II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6948487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body" idx="2"/>
          </p:nvPr>
        </p:nvSpPr>
        <p:spPr>
          <a:xfrm>
            <a:off x="8127999" y="1763713"/>
            <a:ext cx="3276601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II">
  <p:cSld name="Content - two columns III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body" idx="1"/>
          </p:nvPr>
        </p:nvSpPr>
        <p:spPr>
          <a:xfrm>
            <a:off x="784800" y="1835150"/>
            <a:ext cx="5112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2"/>
          </p:nvPr>
        </p:nvSpPr>
        <p:spPr>
          <a:xfrm>
            <a:off x="6291263" y="1835151"/>
            <a:ext cx="5113337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IV">
  <p:cSld name="Content - two columns IV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511175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2"/>
          </p:nvPr>
        </p:nvSpPr>
        <p:spPr>
          <a:xfrm>
            <a:off x="6291263" y="1763713"/>
            <a:ext cx="511333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">
  <p:cSld name="Content - two columns V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>
            <a:off x="784226" y="1763714"/>
            <a:ext cx="3275012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3275913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body" idx="3"/>
          </p:nvPr>
        </p:nvSpPr>
        <p:spPr>
          <a:xfrm>
            <a:off x="4457700" y="1763713"/>
            <a:ext cx="6946899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wo columns VI">
  <p:cSld name="Content - two columns VI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1"/>
          </p:nvPr>
        </p:nvSpPr>
        <p:spPr>
          <a:xfrm>
            <a:off x="784225" y="1763714"/>
            <a:ext cx="5113337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2"/>
          </p:nvPr>
        </p:nvSpPr>
        <p:spPr>
          <a:xfrm>
            <a:off x="786500" y="4052013"/>
            <a:ext cx="5114744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3"/>
          </p:nvPr>
        </p:nvSpPr>
        <p:spPr>
          <a:xfrm>
            <a:off x="6292850" y="17637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4"/>
          </p:nvPr>
        </p:nvSpPr>
        <p:spPr>
          <a:xfrm>
            <a:off x="6292850" y="4052013"/>
            <a:ext cx="5111749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one column I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784224" y="1763713"/>
            <a:ext cx="1062196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">
  <p:cSld name="Content - three columns I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327501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2"/>
          </p:nvPr>
        </p:nvSpPr>
        <p:spPr>
          <a:xfrm>
            <a:off x="4456800" y="1763713"/>
            <a:ext cx="3275913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3"/>
          </p:nvPr>
        </p:nvSpPr>
        <p:spPr>
          <a:xfrm>
            <a:off x="8130274" y="1763713"/>
            <a:ext cx="327432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">
  <p:cSld name="Content - three columns I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784799" y="1835150"/>
            <a:ext cx="3276000" cy="4103688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456799" y="1835151"/>
            <a:ext cx="3276000" cy="4103688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3"/>
          </p:nvPr>
        </p:nvSpPr>
        <p:spPr>
          <a:xfrm>
            <a:off x="8128800" y="1836000"/>
            <a:ext cx="3276000" cy="4103688"/>
          </a:xfrm>
          <a:prstGeom prst="rect">
            <a:avLst/>
          </a:prstGeom>
          <a:solidFill>
            <a:srgbClr val="F9E7F0"/>
          </a:solidFill>
          <a:ln>
            <a:noFill/>
          </a:ln>
        </p:spPr>
        <p:txBody>
          <a:bodyPr spcFirstLastPara="1" wrap="square" lIns="288000" tIns="3672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II">
  <p:cSld name="Content - three columns III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1"/>
          </p:nvPr>
        </p:nvSpPr>
        <p:spPr>
          <a:xfrm>
            <a:off x="784799" y="2534477"/>
            <a:ext cx="3276000" cy="340753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2"/>
          </p:nvPr>
        </p:nvSpPr>
        <p:spPr>
          <a:xfrm>
            <a:off x="4456799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body" idx="3"/>
          </p:nvPr>
        </p:nvSpPr>
        <p:spPr>
          <a:xfrm>
            <a:off x="8128800" y="2534477"/>
            <a:ext cx="3276000" cy="3407536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288000" tIns="306000" rIns="28800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5569A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5569A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body" idx="4"/>
          </p:nvPr>
        </p:nvSpPr>
        <p:spPr>
          <a:xfrm>
            <a:off x="787400" y="1836739"/>
            <a:ext cx="3275013" cy="7176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5"/>
          </p:nvPr>
        </p:nvSpPr>
        <p:spPr>
          <a:xfrm>
            <a:off x="4459256" y="1836738"/>
            <a:ext cx="3275013" cy="717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6"/>
          </p:nvPr>
        </p:nvSpPr>
        <p:spPr>
          <a:xfrm>
            <a:off x="8129588" y="1836739"/>
            <a:ext cx="3275013" cy="717617"/>
          </a:xfrm>
          <a:prstGeom prst="rect">
            <a:avLst/>
          </a:prstGeom>
          <a:solidFill>
            <a:srgbClr val="C5569A"/>
          </a:solidFill>
          <a:ln>
            <a:noFill/>
          </a:ln>
        </p:spPr>
        <p:txBody>
          <a:bodyPr spcFirstLastPara="1" wrap="square" lIns="288000" tIns="0" rIns="288000" bIns="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three columns IV">
  <p:cSld name="Content - three columns IV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/>
          <p:nvPr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4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body" idx="1"/>
          </p:nvPr>
        </p:nvSpPr>
        <p:spPr>
          <a:xfrm>
            <a:off x="784800" y="1763712"/>
            <a:ext cx="10621388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–"/>
              <a:defRPr/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89" name="Google Shape;189;p44"/>
          <p:cNvSpPr>
            <a:spLocks noGrp="1"/>
          </p:cNvSpPr>
          <p:nvPr>
            <p:ph type="pic" idx="2"/>
          </p:nvPr>
        </p:nvSpPr>
        <p:spPr>
          <a:xfrm>
            <a:off x="787399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44"/>
          <p:cNvSpPr>
            <a:spLocks noGrp="1"/>
          </p:cNvSpPr>
          <p:nvPr>
            <p:ph type="pic" idx="3"/>
          </p:nvPr>
        </p:nvSpPr>
        <p:spPr>
          <a:xfrm>
            <a:off x="4456681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4"/>
          <p:cNvSpPr>
            <a:spLocks noGrp="1"/>
          </p:cNvSpPr>
          <p:nvPr>
            <p:ph type="pic" idx="4"/>
          </p:nvPr>
        </p:nvSpPr>
        <p:spPr>
          <a:xfrm>
            <a:off x="8131175" y="4094921"/>
            <a:ext cx="3275013" cy="1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">
  <p:cSld name="Content with graphical element I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1"/>
          </p:nvPr>
        </p:nvSpPr>
        <p:spPr>
          <a:xfrm>
            <a:off x="784226" y="1763713"/>
            <a:ext cx="6948488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>
            <a:spLocks noGrp="1"/>
          </p:cNvSpPr>
          <p:nvPr>
            <p:ph type="body" idx="2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ical element II">
  <p:cSld name="Content with graphical element II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6"/>
          <p:cNvSpPr txBox="1">
            <a:spLocks noGrp="1"/>
          </p:cNvSpPr>
          <p:nvPr>
            <p:ph type="body" idx="1"/>
          </p:nvPr>
        </p:nvSpPr>
        <p:spPr>
          <a:xfrm>
            <a:off x="4456800" y="1763713"/>
            <a:ext cx="6947800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46"/>
          <p:cNvSpPr>
            <a:spLocks noGrp="1"/>
          </p:cNvSpPr>
          <p:nvPr>
            <p:ph type="body" idx="2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>
            <a:gsLst>
              <a:gs pos="0">
                <a:srgbClr val="FA7F25"/>
              </a:gs>
              <a:gs pos="100000">
                <a:srgbClr val="FDBE13"/>
              </a:gs>
            </a:gsLst>
            <a:lin ang="0" scaled="0"/>
          </a:gradFill>
          <a:ln>
            <a:noFill/>
          </a:ln>
        </p:spPr>
        <p:txBody>
          <a:bodyPr spcFirstLastPara="1" wrap="square" lIns="288000" tIns="900000" rIns="288000" bIns="900000" anchor="ctr" anchorCtr="0">
            <a:normAutofit/>
          </a:bodyPr>
          <a:lstStyle>
            <a:lvl1pPr marL="457200" lvl="0" indent="-838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Char char="​"/>
              <a:defRPr sz="9600">
                <a:solidFill>
                  <a:schemeClr val="lt1"/>
                </a:solidFill>
              </a:defRPr>
            </a:lvl1pPr>
            <a:lvl2pPr marL="914400" lvl="1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2pPr>
            <a:lvl3pPr marL="1371600" lvl="2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graphical element">
  <p:cSld name="Image and graphical elem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"/>
          <p:cNvSpPr>
            <a:spLocks noGrp="1"/>
          </p:cNvSpPr>
          <p:nvPr>
            <p:ph type="pic" idx="2"/>
          </p:nvPr>
        </p:nvSpPr>
        <p:spPr>
          <a:xfrm>
            <a:off x="179388" y="179388"/>
            <a:ext cx="118296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47"/>
          <p:cNvSpPr>
            <a:spLocks noGrp="1"/>
          </p:cNvSpPr>
          <p:nvPr>
            <p:ph type="title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8000" tIns="108000" rIns="108000" bIns="10800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text">
  <p:cSld name="End slide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785812" y="1835150"/>
            <a:ext cx="10620375" cy="318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with image &amp; logotype">
  <p:cSld name="End slide with image &amp; logotyp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222" name="Google Shape;222;p49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243" y="2730464"/>
            <a:ext cx="6534000" cy="1397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guide">
  <p:cSld name="User guid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1776" y="4664639"/>
            <a:ext cx="492452" cy="20041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0"/>
          <p:cNvSpPr txBox="1"/>
          <p:nvPr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lt-LT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guide – delete before use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 styles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to jump through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from one level to the next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 can be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b="0" i="0" u="none" strike="sng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insert new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appro-priate layout from the "drop down" menu </a:t>
            </a: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0"/>
          <p:cNvSpPr txBox="1"/>
          <p:nvPr/>
        </p:nvSpPr>
        <p:spPr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pictureplaceholder,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size or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the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down while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delete the picture and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graphic.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900" b="0" i="0" u="none" strike="sng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position, size and formatting of the slide placeholders to their default settings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 </a:t>
            </a:r>
            <a:r>
              <a:rPr lang="lt-LT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(To view drawing guides)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next to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 viewing of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0"/>
          <p:cNvSpPr txBox="1"/>
          <p:nvPr/>
        </p:nvSpPr>
        <p:spPr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44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slide number, date </a:t>
            </a:r>
            <a:b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footer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 at the very end, so you get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corrections on all slides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(write the desired text)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All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only used on one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lt-LT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drawing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tick mark </a:t>
            </a:r>
            <a:b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to </a:t>
            </a: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lt-LT"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lang="lt-LT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viewing of guides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205" y="2748751"/>
            <a:ext cx="549328" cy="28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8599" y="3410215"/>
            <a:ext cx="324764" cy="57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0"/>
          <p:cNvPicPr preferRelativeResize="0"/>
          <p:nvPr/>
        </p:nvPicPr>
        <p:blipFill rotWithShape="1">
          <a:blip r:embed="rId5">
            <a:alphaModFix/>
          </a:blip>
          <a:srcRect l="36944" r="2271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0428" y="2056037"/>
            <a:ext cx="26215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1060" y="2729359"/>
            <a:ext cx="337400" cy="3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28704" y="3223349"/>
            <a:ext cx="359695" cy="3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image">
  <p:cSld name="Chapter slide with imag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background">
  <p:cSld name="Title slide with background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36000"/>
            <a:ext cx="8461810" cy="287987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5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6" name="Google Shape;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0000" y="280800"/>
            <a:ext cx="2016000" cy="43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 with background">
  <p:cSld name="Chapter slide with backgroun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>
                <a:solidFill>
                  <a:srgbClr val="F35B1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ubTitle" idx="1"/>
          </p:nvPr>
        </p:nvSpPr>
        <p:spPr>
          <a:xfrm>
            <a:off x="2619375" y="1835150"/>
            <a:ext cx="6948488" cy="85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/>
          <p:nvPr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790575" y="481665"/>
            <a:ext cx="10614026" cy="78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∙"/>
              <a:defRPr sz="2200"/>
            </a:lvl1pPr>
            <a:lvl2pPr marL="914400" lvl="1" indent="-36131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Arial"/>
              <a:buChar char="○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◼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">
  <p:cSld name="Big message I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ubTitle" idx="1"/>
          </p:nvPr>
        </p:nvSpPr>
        <p:spPr>
          <a:xfrm>
            <a:off x="2619375" y="4325510"/>
            <a:ext cx="6948488" cy="81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">
  <p:cSld name="Big message II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/>
          <p:nvPr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ubTitle" idx="1"/>
          </p:nvPr>
        </p:nvSpPr>
        <p:spPr>
          <a:xfrm>
            <a:off x="2619375" y="4327199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III">
  <p:cSld name="Big message III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1192" y="179507"/>
            <a:ext cx="11829614" cy="64989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2224087" y="1763713"/>
            <a:ext cx="7740651" cy="203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ubTitle" idx="1"/>
          </p:nvPr>
        </p:nvSpPr>
        <p:spPr>
          <a:xfrm>
            <a:off x="2619375" y="4327200"/>
            <a:ext cx="6948488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​"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sz="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7" y="6771600"/>
            <a:ext cx="12191966" cy="85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35B1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sp>
        <p:nvSpPr>
          <p:cNvPr id="16" name="Google Shape;16;p2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lt-LT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Swedbank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13">
          <p15:clr>
            <a:srgbClr val="F26B43"/>
          </p15:clr>
        </p15:guide>
        <p15:guide id="2" orient="horz" pos="113">
          <p15:clr>
            <a:srgbClr val="F26B43"/>
          </p15:clr>
        </p15:guide>
        <p15:guide id="3" pos="7566">
          <p15:clr>
            <a:srgbClr val="F26B43"/>
          </p15:clr>
        </p15:guide>
        <p15:guide id="4" orient="horz" pos="4206">
          <p15:clr>
            <a:srgbClr val="F26B43"/>
          </p15:clr>
        </p15:guide>
        <p15:guide id="5" pos="494">
          <p15:clr>
            <a:srgbClr val="F26B43"/>
          </p15:clr>
        </p15:guide>
        <p15:guide id="6" pos="1401">
          <p15:clr>
            <a:srgbClr val="F26B43"/>
          </p15:clr>
        </p15:guide>
        <p15:guide id="7" orient="horz" pos="453">
          <p15:clr>
            <a:srgbClr val="F26B43"/>
          </p15:clr>
        </p15:guide>
        <p15:guide id="8" orient="horz" pos="566">
          <p15:clr>
            <a:srgbClr val="F26B43"/>
          </p15:clr>
        </p15:guide>
        <p15:guide id="9" pos="1650">
          <p15:clr>
            <a:srgbClr val="F26B43"/>
          </p15:clr>
        </p15:guide>
        <p15:guide id="10" pos="2557">
          <p15:clr>
            <a:srgbClr val="F26B43"/>
          </p15:clr>
        </p15:guide>
        <p15:guide id="11" orient="horz" pos="1156">
          <p15:clr>
            <a:srgbClr val="F26B43"/>
          </p15:clr>
        </p15:guide>
        <p15:guide id="12" orient="horz" pos="3741">
          <p15:clr>
            <a:srgbClr val="F26B43"/>
          </p15:clr>
        </p15:guide>
        <p15:guide id="13" pos="2807">
          <p15:clr>
            <a:srgbClr val="F26B43"/>
          </p15:clr>
        </p15:guide>
        <p15:guide id="14" pos="3714">
          <p15:clr>
            <a:srgbClr val="F26B43"/>
          </p15:clr>
        </p15:guide>
        <p15:guide id="15" orient="horz" pos="3900">
          <p15:clr>
            <a:srgbClr val="F26B43"/>
          </p15:clr>
        </p15:guide>
        <p15:guide id="16" orient="horz" pos="4013">
          <p15:clr>
            <a:srgbClr val="F26B43"/>
          </p15:clr>
        </p15:guide>
        <p15:guide id="17" pos="3963">
          <p15:clr>
            <a:srgbClr val="F26B43"/>
          </p15:clr>
        </p15:guide>
        <p15:guide id="18" pos="4871">
          <p15:clr>
            <a:srgbClr val="F26B43"/>
          </p15:clr>
        </p15:guide>
        <p15:guide id="19" pos="5120">
          <p15:clr>
            <a:srgbClr val="F26B43"/>
          </p15:clr>
        </p15:guide>
        <p15:guide id="20" pos="6027">
          <p15:clr>
            <a:srgbClr val="F26B43"/>
          </p15:clr>
        </p15:guide>
        <p15:guide id="21" pos="6277">
          <p15:clr>
            <a:srgbClr val="F26B43"/>
          </p15:clr>
        </p15:guide>
        <p15:guide id="22" pos="7184">
          <p15:clr>
            <a:srgbClr val="F26B43"/>
          </p15:clr>
        </p15:guide>
        <p15:guide id="23" orient="horz" pos="11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usRag/itacademy2021-streamslambdas/blob/master/src/test/java/itacademy/problems/lambdas/LambdaRefactorTes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iusRag/itacademy2021-streamslambdas/tree/master/src/test/java/itacademy/problems/stream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method-references" TargetMode="External"/><Relationship Id="rId2" Type="http://schemas.openxmlformats.org/officeDocument/2006/relationships/hyperlink" Target="http://tutorials.jenkov.com/java-functional-programming/streams.html#java-stream-defi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ava-8-parallel-streams-custom-threadpool" TargetMode="External"/><Relationship Id="rId4" Type="http://schemas.openxmlformats.org/officeDocument/2006/relationships/hyperlink" Target="https://www.w3schools.com/java/java_lambda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"/>
          <p:cNvSpPr>
            <a:spLocks noGrp="1"/>
          </p:cNvSpPr>
          <p:nvPr>
            <p:ph type="pic" idx="2"/>
          </p:nvPr>
        </p:nvSpPr>
        <p:spPr>
          <a:xfrm>
            <a:off x="179387" y="898525"/>
            <a:ext cx="11829600" cy="577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 txBox="1">
            <a:spLocks noGrp="1"/>
          </p:cNvSpPr>
          <p:nvPr>
            <p:ph type="ctrTitle"/>
          </p:nvPr>
        </p:nvSpPr>
        <p:spPr>
          <a:xfrm>
            <a:off x="-1" y="1835149"/>
            <a:ext cx="8463600" cy="288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56000" tIns="0" rIns="1454400" bIns="1116000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en-US" dirty="0"/>
              <a:t>Declarative Programming</a:t>
            </a:r>
            <a:endParaRPr dirty="0"/>
          </a:p>
        </p:txBody>
      </p:sp>
      <p:sp>
        <p:nvSpPr>
          <p:cNvPr id="243" name="Google Shape;243;p1"/>
          <p:cNvSpPr txBox="1">
            <a:spLocks noGrp="1"/>
          </p:cNvSpPr>
          <p:nvPr>
            <p:ph type="subTitle" idx="1"/>
          </p:nvPr>
        </p:nvSpPr>
        <p:spPr>
          <a:xfrm>
            <a:off x="784225" y="3724665"/>
            <a:ext cx="6300000" cy="8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/>
              <a:t>Andrius Ragelis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​"/>
            </a:pPr>
            <a:r>
              <a:rPr lang="lt-LT"/>
              <a:t>2021</a:t>
            </a:r>
            <a:endParaRPr/>
          </a:p>
        </p:txBody>
      </p:sp>
      <p:sp>
        <p:nvSpPr>
          <p:cNvPr id="244" name="Google Shape;244;p1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DBE-F476-4D47-90E4-2FCFAFBF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Lambdas: </a:t>
            </a:r>
            <a:r>
              <a:rPr lang="en-US" dirty="0" err="1"/>
              <a:t>excercises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A89A-69C3-46DF-B073-01BFC924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https://github.com/AndriusRag/itacademy2021-streamslambdas/blob/master/src/test/java/itacademy/problems/lambdas/LambdaRefactorTest.java</a:t>
            </a:r>
            <a:r>
              <a:rPr lang="en-US" dirty="0"/>
              <a:t> </a:t>
            </a:r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BB49-2831-4D51-9057-E2F625BA9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35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en-US" dirty="0"/>
              <a:t>Streams</a:t>
            </a:r>
            <a:endParaRPr dirty="0"/>
          </a:p>
        </p:txBody>
      </p:sp>
      <p:sp>
        <p:nvSpPr>
          <p:cNvPr id="264" name="Google Shape;264;p1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71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Streams: Java Stream API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4" y="1763714"/>
            <a:ext cx="10915689" cy="86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400" b="1" dirty="0"/>
              <a:t>A Java Stream is a component that is capable of internal iteration of its elements, meaning it can iterate its elements itself.</a:t>
            </a:r>
            <a:endParaRPr sz="2400" b="1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419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Streams: Obtain Java Stream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70"/>
            <a:ext cx="10915689" cy="147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400" b="1" dirty="0"/>
              <a:t>There are many ways to obtain a Java Stream. One of the most common ways to obtain a Stream is from a Java Collection. Here is an example of obtaining a Stream from a Java List:</a:t>
            </a:r>
            <a:endParaRPr sz="2400" b="1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6FDAA-E868-4683-8759-F5D5670F0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5" y="2688116"/>
            <a:ext cx="963690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items.add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items.add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items.add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items.stream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lt-LT" altLang="lt-LT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9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Terminal and Non-Terminal Operations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800" dirty="0"/>
              <a:t>The Stream interface has a selection of terminal and non-terminal operations. </a:t>
            </a:r>
          </a:p>
          <a:p>
            <a:pPr marL="0" lvl="0" indent="0">
              <a:buSzPts val="2200"/>
              <a:buNone/>
            </a:pPr>
            <a:r>
              <a:rPr lang="en-US" sz="2800" b="1" dirty="0"/>
              <a:t>A non-terminal stream operation </a:t>
            </a:r>
            <a:r>
              <a:rPr lang="en-US" sz="2800" dirty="0"/>
              <a:t>is an operation that adds a listener to the stream without doing anything else. </a:t>
            </a:r>
          </a:p>
          <a:p>
            <a:pPr marL="0" lvl="0" indent="0">
              <a:buSzPts val="2200"/>
              <a:buNone/>
            </a:pPr>
            <a:r>
              <a:rPr lang="en-US" sz="2800" b="1" dirty="0"/>
              <a:t>A terminal stream operation </a:t>
            </a:r>
            <a:r>
              <a:rPr lang="en-US" sz="2800" dirty="0"/>
              <a:t>is an operation that starts the internal iteration of the elements, calls all the listeners, and returns a result.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r>
              <a:rPr lang="en-US" sz="2800" i="1" dirty="0"/>
              <a:t>In other words, we can create a pipeline of actions.</a:t>
            </a:r>
          </a:p>
          <a:p>
            <a:pPr marL="0" lvl="0" indent="0">
              <a:buSzPts val="2200"/>
              <a:buNone/>
            </a:pPr>
            <a:endParaRPr lang="en-US" sz="2800" i="1" dirty="0"/>
          </a:p>
          <a:p>
            <a:pPr marL="0" lvl="0" indent="0">
              <a:buSzPts val="2200"/>
              <a:buNone/>
            </a:pPr>
            <a:r>
              <a:rPr lang="en-US" sz="2000" i="1" dirty="0"/>
              <a:t>Example: </a:t>
            </a:r>
            <a:r>
              <a:rPr lang="en-US" sz="2000" i="1" dirty="0" err="1"/>
              <a:t>itacademy.streams.nonterminalops.BasicStreamExample</a:t>
            </a:r>
            <a:endParaRPr sz="2000" i="1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5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Non-Terminal Operations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400" dirty="0"/>
              <a:t>The non-terminal stream operations of the Java Stream API are operations that transform or filter the elements in the stream. </a:t>
            </a:r>
          </a:p>
          <a:p>
            <a:pPr marL="0" lvl="0" indent="0">
              <a:buSzPts val="2200"/>
              <a:buNone/>
            </a:pPr>
            <a:r>
              <a:rPr lang="en-US" sz="2400" dirty="0"/>
              <a:t>When you add a non-terminal operation to a stream, you get a new stream back as result. </a:t>
            </a:r>
          </a:p>
          <a:p>
            <a:pPr marL="0" lvl="0" indent="0">
              <a:buSzPts val="2200"/>
              <a:buNone/>
            </a:pPr>
            <a:r>
              <a:rPr lang="en-US" sz="2400" dirty="0"/>
              <a:t>The new stream represents the stream of elements resulting from the original stream with the non-terminal operation applied.</a:t>
            </a:r>
            <a:endParaRPr sz="2400" i="1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13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Terminal Operations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400" dirty="0"/>
              <a:t>The terminal operations of the Java Stream interface typically return a single value. </a:t>
            </a:r>
          </a:p>
          <a:p>
            <a:pPr marL="0" lvl="0" indent="0">
              <a:buSzPts val="2200"/>
              <a:buNone/>
            </a:pPr>
            <a:r>
              <a:rPr lang="en-US" sz="2400" dirty="0"/>
              <a:t>Once the terminal operation is invoked on a Stream, the iteration of the Stream and any of the chained streams will get started. Once the iteration is done, the result of the terminal operation is returned.</a:t>
            </a:r>
          </a:p>
          <a:p>
            <a:pPr marL="0" lvl="0" indent="0">
              <a:buSzPts val="2200"/>
              <a:buNone/>
            </a:pPr>
            <a:r>
              <a:rPr lang="en-US" sz="2400" dirty="0"/>
              <a:t>A terminal operation typically does not return a new Stream instance. Thus, once you call a terminal operation on a stream, the chaining of Stream instances from non-terminal operation ends.</a:t>
            </a:r>
            <a:endParaRPr sz="24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68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Non-Terminal Operations: </a:t>
            </a:r>
            <a:r>
              <a:rPr lang="en-US" b="1" dirty="0"/>
              <a:t>filter()</a:t>
            </a:r>
            <a:endParaRPr b="1"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800" dirty="0"/>
              <a:t>Can be used to filter out elements from a Java Stream. 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If the element is to be included in the resulting Stream, the Predicate should return true. 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If the element should not be included - false.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indent="0">
              <a:buSzPts val="2200"/>
              <a:buNone/>
            </a:pPr>
            <a:r>
              <a:rPr lang="en-US" sz="2400" i="1" dirty="0"/>
              <a:t>Example: </a:t>
            </a:r>
            <a:r>
              <a:rPr lang="en-US" sz="2400" i="1" dirty="0" err="1"/>
              <a:t>itacademy.streams.nonterminalops.FilterStreamExample</a:t>
            </a:r>
            <a:endParaRPr lang="en-US" sz="2400" i="1" dirty="0"/>
          </a:p>
          <a:p>
            <a:pPr marL="0" lvl="0" indent="0">
              <a:buSzPts val="2200"/>
              <a:buNone/>
            </a:pPr>
            <a:endParaRPr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99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Non-Terminal Operations: </a:t>
            </a:r>
            <a:r>
              <a:rPr lang="en-US" b="1" dirty="0"/>
              <a:t>map()</a:t>
            </a:r>
            <a:endParaRPr b="1"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800" dirty="0"/>
              <a:t>The Java Stream map() method converts (maps) an element to another object. 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For instance, if you had a list of strings it could convert each string to lowercase, uppercase, or to a substring of the original string, or something completely else.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indent="0">
              <a:buSzPts val="2200"/>
              <a:buNone/>
            </a:pPr>
            <a:r>
              <a:rPr lang="en-US" sz="2400" i="1" dirty="0"/>
              <a:t>Example: </a:t>
            </a:r>
            <a:r>
              <a:rPr lang="en-US" sz="2400" i="1" dirty="0" err="1"/>
              <a:t>itacademy.streams.nonterminalops.MapStreamExample</a:t>
            </a:r>
            <a:endParaRPr lang="en-US" sz="2400" i="1" dirty="0"/>
          </a:p>
          <a:p>
            <a:pPr marL="0" lvl="0" indent="0">
              <a:buSzPts val="2200"/>
              <a:buNone/>
            </a:pPr>
            <a:endParaRPr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74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Non-Terminal Operations: </a:t>
            </a:r>
            <a:r>
              <a:rPr lang="en-US" b="1" dirty="0" err="1"/>
              <a:t>flatMap</a:t>
            </a:r>
            <a:r>
              <a:rPr lang="en-US" b="1" dirty="0"/>
              <a:t>()</a:t>
            </a:r>
            <a:endParaRPr b="1"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800" dirty="0"/>
              <a:t>The Java Stream </a:t>
            </a:r>
            <a:r>
              <a:rPr lang="en-US" sz="2800" dirty="0" err="1"/>
              <a:t>flatMap</a:t>
            </a:r>
            <a:r>
              <a:rPr lang="en-US" sz="2800" dirty="0"/>
              <a:t>() method maps a single element into multiple elements. The idea is that you "flatten" each element from a complex structure consisting of multiple internal elements, to a "flat" stream consisting only of these internal elements.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indent="0">
              <a:buSzPts val="2200"/>
              <a:buNone/>
            </a:pPr>
            <a:r>
              <a:rPr lang="en-US" sz="2400" i="1" dirty="0"/>
              <a:t>Example: </a:t>
            </a:r>
            <a:r>
              <a:rPr lang="en-US" sz="2400" i="1" dirty="0" err="1"/>
              <a:t>itacademy.streams.nonterminalops.FlatMapStreamExample</a:t>
            </a:r>
            <a:endParaRPr lang="en-US" sz="2400" i="1" dirty="0"/>
          </a:p>
          <a:p>
            <a:pPr marL="0" lvl="0" indent="0">
              <a:buSzPts val="2200"/>
              <a:buNone/>
            </a:pPr>
            <a:endParaRPr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6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Declarative vs Imperative programming</a:t>
            </a: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40597-6698-4380-9A27-BC214C247FCF}"/>
              </a:ext>
            </a:extLst>
          </p:cNvPr>
          <p:cNvSpPr/>
          <p:nvPr/>
        </p:nvSpPr>
        <p:spPr>
          <a:xfrm>
            <a:off x="6263970" y="1366735"/>
            <a:ext cx="4796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nlo"/>
              </a:rPr>
              <a:t>Building a House “Imperatively”</a:t>
            </a:r>
          </a:p>
          <a:p>
            <a:r>
              <a:rPr lang="en-US" sz="2400" dirty="0">
                <a:latin typeface="Menlo"/>
              </a:rPr>
              <a:t>Imperative is about the </a:t>
            </a:r>
            <a:r>
              <a:rPr lang="en-US" sz="2400" b="1" dirty="0">
                <a:latin typeface="Menlo"/>
              </a:rPr>
              <a:t>HOW</a:t>
            </a:r>
            <a:r>
              <a:rPr lang="en-US" sz="2400" dirty="0">
                <a:latin typeface="Menlo"/>
              </a:rPr>
              <a:t>. For example, if I was writing an imperative program for building a house, it would go something like this:</a:t>
            </a:r>
          </a:p>
          <a:p>
            <a:endParaRPr lang="en-US" sz="2400" dirty="0">
              <a:latin typeface="Menl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enlo"/>
              </a:rPr>
              <a:t>Build the foundation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enlo"/>
              </a:rPr>
              <a:t>Put in the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enlo"/>
              </a:rPr>
              <a:t>Install the utilities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enlo"/>
              </a:rPr>
              <a:t>Add the walls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Menlo"/>
              </a:rPr>
              <a:t>Finishing touches</a:t>
            </a:r>
            <a:endParaRPr lang="lt-LT" sz="2400" dirty="0">
              <a:latin typeface="Menl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4E29A-5783-4BEE-97DC-1A9E15E20744}"/>
              </a:ext>
            </a:extLst>
          </p:cNvPr>
          <p:cNvSpPr/>
          <p:nvPr/>
        </p:nvSpPr>
        <p:spPr>
          <a:xfrm>
            <a:off x="579265" y="1366734"/>
            <a:ext cx="47969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83838"/>
                </a:solidFill>
                <a:latin typeface="Menlo"/>
              </a:rPr>
              <a:t>Declarative is about the </a:t>
            </a:r>
            <a:r>
              <a:rPr lang="en-US" sz="2400" b="1" dirty="0">
                <a:solidFill>
                  <a:srgbClr val="383838"/>
                </a:solidFill>
                <a:latin typeface="Menlo"/>
              </a:rPr>
              <a:t>WHAT</a:t>
            </a:r>
            <a:r>
              <a:rPr lang="en-US" sz="2400" dirty="0">
                <a:solidFill>
                  <a:srgbClr val="383838"/>
                </a:solidFill>
                <a:latin typeface="Menlo"/>
              </a:rPr>
              <a:t>. Building a house declaratively would include the following steps:</a:t>
            </a:r>
          </a:p>
          <a:p>
            <a:pPr algn="just"/>
            <a:endParaRPr lang="en-US" sz="2400" dirty="0">
              <a:solidFill>
                <a:srgbClr val="383838"/>
              </a:solidFill>
              <a:latin typeface="Menlo"/>
            </a:endParaRPr>
          </a:p>
          <a:p>
            <a:pPr>
              <a:buFont typeface="+mj-lt"/>
              <a:buAutoNum type="arabicPeriod"/>
            </a:pPr>
            <a:r>
              <a:rPr lang="lt-LT" sz="2400" dirty="0">
                <a:solidFill>
                  <a:srgbClr val="383838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83838"/>
                </a:solidFill>
                <a:latin typeface="Menlo"/>
              </a:rPr>
              <a:t>I don’t care how you build it, but I want a nice fireplace, a lakefront view, and a big kitchen.</a:t>
            </a:r>
          </a:p>
        </p:txBody>
      </p:sp>
    </p:spTree>
    <p:extLst>
      <p:ext uri="{BB962C8B-B14F-4D97-AF65-F5344CB8AC3E}">
        <p14:creationId xmlns:p14="http://schemas.microsoft.com/office/powerpoint/2010/main" val="248645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Non-Terminal Operations: others</a:t>
            </a:r>
            <a:endParaRPr b="1"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95242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lt-LT" sz="2800" dirty="0" err="1"/>
              <a:t>distinct</a:t>
            </a:r>
            <a:r>
              <a:rPr lang="lt-LT" sz="2800" dirty="0"/>
              <a:t>(</a:t>
            </a:r>
            <a:r>
              <a:rPr lang="en-US" sz="2800" dirty="0"/>
              <a:t>)	keeps distinct items only</a:t>
            </a:r>
          </a:p>
          <a:p>
            <a:pPr marL="0" lvl="0" indent="0">
              <a:buSzPts val="2200"/>
              <a:buNone/>
            </a:pPr>
            <a:r>
              <a:rPr lang="lt-LT" sz="2800" dirty="0" err="1"/>
              <a:t>sorted</a:t>
            </a:r>
            <a:r>
              <a:rPr lang="lt-LT" sz="2800" dirty="0"/>
              <a:t>()</a:t>
            </a:r>
            <a:r>
              <a:rPr lang="en-US" sz="2800" dirty="0"/>
              <a:t> 	sorts using natural order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limit()		max number of items to keep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peek()	executes some logic on each item (similar to </a:t>
            </a:r>
            <a:r>
              <a:rPr lang="en-US" sz="2800" dirty="0" err="1"/>
              <a:t>forEach</a:t>
            </a:r>
            <a:r>
              <a:rPr lang="en-US" sz="2800" dirty="0"/>
              <a:t>)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…</a:t>
            </a:r>
            <a:endParaRPr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74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Terminal Operations: </a:t>
            </a:r>
            <a:r>
              <a:rPr lang="en-US" b="1" dirty="0"/>
              <a:t>collect()</a:t>
            </a:r>
            <a:endParaRPr b="1"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95242" y="1212869"/>
            <a:ext cx="10915689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sz="2800" dirty="0"/>
              <a:t>The Java Stream collect() method is a terminal operation that starts the internal iteration of elements, and collects the elements in the stream in a collection or object of some kind.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r>
              <a:rPr lang="en-US" sz="2800" b="1" dirty="0"/>
              <a:t>Collect supports multiple methods:</a:t>
            </a:r>
          </a:p>
          <a:p>
            <a:pPr marL="0" lvl="0" indent="0">
              <a:buSzPts val="2200"/>
              <a:buNone/>
            </a:pPr>
            <a:r>
              <a:rPr lang="en-US" sz="2800" dirty="0" err="1"/>
              <a:t>toList</a:t>
            </a:r>
            <a:r>
              <a:rPr lang="en-US" sz="2800" dirty="0"/>
              <a:t>() – returns list</a:t>
            </a:r>
          </a:p>
          <a:p>
            <a:pPr marL="0" lvl="0" indent="0">
              <a:buSzPts val="2200"/>
              <a:buNone/>
            </a:pPr>
            <a:r>
              <a:rPr lang="en-US" sz="2800" dirty="0" err="1"/>
              <a:t>partitioningBy</a:t>
            </a:r>
            <a:r>
              <a:rPr lang="en-US" sz="2800" dirty="0"/>
              <a:t>() – returns map split by true/false condition</a:t>
            </a:r>
          </a:p>
          <a:p>
            <a:pPr marL="0" lvl="0" indent="0">
              <a:buSzPts val="2200"/>
              <a:buNone/>
            </a:pPr>
            <a:r>
              <a:rPr lang="en-US" sz="2800" dirty="0" err="1"/>
              <a:t>groupingBy</a:t>
            </a:r>
            <a:r>
              <a:rPr lang="en-US" sz="2800" dirty="0"/>
              <a:t>() – returns map split by grouping condition</a:t>
            </a:r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indent="0">
              <a:buSzPts val="2200"/>
              <a:buNone/>
            </a:pPr>
            <a:r>
              <a:rPr lang="en-US" sz="2800" i="1" dirty="0"/>
              <a:t>Example: </a:t>
            </a:r>
            <a:r>
              <a:rPr lang="en-US" sz="2800" i="1" dirty="0" err="1"/>
              <a:t>itacademy.streams.terminalops.StreamCollectExample</a:t>
            </a:r>
            <a:endParaRPr lang="en-US" sz="2800" i="1" dirty="0"/>
          </a:p>
          <a:p>
            <a:pPr marL="0" lvl="0" indent="0">
              <a:buSzPts val="2200"/>
              <a:buNone/>
            </a:pPr>
            <a:endParaRPr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76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4" y="481665"/>
            <a:ext cx="10441963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Streams: Terminal Operations: others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649996" y="1190835"/>
            <a:ext cx="11314322" cy="497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lt-LT" sz="2800" dirty="0" err="1"/>
              <a:t>anyMatch</a:t>
            </a:r>
            <a:r>
              <a:rPr lang="lt-LT" sz="2800" dirty="0"/>
              <a:t>()</a:t>
            </a:r>
            <a:r>
              <a:rPr lang="en-US" sz="2800" dirty="0"/>
              <a:t>		returns true if at least one item in stream matches 				provided condition</a:t>
            </a:r>
          </a:p>
          <a:p>
            <a:pPr marL="0" lvl="0" indent="0">
              <a:buSzPts val="2200"/>
              <a:buNone/>
            </a:pPr>
            <a:r>
              <a:rPr lang="en-US" sz="2800" dirty="0" err="1"/>
              <a:t>allMatch</a:t>
            </a:r>
            <a:r>
              <a:rPr lang="en-US" sz="2800" dirty="0"/>
              <a:t>() 		returns true if all matches provided condition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count()		returns a number of the elements left in a stream</a:t>
            </a:r>
          </a:p>
          <a:p>
            <a:pPr marL="0" lvl="0" indent="0">
              <a:buSzPts val="2200"/>
              <a:buNone/>
            </a:pPr>
            <a:r>
              <a:rPr lang="en-US" sz="2800" dirty="0" err="1"/>
              <a:t>findFirst</a:t>
            </a:r>
            <a:r>
              <a:rPr lang="en-US" sz="2800" dirty="0"/>
              <a:t>()		returns first element from a stream, or 						</a:t>
            </a:r>
            <a:r>
              <a:rPr lang="en-US" sz="2800" dirty="0" err="1"/>
              <a:t>Optional.empty</a:t>
            </a:r>
            <a:r>
              <a:rPr lang="en-US" sz="2800" dirty="0"/>
              <a:t> if stream is empty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reduce()		combines all elements in a stream and returns it</a:t>
            </a:r>
          </a:p>
          <a:p>
            <a:pPr marL="0" lvl="0" indent="0">
              <a:buSzPts val="2200"/>
              <a:buNone/>
            </a:pPr>
            <a:r>
              <a:rPr lang="en-US" sz="2800" dirty="0"/>
              <a:t>…</a:t>
            </a:r>
          </a:p>
          <a:p>
            <a:pPr marL="0" indent="0">
              <a:buSzPts val="2200"/>
              <a:buNone/>
            </a:pPr>
            <a:r>
              <a:rPr lang="en-US" sz="2800" i="1" dirty="0"/>
              <a:t>Example: </a:t>
            </a:r>
            <a:r>
              <a:rPr lang="en-US" sz="2800" i="1" dirty="0" err="1"/>
              <a:t>itacademy.streams.terminalops.StreamTerminalOthersExample</a:t>
            </a:r>
            <a:endParaRPr lang="en-US" sz="2800" i="1" dirty="0"/>
          </a:p>
          <a:p>
            <a:pPr marL="0" lvl="0" indent="0">
              <a:buSzPts val="2200"/>
              <a:buNone/>
            </a:pPr>
            <a:endParaRPr lang="en-US" sz="2800" dirty="0"/>
          </a:p>
          <a:p>
            <a:pPr marL="0" lvl="0" indent="0">
              <a:buSzPts val="2200"/>
              <a:buNone/>
            </a:pPr>
            <a:endParaRPr lang="en-US" sz="2800"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37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DBE-F476-4D47-90E4-2FCFAFBF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</a:t>
            </a:r>
            <a:r>
              <a:rPr lang="en-US" dirty="0" err="1"/>
              <a:t>excercises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A89A-69C3-46DF-B073-01BFC924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hlinkClick r:id="rId2"/>
              </a:rPr>
              <a:t>https://github.com/AndriusRag/itacademy2021-streamslambdas/tree/master/src/test/java/itacademy/problems/streams</a:t>
            </a:r>
            <a:r>
              <a:rPr lang="en-US" dirty="0"/>
              <a:t> </a:t>
            </a:r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BB49-2831-4D51-9057-E2F625BA9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255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F867-131C-48D0-AF6D-54782BF6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Deal with </a:t>
            </a:r>
            <a:r>
              <a:rPr lang="en-US" dirty="0" err="1"/>
              <a:t>nullables</a:t>
            </a:r>
            <a:r>
              <a:rPr lang="en-US" dirty="0"/>
              <a:t> in Java 8+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23DE-41FA-43A6-8F1A-97C763BC1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Optional&lt;T&gt; – container for nullable objects;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Provides handy methods:</a:t>
            </a:r>
          </a:p>
          <a:p>
            <a:pPr marL="114300" indent="0">
              <a:buNone/>
            </a:pPr>
            <a:r>
              <a:rPr lang="en-US" b="1" dirty="0" err="1"/>
              <a:t>isPresent</a:t>
            </a:r>
            <a:r>
              <a:rPr lang="en-US" dirty="0"/>
              <a:t>() – true if element is present, otherwise – false;</a:t>
            </a:r>
            <a:br>
              <a:rPr lang="en-US" dirty="0"/>
            </a:br>
            <a:r>
              <a:rPr lang="en-US" b="1" dirty="0"/>
              <a:t>get</a:t>
            </a:r>
            <a:r>
              <a:rPr lang="en-US" dirty="0"/>
              <a:t>() – returns object, NPE if it’s not present (always make sure </a:t>
            </a:r>
            <a:r>
              <a:rPr lang="en-US" dirty="0" err="1"/>
              <a:t>isPresent</a:t>
            </a:r>
            <a:r>
              <a:rPr lang="en-US" dirty="0"/>
              <a:t>() is true);</a:t>
            </a:r>
            <a:br>
              <a:rPr lang="en-US" dirty="0"/>
            </a:br>
            <a:r>
              <a:rPr lang="en-US" b="1" dirty="0" err="1"/>
              <a:t>orElse</a:t>
            </a:r>
            <a:r>
              <a:rPr lang="en-US" dirty="0"/>
              <a:t>(x) – return object if it’s present, otherwise – return x;</a:t>
            </a:r>
            <a:br>
              <a:rPr lang="en-US" dirty="0"/>
            </a:br>
            <a:r>
              <a:rPr lang="en-US" b="1" dirty="0" err="1"/>
              <a:t>orElseThrow</a:t>
            </a:r>
            <a:r>
              <a:rPr lang="en-US" dirty="0"/>
              <a:t>(e) – returns object, if not present – throws e;</a:t>
            </a:r>
            <a:br>
              <a:rPr lang="en-US" dirty="0"/>
            </a:b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C390-0C1D-4827-9736-C664D047E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24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2354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F867-131C-48D0-AF6D-54782BF6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How to </a:t>
            </a:r>
            <a:r>
              <a:rPr lang="en-US" dirty="0" err="1"/>
              <a:t>init</a:t>
            </a:r>
            <a:r>
              <a:rPr lang="en-US" dirty="0"/>
              <a:t> Optional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23DE-41FA-43A6-8F1A-97C763BC1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Optional&lt;String&gt; </a:t>
            </a:r>
            <a:r>
              <a:rPr lang="en-US" dirty="0" err="1"/>
              <a:t>maybeCity</a:t>
            </a:r>
            <a:r>
              <a:rPr lang="en-US" dirty="0"/>
              <a:t> = </a:t>
            </a:r>
            <a:r>
              <a:rPr lang="en-US" dirty="0" err="1"/>
              <a:t>Optional.of</a:t>
            </a:r>
            <a:r>
              <a:rPr lang="en-US" dirty="0"/>
              <a:t>(“Vilnius”);</a:t>
            </a:r>
          </a:p>
          <a:p>
            <a:pPr marL="114300" indent="0">
              <a:buNone/>
            </a:pPr>
            <a:r>
              <a:rPr lang="en-US" dirty="0"/>
              <a:t>				 = </a:t>
            </a:r>
            <a:r>
              <a:rPr lang="en-US" dirty="0" err="1"/>
              <a:t>Optional.empty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				 = </a:t>
            </a:r>
            <a:r>
              <a:rPr lang="en-US" dirty="0" err="1"/>
              <a:t>Optional.ofNullable</a:t>
            </a:r>
            <a:r>
              <a:rPr lang="en-US" dirty="0"/>
              <a:t>(</a:t>
            </a:r>
            <a:r>
              <a:rPr lang="en-US" dirty="0" err="1"/>
              <a:t>objThatMightBeNull</a:t>
            </a:r>
            <a:r>
              <a:rPr lang="en-US" dirty="0"/>
              <a:t>);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C390-0C1D-4827-9736-C664D047E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9401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6A47-6182-4D4D-8DFD-EF22580C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to read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3646C-C4EC-4B9C-8225-7BE8056D7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>
                <a:hlinkClick r:id="rId2"/>
              </a:rPr>
              <a:t>http://tutorials.jenkov.com/java-functional-programming/streams.html#java-stream-definition</a:t>
            </a:r>
            <a:endParaRPr lang="en-US" dirty="0"/>
          </a:p>
          <a:p>
            <a:r>
              <a:rPr lang="lt-LT" dirty="0">
                <a:hlinkClick r:id="rId3"/>
              </a:rPr>
              <a:t>https://www.baeldung.com/java-method-references</a:t>
            </a:r>
            <a:endParaRPr lang="en-US" dirty="0"/>
          </a:p>
          <a:p>
            <a:r>
              <a:rPr lang="lt-LT" dirty="0">
                <a:hlinkClick r:id="rId4"/>
              </a:rPr>
              <a:t>https://www.w3schools.com/java/java_lambda.asp</a:t>
            </a:r>
            <a:r>
              <a:rPr lang="en-US" dirty="0"/>
              <a:t> </a:t>
            </a:r>
            <a:endParaRPr lang="lt-LT" dirty="0"/>
          </a:p>
          <a:p>
            <a:r>
              <a:rPr lang="lt-LT" dirty="0">
                <a:hlinkClick r:id="rId5"/>
              </a:rPr>
              <a:t>https://www.baeldung.com/java-8-parallel-streams-custom-threadpool</a:t>
            </a:r>
            <a:r>
              <a:rPr lang="lt-LT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EBCC-EE16-4E10-AD9C-2423C1B9E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26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48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>
            <a:spLocks noGrp="1"/>
          </p:cNvSpPr>
          <p:nvPr>
            <p:ph type="pic" idx="2"/>
          </p:nvPr>
        </p:nvSpPr>
        <p:spPr>
          <a:xfrm>
            <a:off x="179387" y="179388"/>
            <a:ext cx="11829600" cy="64976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>
            <a:spLocks noGrp="1"/>
          </p:cNvSpPr>
          <p:nvPr>
            <p:ph type="ctrTitle"/>
          </p:nvPr>
        </p:nvSpPr>
        <p:spPr>
          <a:xfrm>
            <a:off x="1838848" y="1245996"/>
            <a:ext cx="8488952" cy="4360984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txBody>
          <a:bodyPr spcFirstLastPara="1" wrap="square" lIns="774000" tIns="1735200" rIns="77400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4800"/>
              <a:buFont typeface="Arial"/>
              <a:buNone/>
            </a:pPr>
            <a:r>
              <a:rPr lang="en-US" dirty="0"/>
              <a:t>Lambdas</a:t>
            </a:r>
            <a:endParaRPr dirty="0"/>
          </a:p>
        </p:txBody>
      </p:sp>
      <p:sp>
        <p:nvSpPr>
          <p:cNvPr id="264" name="Google Shape;264;p15"/>
          <p:cNvSpPr txBox="1">
            <a:spLocks noGrp="1"/>
          </p:cNvSpPr>
          <p:nvPr>
            <p:ph type="dt" idx="10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ftr" idx="11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0" y="6912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</a:pPr>
            <a:fld id="{00000000-1234-1234-1234-123412341234}" type="slidenum">
              <a:rPr lang="lt-LT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F35B1C"/>
              </a:buClr>
              <a:buSzPts val="3600"/>
              <a:buFont typeface="Arial"/>
              <a:buNone/>
            </a:pPr>
            <a:r>
              <a:rPr lang="en-US" dirty="0"/>
              <a:t>Lambdas: Functional Interface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4" y="1763714"/>
            <a:ext cx="10915689" cy="86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b="1" dirty="0"/>
              <a:t>Any interface with a SAM(Single Abstract Method) is a functional interface</a:t>
            </a:r>
            <a:r>
              <a:rPr lang="lt-LT" b="1" dirty="0"/>
              <a:t>.</a:t>
            </a: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A4985-4987-45EA-97C9-029AD253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856" y="3106223"/>
            <a:ext cx="577283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lt-LT" sz="2400" dirty="0">
                <a:solidFill>
                  <a:srgbClr val="A9B7C6"/>
                </a:solidFill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lt-LT" altLang="lt-L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Lambdas:</a:t>
            </a:r>
            <a:r>
              <a:rPr lang="lt-LT" dirty="0"/>
              <a:t> </a:t>
            </a:r>
            <a:r>
              <a:rPr lang="lt-LT" dirty="0" err="1"/>
              <a:t>Anonymous</a:t>
            </a:r>
            <a:r>
              <a:rPr lang="lt-LT" dirty="0"/>
              <a:t> </a:t>
            </a:r>
            <a:r>
              <a:rPr lang="lt-LT" dirty="0" err="1"/>
              <a:t>class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784225" y="1338369"/>
            <a:ext cx="10915689" cy="126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b="1" dirty="0"/>
              <a:t>Anonymous classes are inner classes with no name.</a:t>
            </a:r>
            <a:r>
              <a:rPr lang="en-US" dirty="0"/>
              <a:t> Since they have no name, we can't use them in order to create instances of anonymous classes. As a result, we have to declare and instantiate anonymous classes in a single expression at the point of use.</a:t>
            </a: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5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787349-16E0-41F8-B686-21433B84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75" y="2657309"/>
            <a:ext cx="841824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lt-LT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lt-LT" sz="2000" dirty="0">
                <a:solidFill>
                  <a:srgbClr val="A9B7C6"/>
                </a:solidFill>
                <a:latin typeface="Consolas" panose="020B0609020204030204" pitchFamily="49" charset="0"/>
              </a:rPr>
              <a:t>user</a:t>
            </a:r>
            <a:r>
              <a:rPr lang="lt-LT" altLang="lt-LT" sz="20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lt-LT" altLang="lt-LT" sz="2000" dirty="0" err="1">
                <a:solidFill>
                  <a:srgbClr val="A9B7C6"/>
                </a:solidFill>
                <a:latin typeface="Consolas" panose="020B0609020204030204" pitchFamily="49" charset="0"/>
              </a:rPr>
              <a:t>getName</a:t>
            </a:r>
            <a:r>
              <a:rPr lang="lt-LT" altLang="lt-LT" sz="20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t-LT" altLang="lt-LT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6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Lambdas:</a:t>
            </a:r>
            <a:r>
              <a:rPr lang="lt-LT" dirty="0"/>
              <a:t> </a:t>
            </a:r>
            <a:r>
              <a:rPr lang="en-US" dirty="0"/>
              <a:t>Lambda structure</a:t>
            </a:r>
            <a:endParaRPr dirty="0"/>
          </a:p>
        </p:txBody>
      </p:sp>
      <p:sp>
        <p:nvSpPr>
          <p:cNvPr id="253" name="Google Shape;253;p2"/>
          <p:cNvSpPr txBox="1">
            <a:spLocks noGrp="1"/>
          </p:cNvSpPr>
          <p:nvPr>
            <p:ph type="body" idx="1"/>
          </p:nvPr>
        </p:nvSpPr>
        <p:spPr>
          <a:xfrm>
            <a:off x="638155" y="1314922"/>
            <a:ext cx="10915689" cy="446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2200"/>
              <a:buNone/>
            </a:pPr>
            <a:r>
              <a:rPr lang="en-US" b="1" dirty="0"/>
              <a:t>Parameter -&gt; expression</a:t>
            </a:r>
            <a:br>
              <a:rPr lang="en-US" dirty="0"/>
            </a:br>
            <a:endParaRPr lang="en-US" dirty="0"/>
          </a:p>
          <a:p>
            <a:pPr marL="0" lvl="0" indent="0">
              <a:buSzPts val="2200"/>
              <a:buNone/>
            </a:pPr>
            <a:endParaRPr lang="en-US" dirty="0"/>
          </a:p>
          <a:p>
            <a:pPr marL="0" lvl="0" indent="0">
              <a:buSzPts val="2200"/>
              <a:buNone/>
            </a:pPr>
            <a:r>
              <a:rPr lang="en-US" dirty="0"/>
              <a:t>() -&gt; “</a:t>
            </a:r>
            <a:r>
              <a:rPr lang="en-US" dirty="0" err="1"/>
              <a:t>someName</a:t>
            </a:r>
            <a:r>
              <a:rPr lang="en-US" dirty="0"/>
              <a:t>”</a:t>
            </a:r>
          </a:p>
          <a:p>
            <a:pPr marL="0" lvl="0" indent="0">
              <a:buSzPts val="2200"/>
              <a:buNone/>
            </a:pPr>
            <a:endParaRPr lang="en-US" dirty="0"/>
          </a:p>
          <a:p>
            <a:pPr marL="0" lvl="0" indent="0">
              <a:buSzPts val="2200"/>
              <a:buNone/>
            </a:pPr>
            <a:endParaRPr lang="en-US" dirty="0"/>
          </a:p>
          <a:p>
            <a:pPr marL="0" lvl="0" indent="0">
              <a:buSzPts val="2200"/>
              <a:buNone/>
            </a:pPr>
            <a:endParaRPr lang="en-US" dirty="0"/>
          </a:p>
          <a:p>
            <a:pPr marL="0" lvl="0" indent="0">
              <a:buSzPts val="2200"/>
              <a:buNone/>
            </a:pPr>
            <a:r>
              <a:rPr lang="en-US" dirty="0"/>
              <a:t>(p) -&gt; p + “</a:t>
            </a:r>
            <a:r>
              <a:rPr lang="en-US" dirty="0" err="1"/>
              <a:t>someName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6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848B5-C935-44D1-B52A-7508DE51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661" y="2228671"/>
            <a:ext cx="577283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lt-LT" sz="2400" dirty="0">
                <a:solidFill>
                  <a:srgbClr val="A9B7C6"/>
                </a:solidFill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lt-LT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A5FA3-58A2-411B-9FBD-BA225BFD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661" y="3824281"/>
            <a:ext cx="748494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prefix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lt-LT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0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>
            <a:spLocks noGrp="1"/>
          </p:cNvSpPr>
          <p:nvPr>
            <p:ph type="title"/>
          </p:nvPr>
        </p:nvSpPr>
        <p:spPr>
          <a:xfrm>
            <a:off x="784225" y="481665"/>
            <a:ext cx="9182100" cy="105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Lambdas:</a:t>
            </a:r>
            <a:r>
              <a:rPr lang="lt-LT" dirty="0"/>
              <a:t> </a:t>
            </a:r>
            <a:r>
              <a:rPr lang="en-US" dirty="0" err="1"/>
              <a:t>printName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254" name="Google Shape;254;p2"/>
          <p:cNvSpPr txBox="1">
            <a:spLocks noGrp="1"/>
          </p:cNvSpPr>
          <p:nvPr>
            <p:ph type="dt" idx="10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"/>
          <p:cNvSpPr txBox="1">
            <a:spLocks noGrp="1"/>
          </p:cNvSpPr>
          <p:nvPr>
            <p:ph type="ftr" idx="11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"/>
          <p:cNvSpPr txBox="1">
            <a:spLocks noGrp="1"/>
          </p:cNvSpPr>
          <p:nvPr>
            <p:ph type="sldNum" idx="12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lt-LT"/>
              <a:t>7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C8B311-1B4D-47C0-8D14-BA7EC079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034" y="1241531"/>
            <a:ext cx="8245929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() -&gt; </a:t>
            </a:r>
            <a:r>
              <a:rPr lang="lt-LT" altLang="lt-LT" sz="2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lt-LT" altLang="lt-LT" sz="2800" dirty="0" err="1">
                <a:solidFill>
                  <a:srgbClr val="6A8759"/>
                </a:solidFill>
                <a:latin typeface="Consolas" panose="020B0609020204030204" pitchFamily="49" charset="0"/>
              </a:rPr>
              <a:t>test</a:t>
            </a:r>
            <a:r>
              <a:rPr lang="lt-LT" altLang="lt-LT" sz="28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lt-LT" altLang="lt-LT" sz="2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user.getName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lt-LT" altLang="lt-LT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lt-LT" altLang="lt-LT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3E04846-93E4-4D53-A64B-97981B32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034" y="2757238"/>
            <a:ext cx="824592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lt-LT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lt-LT" sz="2400" dirty="0">
                <a:solidFill>
                  <a:srgbClr val="A9B7C6"/>
                </a:solidFill>
                <a:latin typeface="Consolas" panose="020B0609020204030204" pitchFamily="49" charset="0"/>
              </a:rPr>
              <a:t>user</a:t>
            </a:r>
            <a:r>
              <a:rPr lang="lt-LT" altLang="lt-LT" sz="2400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lt-LT" altLang="lt-LT" sz="2400" dirty="0" err="1">
                <a:solidFill>
                  <a:srgbClr val="A9B7C6"/>
                </a:solidFill>
                <a:latin typeface="Consolas" panose="020B0609020204030204" pitchFamily="49" charset="0"/>
              </a:rPr>
              <a:t>getName</a:t>
            </a:r>
            <a:r>
              <a:rPr lang="lt-LT" altLang="lt-LT" sz="24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kumimoji="0" lang="en-US" altLang="lt-LT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lt-LT" altLang="lt-LT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C89-FA36-4AB5-B370-3900CA79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4" y="481665"/>
            <a:ext cx="10067389" cy="1052240"/>
          </a:xfrm>
        </p:spPr>
        <p:txBody>
          <a:bodyPr/>
          <a:lstStyle/>
          <a:p>
            <a:r>
              <a:rPr lang="en-US" dirty="0"/>
              <a:t>Lambdas: Java Standard Functional Interfaces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72B9-86C3-49F2-B949-9EF005416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3200" b="1" dirty="0" err="1"/>
              <a:t>Supplier</a:t>
            </a:r>
            <a:r>
              <a:rPr lang="en-US" sz="3200" b="1" dirty="0"/>
              <a:t> 		T </a:t>
            </a:r>
            <a:r>
              <a:rPr lang="en-US" sz="3200" dirty="0"/>
              <a:t>get();			() -&gt; “hello”</a:t>
            </a:r>
            <a:endParaRPr lang="lt-LT" sz="3200" dirty="0"/>
          </a:p>
          <a:p>
            <a:r>
              <a:rPr lang="lt-LT" sz="3200" b="1" dirty="0" err="1"/>
              <a:t>Consumer</a:t>
            </a:r>
            <a:r>
              <a:rPr lang="en-US" sz="3200" b="1" dirty="0"/>
              <a:t>		void </a:t>
            </a:r>
            <a:r>
              <a:rPr lang="en-US" sz="3200" dirty="0"/>
              <a:t>accept(</a:t>
            </a:r>
            <a:r>
              <a:rPr lang="en-US" sz="3200" b="1" dirty="0"/>
              <a:t>T t</a:t>
            </a:r>
            <a:r>
              <a:rPr lang="en-US" sz="3200" dirty="0"/>
              <a:t>);	(“hello”) -&gt; {}</a:t>
            </a:r>
            <a:endParaRPr lang="lt-LT" sz="3200" dirty="0"/>
          </a:p>
          <a:p>
            <a:r>
              <a:rPr lang="lt-LT" sz="3200" b="1" dirty="0" err="1"/>
              <a:t>Predicate</a:t>
            </a:r>
            <a:r>
              <a:rPr lang="en-US" sz="3200" b="1" dirty="0"/>
              <a:t>		</a:t>
            </a:r>
            <a:r>
              <a:rPr lang="en-US" sz="3200" b="1" dirty="0" err="1"/>
              <a:t>boolean</a:t>
            </a:r>
            <a:r>
              <a:rPr lang="en-US" sz="3200" b="1" dirty="0"/>
              <a:t> </a:t>
            </a:r>
            <a:r>
              <a:rPr lang="en-US" sz="3200" dirty="0"/>
              <a:t>test(</a:t>
            </a:r>
            <a:r>
              <a:rPr lang="en-US" sz="3200" b="1" dirty="0"/>
              <a:t>T t</a:t>
            </a:r>
            <a:r>
              <a:rPr lang="en-US" sz="3200" dirty="0"/>
              <a:t>);	(“hello”) -&gt; true</a:t>
            </a:r>
            <a:endParaRPr lang="lt-LT" sz="3200" dirty="0"/>
          </a:p>
          <a:p>
            <a:r>
              <a:rPr lang="en-US" sz="3200" b="1" dirty="0"/>
              <a:t>Function		R </a:t>
            </a:r>
            <a:r>
              <a:rPr lang="en-US" sz="3200" dirty="0"/>
              <a:t>apply(</a:t>
            </a:r>
            <a:r>
              <a:rPr lang="en-US" sz="3200" b="1" dirty="0"/>
              <a:t>T t</a:t>
            </a:r>
            <a:r>
              <a:rPr lang="en-US" sz="3200" dirty="0"/>
              <a:t>);		(“hello”) -&gt; 1</a:t>
            </a:r>
          </a:p>
          <a:p>
            <a:r>
              <a:rPr lang="en-US" sz="2400" b="1" dirty="0"/>
              <a:t>…</a:t>
            </a:r>
          </a:p>
          <a:p>
            <a:pPr marL="114300" indent="0">
              <a:buNone/>
            </a:pPr>
            <a:r>
              <a:rPr lang="en-US" sz="2400" dirty="0"/>
              <a:t>More in </a:t>
            </a:r>
            <a:r>
              <a:rPr lang="en-US" sz="2400" b="1" dirty="0" err="1"/>
              <a:t>java.util.function</a:t>
            </a:r>
            <a:endParaRPr lang="lt-LT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1AB4B-249C-444D-B728-3B884B7AE4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400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AC3F-640D-4F37-AD05-2A886A3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Lambdas: example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9526-1368-4291-9A15-7B20170C5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Comparator interface – example for default methods</a:t>
            </a:r>
            <a:endParaRPr lang="lt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DE51-1E3C-440B-A0C9-AB516D83C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25872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rgbClr val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1495</Words>
  <Application>Microsoft Office PowerPoint</Application>
  <PresentationFormat>Widescreen</PresentationFormat>
  <Paragraphs>168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Consolas</vt:lpstr>
      <vt:lpstr>Menlo</vt:lpstr>
      <vt:lpstr>Noto Sans Symbols</vt:lpstr>
      <vt:lpstr>Blank</vt:lpstr>
      <vt:lpstr>Declarative Programming</vt:lpstr>
      <vt:lpstr>Declarative vs Imperative programming</vt:lpstr>
      <vt:lpstr>Lambdas</vt:lpstr>
      <vt:lpstr>Lambdas: Functional Interface</vt:lpstr>
      <vt:lpstr>Lambdas: Anonymous class</vt:lpstr>
      <vt:lpstr>Lambdas: Lambda structure</vt:lpstr>
      <vt:lpstr>Lambdas: printName example</vt:lpstr>
      <vt:lpstr>Lambdas: Java Standard Functional Interfaces</vt:lpstr>
      <vt:lpstr>Lambdas: example</vt:lpstr>
      <vt:lpstr>Lambdas: excercises</vt:lpstr>
      <vt:lpstr>Streams</vt:lpstr>
      <vt:lpstr>Streams: Java Stream API</vt:lpstr>
      <vt:lpstr>Streams: Obtain Java Stream</vt:lpstr>
      <vt:lpstr>Streams: Terminal and Non-Terminal Operations</vt:lpstr>
      <vt:lpstr>Streams: Non-Terminal Operations</vt:lpstr>
      <vt:lpstr>Streams: Terminal Operations</vt:lpstr>
      <vt:lpstr>Streams: Non-Terminal Operations: filter()</vt:lpstr>
      <vt:lpstr>Streams: Non-Terminal Operations: map()</vt:lpstr>
      <vt:lpstr>Streams: Non-Terminal Operations: flatMap()</vt:lpstr>
      <vt:lpstr>Streams: Non-Terminal Operations: others</vt:lpstr>
      <vt:lpstr>Streams: Terminal Operations: collect()</vt:lpstr>
      <vt:lpstr>Streams: Terminal Operations: others</vt:lpstr>
      <vt:lpstr>Streams: excercises</vt:lpstr>
      <vt:lpstr>Bonus: Deal with nullables in Java 8+</vt:lpstr>
      <vt:lpstr>Bonus: How to init Optional</vt:lpstr>
      <vt:lpstr>Recommended to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dc:creator>Edmundas Malčius</dc:creator>
  <cp:lastModifiedBy>Andrius Ragelis</cp:lastModifiedBy>
  <cp:revision>83</cp:revision>
  <dcterms:created xsi:type="dcterms:W3CDTF">2019-01-15T06:12:14Z</dcterms:created>
  <dcterms:modified xsi:type="dcterms:W3CDTF">2021-03-18T11:26:30Z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0x01010019ED4169A17A9943A0C4D616F29F7EA9</vt:lpwstr>
  </property>
</Properties>
</file>