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80" r:id="rId17"/>
    <p:sldId id="278" r:id="rId18"/>
    <p:sldId id="279" r:id="rId19"/>
    <p:sldId id="272" r:id="rId20"/>
    <p:sldId id="277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KiYQqQqk0oz0HgQ5yC7E/N/9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84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98c6810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b98c6810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t-LT"/>
              <a:t>10</a:t>
            </a:fld>
            <a:endParaRPr/>
          </a:p>
        </p:txBody>
      </p:sp>
      <p:sp>
        <p:nvSpPr>
          <p:cNvPr id="328" name="Google Shape;328;gb98c6810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8c6810d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b98c6810d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  <p:sp>
        <p:nvSpPr>
          <p:cNvPr id="337" name="Google Shape;337;gb98c6810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98c6810d7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b98c6810d7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  <p:sp>
        <p:nvSpPr>
          <p:cNvPr id="355" name="Google Shape;355;gb98c6810d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8c6810d7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b98c6810d7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  <p:sp>
        <p:nvSpPr>
          <p:cNvPr id="363" name="Google Shape;363;gb98c6810d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8c6810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b98c6810d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b98c6810d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8c6810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b98c6810d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b98c6810d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55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8c6810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b98c6810d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b98c6810d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54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8c6810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b98c6810d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b98c6810d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519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12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8bd85b481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b8bd85b48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4" name="Google Shape;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V">
  <p:cSld name="Big message IV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">
  <p:cSld name="Content - one column II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I">
  <p:cSld name="Content - one column III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V">
  <p:cSld name="Content - one column IV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subTitle" idx="1"/>
          </p:nvPr>
        </p:nvSpPr>
        <p:spPr>
          <a:xfrm>
            <a:off x="787399" y="1013791"/>
            <a:ext cx="9178925" cy="51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800"/>
              <a:buNone/>
              <a:defRPr>
                <a:solidFill>
                  <a:srgbClr val="968B8B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600"/>
              <a:buNone/>
              <a:defRPr>
                <a:solidFill>
                  <a:srgbClr val="968B8B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2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">
  <p:cSld name="Content - two columns II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6948487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2"/>
          </p:nvPr>
        </p:nvSpPr>
        <p:spPr>
          <a:xfrm>
            <a:off x="8127999" y="1763713"/>
            <a:ext cx="3276601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I">
  <p:cSld name="Content - two columns III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784800" y="1835150"/>
            <a:ext cx="5112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2"/>
          </p:nvPr>
        </p:nvSpPr>
        <p:spPr>
          <a:xfrm>
            <a:off x="6291263" y="1835151"/>
            <a:ext cx="5113337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V">
  <p:cSld name="Content - two columns IV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">
  <p:cSld name="Content - two columns V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>
            <a:off x="784226" y="1763714"/>
            <a:ext cx="3275012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3275913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3"/>
          </p:nvPr>
        </p:nvSpPr>
        <p:spPr>
          <a:xfrm>
            <a:off x="4457700" y="1763713"/>
            <a:ext cx="6946899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I">
  <p:cSld name="Content - two columns VI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1"/>
          </p:nvPr>
        </p:nvSpPr>
        <p:spPr>
          <a:xfrm>
            <a:off x="784225" y="1763714"/>
            <a:ext cx="5113337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5114744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3"/>
          </p:nvPr>
        </p:nvSpPr>
        <p:spPr>
          <a:xfrm>
            <a:off x="6292850" y="17637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4"/>
          </p:nvPr>
        </p:nvSpPr>
        <p:spPr>
          <a:xfrm>
            <a:off x="6292850" y="40520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">
  <p:cSld name="Content - three columns I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327501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2"/>
          </p:nvPr>
        </p:nvSpPr>
        <p:spPr>
          <a:xfrm>
            <a:off x="4456800" y="1763713"/>
            <a:ext cx="327591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3"/>
          </p:nvPr>
        </p:nvSpPr>
        <p:spPr>
          <a:xfrm>
            <a:off x="8130274" y="1763713"/>
            <a:ext cx="327432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">
  <p:cSld name="Content - three columns I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784799" y="1835150"/>
            <a:ext cx="3276000" cy="4103688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456799" y="1835151"/>
            <a:ext cx="3276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3"/>
          </p:nvPr>
        </p:nvSpPr>
        <p:spPr>
          <a:xfrm>
            <a:off x="8128800" y="1836000"/>
            <a:ext cx="3276000" cy="4103688"/>
          </a:xfrm>
          <a:prstGeom prst="rect">
            <a:avLst/>
          </a:prstGeom>
          <a:solidFill>
            <a:srgbClr val="F9E7F0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I">
  <p:cSld name="Content - three columns III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1"/>
          </p:nvPr>
        </p:nvSpPr>
        <p:spPr>
          <a:xfrm>
            <a:off x="784799" y="2534477"/>
            <a:ext cx="3276000" cy="340753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2"/>
          </p:nvPr>
        </p:nvSpPr>
        <p:spPr>
          <a:xfrm>
            <a:off x="4456799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3"/>
          </p:nvPr>
        </p:nvSpPr>
        <p:spPr>
          <a:xfrm>
            <a:off x="8128800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body" idx="4"/>
          </p:nvPr>
        </p:nvSpPr>
        <p:spPr>
          <a:xfrm>
            <a:off x="787400" y="1836739"/>
            <a:ext cx="3275013" cy="717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459256" y="1836738"/>
            <a:ext cx="3275013" cy="717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8129588" y="1836739"/>
            <a:ext cx="3275013" cy="717617"/>
          </a:xfrm>
          <a:prstGeom prst="rect">
            <a:avLst/>
          </a:prstGeom>
          <a:solidFill>
            <a:srgbClr val="C5569A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V">
  <p:cSld name="Content - three columns IV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784800" y="1763712"/>
            <a:ext cx="10621388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89" name="Google Shape;189;p44"/>
          <p:cNvSpPr>
            <a:spLocks noGrp="1"/>
          </p:cNvSpPr>
          <p:nvPr>
            <p:ph type="pic" idx="2"/>
          </p:nvPr>
        </p:nvSpPr>
        <p:spPr>
          <a:xfrm>
            <a:off x="787399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44"/>
          <p:cNvSpPr>
            <a:spLocks noGrp="1"/>
          </p:cNvSpPr>
          <p:nvPr>
            <p:ph type="pic" idx="3"/>
          </p:nvPr>
        </p:nvSpPr>
        <p:spPr>
          <a:xfrm>
            <a:off x="4456681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4"/>
          <p:cNvSpPr>
            <a:spLocks noGrp="1"/>
          </p:cNvSpPr>
          <p:nvPr>
            <p:ph type="pic" idx="4"/>
          </p:nvPr>
        </p:nvSpPr>
        <p:spPr>
          <a:xfrm>
            <a:off x="8131175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">
  <p:cSld name="Content with graphical element I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694848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>
            <a:spLocks noGrp="1"/>
          </p:cNvSpPr>
          <p:nvPr>
            <p:ph type="body" idx="2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I">
  <p:cSld name="Content with graphical element II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6"/>
          <p:cNvSpPr txBox="1">
            <a:spLocks noGrp="1"/>
          </p:cNvSpPr>
          <p:nvPr>
            <p:ph type="body" idx="1"/>
          </p:nvPr>
        </p:nvSpPr>
        <p:spPr>
          <a:xfrm>
            <a:off x="4456800" y="1763713"/>
            <a:ext cx="694780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>
            <a:spLocks noGrp="1"/>
          </p:cNvSpPr>
          <p:nvPr>
            <p:ph type="body" idx="2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>
            <a:gsLst>
              <a:gs pos="0">
                <a:srgbClr val="FA7F25"/>
              </a:gs>
              <a:gs pos="100000">
                <a:srgbClr val="FDBE13"/>
              </a:gs>
            </a:gsLst>
            <a:lin ang="0" scaled="0"/>
          </a:gradFill>
          <a:ln>
            <a:noFill/>
          </a:ln>
        </p:spPr>
        <p:txBody>
          <a:bodyPr spcFirstLastPara="1" wrap="square" lIns="288000" tIns="900000" rIns="288000" bIns="900000" anchor="ctr" anchorCtr="0">
            <a:normAutofit/>
          </a:bodyPr>
          <a:lstStyle>
            <a:lvl1pPr marL="457200" lvl="0" indent="-838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Char char="​"/>
              <a:defRPr sz="96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graphical element">
  <p:cSld name="Image and graphical elem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>
            <a:spLocks noGrp="1"/>
          </p:cNvSpPr>
          <p:nvPr>
            <p:ph type="pic" idx="2"/>
          </p:nvPr>
        </p:nvSpPr>
        <p:spPr>
          <a:xfrm>
            <a:off x="179388" y="179388"/>
            <a:ext cx="118296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>
            <a:spLocks noGrp="1"/>
          </p:cNvSpPr>
          <p:nvPr>
            <p:ph type="title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text">
  <p:cSld name="End slide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785812" y="1835150"/>
            <a:ext cx="10620375" cy="31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6400"/>
              <a:buFont typeface="Arial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with image &amp; logotype">
  <p:cSld name="End slide with image &amp; logotyp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22" name="Google Shape;222;p49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243" y="2730464"/>
            <a:ext cx="6534000" cy="139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guide">
  <p:cSld name="User guid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1776" y="4664639"/>
            <a:ext cx="492452" cy="20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0"/>
          <p:cNvSpPr txBox="1"/>
          <p:nvPr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guide – delete before use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 styles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to jump through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from one level to the next level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 can be used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b="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insert new slide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appro-priate layout from the </a:t>
            </a:r>
            <a:r>
              <a:rPr lang="lt-LT" sz="9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down</a:t>
            </a:r>
            <a:r>
              <a:rPr lang="lt-LT" sz="9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menu 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 txBox="1"/>
          <p:nvPr/>
        </p:nvSpPr>
        <p:spPr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pictureplaceholder,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size or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the picture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down while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delete the picture and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graphic.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 </a:t>
            </a:r>
            <a:b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position, size and formatting of the slide placeholders to their default settings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 </a:t>
            </a:r>
            <a:r>
              <a:rPr lang="lt-LT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(To view drawing guides)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next to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 viewing of guides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0"/>
          <p:cNvSpPr txBox="1"/>
          <p:nvPr/>
        </p:nvSpPr>
        <p:spPr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slide number, date </a:t>
            </a:r>
            <a:b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footer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 at the very end, so you get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corrections on all slides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(write the desired text)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All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only used on one slide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lt-LT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drawing guides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</a:t>
            </a:r>
            <a:b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to </a:t>
            </a: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viewing of guides</a:t>
            </a:r>
            <a:endParaRPr/>
          </a:p>
        </p:txBody>
      </p:sp>
      <p:pic>
        <p:nvPicPr>
          <p:cNvPr id="230" name="Google Shape;2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205" y="2748751"/>
            <a:ext cx="549328" cy="28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8599" y="3410215"/>
            <a:ext cx="324764" cy="57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0"/>
          <p:cNvPicPr preferRelativeResize="0"/>
          <p:nvPr/>
        </p:nvPicPr>
        <p:blipFill rotWithShape="1">
          <a:blip r:embed="rId5">
            <a:alphaModFix/>
          </a:blip>
          <a:srcRect l="36944" r="2271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0428" y="2056037"/>
            <a:ext cx="26215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1060" y="2729359"/>
            <a:ext cx="337400" cy="3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28704" y="3223349"/>
            <a:ext cx="359695" cy="3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image">
  <p:cSld name="Chapter slide with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background">
  <p:cSld name="Title slide with background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36000"/>
            <a:ext cx="8461810" cy="2879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5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6" name="Google Shape;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background">
  <p:cSld name="Chapter slide with backgrou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/>
          <p:nvPr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790575" y="481665"/>
            <a:ext cx="10614026" cy="78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∙"/>
              <a:defRPr sz="2200"/>
            </a:lvl1pPr>
            <a:lvl2pPr marL="914400" lvl="1" indent="-36131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Char char="○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">
  <p:cSld name="Big message I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ubTitle" idx="1"/>
          </p:nvPr>
        </p:nvSpPr>
        <p:spPr>
          <a:xfrm>
            <a:off x="2619375" y="4325510"/>
            <a:ext cx="6948488" cy="81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">
  <p:cSld name="Big message II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ubTitle" idx="1"/>
          </p:nvPr>
        </p:nvSpPr>
        <p:spPr>
          <a:xfrm>
            <a:off x="2619375" y="4327199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I">
  <p:cSld name="Big message II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ubTitle" idx="1"/>
          </p:nvPr>
        </p:nvSpPr>
        <p:spPr>
          <a:xfrm>
            <a:off x="2619375" y="4327200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7" y="6771600"/>
            <a:ext cx="12191966" cy="8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5B1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6" name="Google Shape;16;p2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Swedbank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3">
          <p15:clr>
            <a:srgbClr val="F26B43"/>
          </p15:clr>
        </p15:guide>
        <p15:guide id="2" orient="horz" pos="113">
          <p15:clr>
            <a:srgbClr val="F26B43"/>
          </p15:clr>
        </p15:guide>
        <p15:guide id="3" pos="7566">
          <p15:clr>
            <a:srgbClr val="F26B43"/>
          </p15:clr>
        </p15:guide>
        <p15:guide id="4" orient="horz" pos="4206">
          <p15:clr>
            <a:srgbClr val="F26B43"/>
          </p15:clr>
        </p15:guide>
        <p15:guide id="5" pos="494">
          <p15:clr>
            <a:srgbClr val="F26B43"/>
          </p15:clr>
        </p15:guide>
        <p15:guide id="6" pos="1401">
          <p15:clr>
            <a:srgbClr val="F26B43"/>
          </p15:clr>
        </p15:guide>
        <p15:guide id="7" orient="horz" pos="453">
          <p15:clr>
            <a:srgbClr val="F26B43"/>
          </p15:clr>
        </p15:guide>
        <p15:guide id="8" orient="horz" pos="566">
          <p15:clr>
            <a:srgbClr val="F26B43"/>
          </p15:clr>
        </p15:guide>
        <p15:guide id="9" pos="1650">
          <p15:clr>
            <a:srgbClr val="F26B43"/>
          </p15:clr>
        </p15:guide>
        <p15:guide id="10" pos="2557">
          <p15:clr>
            <a:srgbClr val="F26B43"/>
          </p15:clr>
        </p15:guide>
        <p15:guide id="11" orient="horz" pos="1156">
          <p15:clr>
            <a:srgbClr val="F26B43"/>
          </p15:clr>
        </p15:guide>
        <p15:guide id="12" orient="horz" pos="3741">
          <p15:clr>
            <a:srgbClr val="F26B43"/>
          </p15:clr>
        </p15:guide>
        <p15:guide id="13" pos="2807">
          <p15:clr>
            <a:srgbClr val="F26B43"/>
          </p15:clr>
        </p15:guide>
        <p15:guide id="14" pos="3714">
          <p15:clr>
            <a:srgbClr val="F26B43"/>
          </p15:clr>
        </p15:guide>
        <p15:guide id="15" orient="horz" pos="3900">
          <p15:clr>
            <a:srgbClr val="F26B43"/>
          </p15:clr>
        </p15:guide>
        <p15:guide id="16" orient="horz" pos="4013">
          <p15:clr>
            <a:srgbClr val="F26B43"/>
          </p15:clr>
        </p15:guide>
        <p15:guide id="17" pos="3963">
          <p15:clr>
            <a:srgbClr val="F26B43"/>
          </p15:clr>
        </p15:guide>
        <p15:guide id="18" pos="4871">
          <p15:clr>
            <a:srgbClr val="F26B43"/>
          </p15:clr>
        </p15:guide>
        <p15:guide id="19" pos="5120">
          <p15:clr>
            <a:srgbClr val="F26B43"/>
          </p15:clr>
        </p15:guide>
        <p15:guide id="20" pos="6027">
          <p15:clr>
            <a:srgbClr val="F26B43"/>
          </p15:clr>
        </p15:guide>
        <p15:guide id="21" pos="6277">
          <p15:clr>
            <a:srgbClr val="F26B43"/>
          </p15:clr>
        </p15:guide>
        <p15:guide id="22" pos="7184">
          <p15:clr>
            <a:srgbClr val="F26B43"/>
          </p15:clr>
        </p15:guide>
        <p15:guide id="23" orient="horz" pos="11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codeconventions-namingconven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using-rest-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log4j/log4j_logging_levels.htm" TargetMode="External"/><Relationship Id="rId4" Type="http://schemas.openxmlformats.org/officeDocument/2006/relationships/hyperlink" Target="https://assertible.com/blog/7-http-methods-every-web-developer-should-know-and-how-to-test-the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mardoma/java-calculator/blob/master/Calculator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athomas/295580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lt-LT"/>
              <a:t>Clean code and </a:t>
            </a:r>
            <a:br>
              <a:rPr lang="lt-LT"/>
            </a:br>
            <a:r>
              <a:rPr lang="lt-LT"/>
              <a:t>Unit Tests</a:t>
            </a:r>
            <a:endParaRPr/>
          </a:p>
        </p:txBody>
      </p:sp>
      <p:sp>
        <p:nvSpPr>
          <p:cNvPr id="243" name="Google Shape;243;p1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 dirty="0"/>
              <a:t>Andrius Ragelis</a:t>
            </a:r>
            <a:endParaRPr dirty="0"/>
          </a:p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 dirty="0"/>
              <a:t>202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244" name="Google Shape;244;p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98c6810d7_0_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Open/Closed ir Liskov Substitution principų pavyzdys</a:t>
            </a:r>
            <a:endParaRPr/>
          </a:p>
        </p:txBody>
      </p:sp>
      <p:sp>
        <p:nvSpPr>
          <p:cNvPr id="331" name="Google Shape;331;gb98c6810d7_0_0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2100" cy="41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b98c6810d7_0_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t-LT"/>
              <a:t>10</a:t>
            </a:fld>
            <a:endParaRPr/>
          </a:p>
        </p:txBody>
      </p:sp>
      <p:pic>
        <p:nvPicPr>
          <p:cNvPr id="333" name="Google Shape;333;gb98c6810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75" y="1784350"/>
            <a:ext cx="97536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98c6810d7_0_8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Open/Closed ir Liskov Substitution principų pavyzdys</a:t>
            </a:r>
            <a:endParaRPr/>
          </a:p>
        </p:txBody>
      </p:sp>
      <p:sp>
        <p:nvSpPr>
          <p:cNvPr id="340" name="Google Shape;340;gb98c6810d7_0_8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2100" cy="41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b98c6810d7_0_8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  <p:pic>
        <p:nvPicPr>
          <p:cNvPr id="342" name="Google Shape;342;gb98c6810d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75" y="1533775"/>
            <a:ext cx="10974400" cy="53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98c6810d7_0_2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Open/Closed ir Liskov Substitution principų pavyzdys</a:t>
            </a:r>
            <a:endParaRPr/>
          </a:p>
        </p:txBody>
      </p:sp>
      <p:sp>
        <p:nvSpPr>
          <p:cNvPr id="358" name="Google Shape;358;gb98c6810d7_0_25"/>
          <p:cNvSpPr txBox="1">
            <a:spLocks noGrp="1"/>
          </p:cNvSpPr>
          <p:nvPr>
            <p:ph type="body" idx="1"/>
          </p:nvPr>
        </p:nvSpPr>
        <p:spPr>
          <a:xfrm>
            <a:off x="784950" y="1763725"/>
            <a:ext cx="10622100" cy="48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/>
              <a:t>Kas jei reikia pridėti naują klasę, kuri nepalaiko interface?</a:t>
            </a:r>
            <a:br>
              <a:rPr lang="lt-LT"/>
            </a:br>
            <a:br>
              <a:rPr lang="lt-LT"/>
            </a:b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 b="1">
                <a:solidFill>
                  <a:srgbClr val="267438"/>
                </a:solidFill>
                <a:latin typeface="Consolas"/>
                <a:ea typeface="Consolas"/>
                <a:cs typeface="Consolas"/>
                <a:sym typeface="Consolas"/>
              </a:rPr>
              <a:t>FixedTermDepositAccount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 b="1">
                <a:solidFill>
                  <a:srgbClr val="267438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lt-LT" sz="1550">
                <a:solidFill>
                  <a:srgbClr val="1F719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 b="1">
                <a:solidFill>
                  <a:srgbClr val="267438"/>
                </a:solidFill>
                <a:latin typeface="Consolas"/>
                <a:ea typeface="Consolas"/>
                <a:cs typeface="Consolas"/>
                <a:sym typeface="Consolas"/>
              </a:rPr>
              <a:t>deposit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(BigDecimal amount) 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lt-LT" sz="155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Deposit into this account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lt-LT" sz="1550">
                <a:solidFill>
                  <a:srgbClr val="1F719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 b="1">
                <a:solidFill>
                  <a:srgbClr val="267438"/>
                </a:solidFill>
                <a:latin typeface="Consolas"/>
                <a:ea typeface="Consolas"/>
                <a:cs typeface="Consolas"/>
                <a:sym typeface="Consolas"/>
              </a:rPr>
              <a:t>withdraw</a:t>
            </a:r>
            <a:r>
              <a:rPr lang="lt-LT" sz="155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(BigDecimal amount) 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-LT" sz="1550">
                <a:solidFill>
                  <a:srgbClr val="63B17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UnsupportedOperationException(</a:t>
            </a:r>
            <a:r>
              <a:rPr lang="lt-LT" sz="1550">
                <a:solidFill>
                  <a:srgbClr val="4E9359"/>
                </a:solidFill>
                <a:latin typeface="Consolas"/>
                <a:ea typeface="Consolas"/>
                <a:cs typeface="Consolas"/>
                <a:sym typeface="Consolas"/>
              </a:rPr>
              <a:t>"Withdrawals are not supported by FixedTermDepositAccount!!"</a:t>
            </a: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50">
              <a:solidFill>
                <a:srgbClr val="44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lt-LT" sz="1550">
                <a:solidFill>
                  <a:srgbClr val="44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/>
          </a:p>
        </p:txBody>
      </p:sp>
      <p:sp>
        <p:nvSpPr>
          <p:cNvPr id="359" name="Google Shape;359;gb98c6810d7_0_2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98c6810d7_0_34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2100" cy="41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b98c6810d7_0_3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  <p:pic>
        <p:nvPicPr>
          <p:cNvPr id="367" name="Google Shape;367;gb98c6810d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1059164"/>
            <a:ext cx="10293275" cy="55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b98c6810d7_0_3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Open/Closed ir Liskov Substitution principų pavyzdys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98c6810d7_0_6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Klasių tipai iš kodo stiliaus perspektyvos</a:t>
            </a:r>
            <a:endParaRPr/>
          </a:p>
        </p:txBody>
      </p:sp>
      <p:sp>
        <p:nvSpPr>
          <p:cNvPr id="375" name="Google Shape;375;gb98c6810d7_0_6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2100" cy="4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22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lt-LT" sz="2300" b="1"/>
              <a:t>Entity/Domain - </a:t>
            </a:r>
            <a:r>
              <a:rPr lang="lt-LT" sz="2300"/>
              <a:t>objekto atributų rinkinys</a:t>
            </a:r>
            <a:endParaRPr sz="2300"/>
          </a:p>
          <a:p>
            <a:pPr marL="2160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300"/>
          </a:p>
          <a:p>
            <a:pPr marL="216000" lvl="0" indent="-196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lt-LT" sz="2300" b="1"/>
              <a:t>Logic - </a:t>
            </a:r>
            <a:r>
              <a:rPr lang="lt-LT" sz="2300"/>
              <a:t>veiksmus atliekančios klasės: validavimas, išsaugojimas, etc.</a:t>
            </a:r>
            <a:endParaRPr sz="2300"/>
          </a:p>
          <a:p>
            <a:pPr marL="2160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300"/>
          </a:p>
          <a:p>
            <a:pPr marL="216000" lvl="0" indent="-196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lt-LT" sz="2300" b="1"/>
              <a:t>Orkestrinės - </a:t>
            </a:r>
            <a:r>
              <a:rPr lang="lt-LT" sz="2300"/>
              <a:t>kontroliuojančios logikos eiliškumą, tačiau pačios beveik neatliekančios logikos</a:t>
            </a:r>
            <a:endParaRPr sz="2300"/>
          </a:p>
          <a:p>
            <a:pPr marL="2160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300"/>
          </a:p>
          <a:p>
            <a:pPr marL="216000" lvl="0" indent="-222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lt-LT" sz="2300" b="1"/>
              <a:t>Kitos - </a:t>
            </a:r>
            <a:r>
              <a:rPr lang="lt-LT" sz="2300"/>
              <a:t>utils, factories, configs  </a:t>
            </a:r>
            <a:endParaRPr sz="2300"/>
          </a:p>
        </p:txBody>
      </p:sp>
      <p:sp>
        <p:nvSpPr>
          <p:cNvPr id="376" name="Google Shape;376;gb98c6810d7_0_6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b98c6810d7_0_6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b98c6810d7_0_6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 dirty="0"/>
              <a:t>Design </a:t>
            </a:r>
            <a:r>
              <a:rPr lang="lt-LT" dirty="0" err="1"/>
              <a:t>Patterns</a:t>
            </a:r>
            <a:br>
              <a:rPr lang="lt-LT" dirty="0"/>
            </a:br>
            <a:r>
              <a:rPr lang="lt-LT" sz="3000" dirty="0"/>
              <a:t>https://www.tutorialspoint.com/design_pattern/index.htm</a:t>
            </a:r>
            <a:endParaRPr sz="3000" dirty="0"/>
          </a:p>
        </p:txBody>
      </p:sp>
      <p:sp>
        <p:nvSpPr>
          <p:cNvPr id="386" name="Google Shape;386;p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98c6810d7_0_6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 dirty="0"/>
              <a:t>Kur judėti toliau?</a:t>
            </a:r>
            <a:r>
              <a:rPr lang="en-US" dirty="0"/>
              <a:t> </a:t>
            </a:r>
            <a:r>
              <a:rPr lang="lt-LT" dirty="0" err="1"/>
              <a:t>Naming</a:t>
            </a:r>
            <a:endParaRPr dirty="0"/>
          </a:p>
        </p:txBody>
      </p:sp>
      <p:sp>
        <p:nvSpPr>
          <p:cNvPr id="375" name="Google Shape;375;gb98c6810d7_0_6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2100" cy="4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22350">
              <a:buSzPts val="2300"/>
            </a:pPr>
            <a:r>
              <a:rPr lang="lt-LT" sz="2300" b="1" dirty="0"/>
              <a:t>Java </a:t>
            </a:r>
            <a:r>
              <a:rPr lang="lt-LT" sz="2300" b="1" dirty="0" err="1"/>
              <a:t>naming</a:t>
            </a:r>
            <a:r>
              <a:rPr lang="lt-LT" sz="2300" b="1" dirty="0"/>
              <a:t> </a:t>
            </a:r>
            <a:r>
              <a:rPr lang="lt-LT" sz="2300" b="1" dirty="0" err="1"/>
              <a:t>convention</a:t>
            </a:r>
            <a:r>
              <a:rPr lang="lt-LT" sz="2300" b="1" dirty="0"/>
              <a:t>:  </a:t>
            </a:r>
            <a:r>
              <a:rPr lang="lt-LT" sz="1800" dirty="0">
                <a:hlinkClick r:id="rId3"/>
              </a:rPr>
              <a:t>https://www.oracle.com/java/technologies/javase/codeconventions-namingconventions.html</a:t>
            </a:r>
            <a:r>
              <a:rPr lang="lt-LT" sz="1800" dirty="0"/>
              <a:t> </a:t>
            </a:r>
          </a:p>
          <a:p>
            <a:pPr marL="216000" lvl="0" indent="-222350">
              <a:buSzPts val="2300"/>
            </a:pPr>
            <a:r>
              <a:rPr lang="lt-LT" sz="2300" b="1" dirty="0"/>
              <a:t>Venkite bendrinių klasių pavadinimų: </a:t>
            </a:r>
            <a:r>
              <a:rPr lang="en-US" sz="2000" dirty="0"/>
              <a:t>*Handler, *Service, *</a:t>
            </a:r>
            <a:r>
              <a:rPr lang="en-US" sz="2000" dirty="0" err="1"/>
              <a:t>Utils</a:t>
            </a:r>
            <a:r>
              <a:rPr lang="en-US" sz="2000" dirty="0"/>
              <a:t>;</a:t>
            </a:r>
            <a:br>
              <a:rPr lang="en-US" sz="2300" dirty="0"/>
            </a:br>
            <a:r>
              <a:rPr lang="lt-LT" sz="2300" b="1" dirty="0"/>
              <a:t>Pavadinimas turi atspindėti klasės reikšmę: </a:t>
            </a:r>
            <a:r>
              <a:rPr lang="en-US" sz="2000" dirty="0"/>
              <a:t>*Validator, *Creator, *Mapper;</a:t>
            </a:r>
          </a:p>
          <a:p>
            <a:pPr marL="216000" lvl="0" indent="-222350">
              <a:buSzPts val="2300"/>
            </a:pPr>
            <a:r>
              <a:rPr lang="en-US" sz="2300" b="1" dirty="0" err="1"/>
              <a:t>Kintam</a:t>
            </a:r>
            <a:r>
              <a:rPr lang="lt-LT" sz="2300" b="1" dirty="0" err="1"/>
              <a:t>ųjų</a:t>
            </a:r>
            <a:r>
              <a:rPr lang="lt-LT" sz="2300" b="1" dirty="0"/>
              <a:t> pavadinimai turėtų sutapti su klasės pavadinimu ar konkretesnis; </a:t>
            </a:r>
            <a:r>
              <a:rPr lang="lt-LT" sz="2300" b="1" dirty="0" err="1"/>
              <a:t>listai</a:t>
            </a:r>
            <a:r>
              <a:rPr lang="lt-LT" sz="2300" b="1" dirty="0"/>
              <a:t> – daugiskaita to, kas jame laikoma:</a:t>
            </a:r>
            <a:br>
              <a:rPr lang="lt-LT" sz="2300" dirty="0"/>
            </a:br>
            <a:r>
              <a:rPr lang="lt-LT" sz="2000" dirty="0" err="1"/>
              <a:t>User</a:t>
            </a:r>
            <a:r>
              <a:rPr lang="lt-LT" sz="2000" dirty="0"/>
              <a:t> </a:t>
            </a:r>
            <a:r>
              <a:rPr lang="lt-LT" sz="2000" dirty="0" err="1"/>
              <a:t>user</a:t>
            </a:r>
            <a:r>
              <a:rPr lang="lt-LT" sz="2000" dirty="0"/>
              <a:t>/</a:t>
            </a:r>
            <a:r>
              <a:rPr lang="lt-LT" sz="2000" dirty="0" err="1"/>
              <a:t>currentUser</a:t>
            </a:r>
            <a:br>
              <a:rPr lang="lt-LT" sz="2000" dirty="0"/>
            </a:br>
            <a:r>
              <a:rPr lang="lt-LT" sz="2000" dirty="0" err="1"/>
              <a:t>Account</a:t>
            </a:r>
            <a:r>
              <a:rPr lang="lt-LT" sz="2000" dirty="0"/>
              <a:t> </a:t>
            </a:r>
            <a:r>
              <a:rPr lang="lt-LT" sz="2000" dirty="0" err="1"/>
              <a:t>account</a:t>
            </a:r>
            <a:r>
              <a:rPr lang="lt-LT" sz="2000" dirty="0"/>
              <a:t>/</a:t>
            </a:r>
            <a:r>
              <a:rPr lang="lt-LT" sz="2000" dirty="0" err="1"/>
              <a:t>debtorAccount</a:t>
            </a:r>
            <a:br>
              <a:rPr lang="lt-LT" sz="2000" dirty="0"/>
            </a:br>
            <a:r>
              <a:rPr lang="lt-LT" sz="2000" dirty="0" err="1"/>
              <a:t>List</a:t>
            </a:r>
            <a:r>
              <a:rPr lang="lt-LT" sz="2000" dirty="0"/>
              <a:t>&lt;</a:t>
            </a:r>
            <a:r>
              <a:rPr lang="lt-LT" sz="2000" dirty="0" err="1"/>
              <a:t>Accounts</a:t>
            </a:r>
            <a:r>
              <a:rPr lang="lt-LT" sz="2000" dirty="0"/>
              <a:t>&gt; </a:t>
            </a:r>
            <a:r>
              <a:rPr lang="lt-LT" sz="2000" dirty="0" err="1"/>
              <a:t>accounts</a:t>
            </a:r>
            <a:r>
              <a:rPr lang="lt-LT" sz="2000" dirty="0"/>
              <a:t>/</a:t>
            </a:r>
            <a:r>
              <a:rPr lang="lt-LT" sz="2000" dirty="0" err="1"/>
              <a:t>corporateAccounts</a:t>
            </a:r>
            <a:br>
              <a:rPr lang="en-US" sz="2300" dirty="0"/>
            </a:br>
            <a:endParaRPr lang="en-US" sz="2000" dirty="0"/>
          </a:p>
          <a:p>
            <a:pPr marL="216000" lvl="0" indent="-222350">
              <a:buSzPts val="2300"/>
            </a:pPr>
            <a:endParaRPr lang="en-US" sz="2000" dirty="0"/>
          </a:p>
          <a:p>
            <a:pPr marL="216000" lvl="0" indent="-222350">
              <a:buSzPts val="2300"/>
            </a:pPr>
            <a:endParaRPr sz="2300" dirty="0"/>
          </a:p>
        </p:txBody>
      </p:sp>
      <p:sp>
        <p:nvSpPr>
          <p:cNvPr id="376" name="Google Shape;376;gb98c6810d7_0_6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b98c6810d7_0_6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b98c6810d7_0_6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16</a:t>
            </a:fld>
            <a:endParaRPr/>
          </a:p>
        </p:txBody>
      </p:sp>
      <p:pic>
        <p:nvPicPr>
          <p:cNvPr id="3074" name="Picture 2" descr="Image result for south park naggers">
            <a:extLst>
              <a:ext uri="{FF2B5EF4-FFF2-40B4-BE49-F238E27FC236}">
                <a16:creationId xmlns:a16="http://schemas.microsoft.com/office/drawing/2014/main" id="{8497FC27-0C20-4B81-8449-21FF43BD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31" y="4203700"/>
            <a:ext cx="4556369" cy="256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98c6810d7_0_6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 dirty="0"/>
              <a:t>Kur judėti toliau?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 </a:t>
            </a:r>
            <a:r>
              <a:rPr lang="en-US" dirty="0" err="1"/>
              <a:t>architekt</a:t>
            </a:r>
            <a:r>
              <a:rPr lang="lt-LT" dirty="0" err="1"/>
              <a:t>ūra</a:t>
            </a:r>
            <a:endParaRPr dirty="0"/>
          </a:p>
        </p:txBody>
      </p:sp>
      <p:sp>
        <p:nvSpPr>
          <p:cNvPr id="375" name="Google Shape;375;gb98c6810d7_0_6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2100" cy="4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22350">
              <a:buSzPts val="2300"/>
            </a:pPr>
            <a:r>
              <a:rPr lang="lt-LT" sz="2300" dirty="0" err="1"/>
              <a:t>Declarative</a:t>
            </a:r>
            <a:r>
              <a:rPr lang="lt-LT" sz="2300" dirty="0"/>
              <a:t> </a:t>
            </a:r>
            <a:r>
              <a:rPr lang="lt-LT" sz="2300" dirty="0" err="1"/>
              <a:t>programing</a:t>
            </a:r>
            <a:r>
              <a:rPr lang="lt-LT" sz="2300" dirty="0"/>
              <a:t> (</a:t>
            </a:r>
            <a:r>
              <a:rPr lang="en-US" sz="2300" dirty="0" err="1"/>
              <a:t>Lamba</a:t>
            </a:r>
            <a:r>
              <a:rPr lang="en-US" sz="2300" dirty="0"/>
              <a:t>/Stream</a:t>
            </a:r>
            <a:r>
              <a:rPr lang="lt-LT" sz="2300" dirty="0"/>
              <a:t>) &gt; </a:t>
            </a:r>
            <a:r>
              <a:rPr lang="en-US" sz="2300" dirty="0"/>
              <a:t>I</a:t>
            </a:r>
            <a:r>
              <a:rPr lang="lt-LT" sz="2300" dirty="0" err="1"/>
              <a:t>mperative</a:t>
            </a:r>
            <a:r>
              <a:rPr lang="lt-LT" sz="2300" dirty="0"/>
              <a:t> </a:t>
            </a:r>
            <a:r>
              <a:rPr lang="lt-LT" sz="2300" dirty="0" err="1"/>
              <a:t>programming</a:t>
            </a:r>
            <a:endParaRPr lang="lt-LT" sz="2300" dirty="0"/>
          </a:p>
          <a:p>
            <a:pPr marL="216000" lvl="0" indent="-222350">
              <a:buSzPts val="2300"/>
            </a:pPr>
            <a:r>
              <a:rPr lang="lt-LT" sz="2300" dirty="0"/>
              <a:t>Rašydami kodą bukai nenaudokite </a:t>
            </a:r>
            <a:r>
              <a:rPr lang="lt-LT" sz="2300" dirty="0" err="1"/>
              <a:t>interfaces</a:t>
            </a:r>
            <a:r>
              <a:rPr lang="lt-LT" sz="2300" dirty="0"/>
              <a:t> (</a:t>
            </a:r>
            <a:r>
              <a:rPr lang="lt-LT" sz="2300" dirty="0" err="1"/>
              <a:t>UserService</a:t>
            </a:r>
            <a:r>
              <a:rPr lang="lt-LT" sz="2300" dirty="0"/>
              <a:t> -&gt; </a:t>
            </a:r>
            <a:r>
              <a:rPr lang="lt-LT" sz="2300" strike="sngStrike" dirty="0" err="1"/>
              <a:t>UserServiceImpl</a:t>
            </a:r>
            <a:r>
              <a:rPr lang="lt-LT" sz="2300" dirty="0"/>
              <a:t>)</a:t>
            </a:r>
            <a:endParaRPr lang="en-US" sz="2300" dirty="0"/>
          </a:p>
          <a:p>
            <a:pPr marL="216000" lvl="0" indent="-222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lt-LT" sz="2300" dirty="0"/>
              <a:t>Rašykite kodą </a:t>
            </a:r>
            <a:r>
              <a:rPr lang="lt-LT" sz="2300" dirty="0" err="1"/>
              <a:t>layer‘iais</a:t>
            </a:r>
            <a:r>
              <a:rPr lang="en-US" sz="2300" dirty="0"/>
              <a:t>:</a:t>
            </a:r>
            <a:br>
              <a:rPr lang="en-US" sz="2300" dirty="0"/>
            </a:br>
            <a:endParaRPr lang="en-US" sz="2000" dirty="0"/>
          </a:p>
          <a:p>
            <a:pPr marL="216000" lvl="0" indent="-222350">
              <a:buSzPts val="2300"/>
            </a:pPr>
            <a:endParaRPr lang="en-US" sz="2000" dirty="0"/>
          </a:p>
          <a:p>
            <a:pPr marL="216000" lvl="0" indent="-222350">
              <a:buSzPts val="2300"/>
            </a:pPr>
            <a:endParaRPr sz="2300" dirty="0"/>
          </a:p>
        </p:txBody>
      </p:sp>
      <p:sp>
        <p:nvSpPr>
          <p:cNvPr id="376" name="Google Shape;376;gb98c6810d7_0_6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b98c6810d7_0_6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b98c6810d7_0_6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17</a:t>
            </a:fld>
            <a:endParaRPr/>
          </a:p>
        </p:txBody>
      </p:sp>
      <p:pic>
        <p:nvPicPr>
          <p:cNvPr id="1036" name="Picture 12" descr="Image for post">
            <a:extLst>
              <a:ext uri="{FF2B5EF4-FFF2-40B4-BE49-F238E27FC236}">
                <a16:creationId xmlns:a16="http://schemas.microsoft.com/office/drawing/2014/main" id="{14B36989-42B0-476F-8473-54CC017D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05" y="2993090"/>
            <a:ext cx="4166611" cy="3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2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98c6810d7_0_6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 dirty="0"/>
              <a:t>Kur judėti toliau? </a:t>
            </a:r>
            <a:r>
              <a:rPr lang="lt-LT" dirty="0" err="1"/>
              <a:t>Advanced</a:t>
            </a:r>
            <a:endParaRPr dirty="0"/>
          </a:p>
        </p:txBody>
      </p:sp>
      <p:sp>
        <p:nvSpPr>
          <p:cNvPr id="375" name="Google Shape;375;gb98c6810d7_0_6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2100" cy="4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22350">
              <a:buSzPts val="2300"/>
            </a:pPr>
            <a:r>
              <a:rPr lang="en-US" sz="2300" dirty="0"/>
              <a:t>Code by contract vs Defensive programming</a:t>
            </a:r>
          </a:p>
          <a:p>
            <a:pPr marL="216000" lvl="0" indent="-222350">
              <a:buSzPts val="2300"/>
            </a:pPr>
            <a:r>
              <a:rPr lang="en-US" sz="2300" dirty="0"/>
              <a:t>Clean REST:</a:t>
            </a:r>
            <a:br>
              <a:rPr lang="lt-LT" sz="2400" dirty="0"/>
            </a:br>
            <a:r>
              <a:rPr lang="lt-LT" sz="1600" dirty="0"/>
              <a:t>REST API </a:t>
            </a:r>
            <a:r>
              <a:rPr lang="lt-LT" sz="1600" dirty="0" err="1"/>
              <a:t>explained</a:t>
            </a:r>
            <a:r>
              <a:rPr lang="lt-LT" sz="1600" dirty="0"/>
              <a:t>: </a:t>
            </a:r>
            <a:r>
              <a:rPr lang="lt-LT" sz="1600" dirty="0">
                <a:hlinkClick r:id="rId3"/>
              </a:rPr>
              <a:t>https://www.smashingmagazine.com/2018/01/understanding-using-rest-api/</a:t>
            </a:r>
            <a:r>
              <a:rPr lang="lt-LT" sz="1600" dirty="0"/>
              <a:t> </a:t>
            </a:r>
            <a:br>
              <a:rPr lang="lt-LT" sz="1600" dirty="0"/>
            </a:br>
            <a:r>
              <a:rPr lang="lt-LT" sz="1600" dirty="0"/>
              <a:t>REST HTTP </a:t>
            </a:r>
            <a:r>
              <a:rPr lang="lt-LT" sz="1600" dirty="0" err="1"/>
              <a:t>Methods</a:t>
            </a:r>
            <a:r>
              <a:rPr lang="lt-LT" sz="1600" dirty="0"/>
              <a:t> </a:t>
            </a:r>
            <a:r>
              <a:rPr lang="lt-LT" sz="1600" dirty="0" err="1"/>
              <a:t>explained</a:t>
            </a:r>
            <a:r>
              <a:rPr lang="lt-LT" sz="1600" dirty="0"/>
              <a:t>: </a:t>
            </a:r>
            <a:r>
              <a:rPr lang="lt-LT" sz="1600" dirty="0">
                <a:hlinkClick r:id="rId4"/>
              </a:rPr>
              <a:t>https://assertible.com/blog/7-http-methods-every-web-developer-should-know-and-how-to-test-them</a:t>
            </a:r>
            <a:endParaRPr lang="en-US" sz="1600" dirty="0"/>
          </a:p>
          <a:p>
            <a:pPr marL="216000" lvl="0" indent="-222350">
              <a:buSzPts val="2300"/>
            </a:pPr>
            <a:r>
              <a:rPr lang="en-US" sz="2300" dirty="0"/>
              <a:t>Clean Logging:</a:t>
            </a:r>
            <a:br>
              <a:rPr lang="en-US" sz="2300" dirty="0"/>
            </a:br>
            <a:r>
              <a:rPr lang="en-US" sz="2000" dirty="0"/>
              <a:t>Logging levels: </a:t>
            </a:r>
            <a:r>
              <a:rPr lang="en-US" sz="2000" dirty="0">
                <a:hlinkClick r:id="rId5"/>
              </a:rPr>
              <a:t>https://www.tutorialspoint.com/log4j/log4j_logging_levels.htm</a:t>
            </a:r>
            <a:endParaRPr lang="en-US" sz="2000" dirty="0"/>
          </a:p>
          <a:p>
            <a:pPr marL="0" lvl="0" indent="0">
              <a:buSzPts val="2300"/>
              <a:buNone/>
            </a:pPr>
            <a:endParaRPr lang="en-US" sz="2000" dirty="0"/>
          </a:p>
          <a:p>
            <a:pPr marL="216000" lvl="0" indent="-222350">
              <a:buSzPts val="2300"/>
            </a:pPr>
            <a:endParaRPr lang="en-US" sz="2000" dirty="0"/>
          </a:p>
          <a:p>
            <a:pPr marL="216000" lvl="0" indent="-222350">
              <a:buSzPts val="2300"/>
            </a:pPr>
            <a:endParaRPr sz="2300" dirty="0"/>
          </a:p>
        </p:txBody>
      </p:sp>
      <p:sp>
        <p:nvSpPr>
          <p:cNvPr id="376" name="Google Shape;376;gb98c6810d7_0_6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b98c6810d7_0_6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b98c6810d7_0_6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66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0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Clean coding</a:t>
            </a:r>
            <a:br>
              <a:rPr lang="lt-LT"/>
            </a:br>
            <a:r>
              <a:rPr lang="lt-LT" sz="4000"/>
              <a:t>pavyzdys</a:t>
            </a:r>
            <a:endParaRPr/>
          </a:p>
        </p:txBody>
      </p:sp>
      <p:sp>
        <p:nvSpPr>
          <p:cNvPr id="396" name="Google Shape;396;p10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0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 dirty="0"/>
              <a:t>Ką aptarsime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dirty="0" err="1"/>
              <a:t>Clean</a:t>
            </a:r>
            <a:r>
              <a:rPr lang="lt-LT" dirty="0"/>
              <a:t> </a:t>
            </a:r>
            <a:r>
              <a:rPr lang="lt-LT" dirty="0" err="1"/>
              <a:t>code</a:t>
            </a:r>
            <a:r>
              <a:rPr lang="lt-LT" dirty="0"/>
              <a:t> – kas tai + projekto pavyzdys (1 valanda)</a:t>
            </a:r>
            <a:endParaRPr dirty="0"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dirty="0"/>
              <a:t>Praktinė užduotis #1 – </a:t>
            </a:r>
            <a:r>
              <a:rPr lang="lt-LT" dirty="0" err="1"/>
              <a:t>refactorinimas</a:t>
            </a:r>
            <a:r>
              <a:rPr lang="lt-LT" dirty="0"/>
              <a:t>, pataisyti blogą kodą (1 valanda)</a:t>
            </a:r>
            <a:br>
              <a:rPr lang="lt-LT" dirty="0"/>
            </a:br>
            <a:br>
              <a:rPr lang="lt-LT" dirty="0"/>
            </a:br>
            <a:r>
              <a:rPr lang="lt-LT" dirty="0"/>
              <a:t>https://github.com/AndriusRag/clean-code-it-academy</a:t>
            </a:r>
            <a:endParaRPr dirty="0"/>
          </a:p>
          <a:p>
            <a:pPr marL="216000" lvl="0" indent="-762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Loan API </a:t>
            </a:r>
            <a:r>
              <a:rPr lang="en-US" dirty="0" err="1"/>
              <a:t>sistemos</a:t>
            </a:r>
            <a:r>
              <a:rPr lang="en-US" dirty="0"/>
              <a:t> </a:t>
            </a:r>
            <a:r>
              <a:rPr lang="en-US" dirty="0" err="1"/>
              <a:t>reikalavimai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415" name="Google Shape;415;p1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1963" cy="470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Vartotojas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gal</a:t>
            </a:r>
            <a:r>
              <a:rPr lang="lt-LT" dirty="0" err="1"/>
              <a:t>ėti</a:t>
            </a:r>
            <a:r>
              <a:rPr lang="lt-LT" dirty="0"/>
              <a:t> pridėti nurodydamas sumą ir užklausos galiojimo datą;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dirty="0"/>
              <a:t>Vartotojas turi galėti pratęsti užklausos galiojimo datą nurodydamas paskolos ID ir pratęstą datą;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dirty="0"/>
              <a:t>Vartotojas turi galėti peržiūrėti savo paskolų istoriją.</a:t>
            </a:r>
            <a:br>
              <a:rPr lang="lt-LT" dirty="0"/>
            </a:br>
            <a:endParaRPr lang="lt-LT" dirty="0"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dirty="0" err="1"/>
              <a:t>Backend</a:t>
            </a:r>
            <a:r>
              <a:rPr lang="lt-LT" dirty="0"/>
              <a:t> </a:t>
            </a:r>
            <a:r>
              <a:rPr lang="lt-LT" dirty="0" err="1"/>
              <a:t>only</a:t>
            </a:r>
            <a:r>
              <a:rPr lang="lt-LT" dirty="0"/>
              <a:t> – reikia realizuoti tik REST API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dirty="0" err="1"/>
              <a:t>PostgreSQL</a:t>
            </a:r>
            <a:r>
              <a:rPr lang="lt-LT" dirty="0"/>
              <a:t> – duomenis reikia saugoti reliacinėje duomenų bazėje</a:t>
            </a:r>
            <a:br>
              <a:rPr lang="lt-LT" dirty="0"/>
            </a:br>
            <a:endParaRPr lang="lt-LT" dirty="0"/>
          </a:p>
          <a:p>
            <a:pPr marL="216000" lvl="0" indent="-216000">
              <a:spcBef>
                <a:spcPts val="0"/>
              </a:spcBef>
              <a:buSzPts val="2200"/>
            </a:pPr>
            <a:r>
              <a:rPr lang="lt-LT" dirty="0"/>
              <a:t>Duomenų validacija, prasmingų klaidų išvedimas, </a:t>
            </a:r>
            <a:r>
              <a:rPr lang="lt-LT" dirty="0" err="1"/>
              <a:t>loginimas</a:t>
            </a:r>
            <a:r>
              <a:rPr lang="lt-LT" dirty="0"/>
              <a:t>, </a:t>
            </a:r>
            <a:r>
              <a:rPr lang="lt-LT" dirty="0" err="1"/>
              <a:t>etc</a:t>
            </a:r>
            <a:br>
              <a:rPr lang="lt-LT" dirty="0"/>
            </a:br>
            <a:br>
              <a:rPr lang="lt-LT" sz="1800" dirty="0"/>
            </a:br>
            <a:endParaRPr lang="lt-LT" sz="1800" dirty="0"/>
          </a:p>
          <a:p>
            <a:pPr marL="216000" lvl="0" indent="-216000">
              <a:spcBef>
                <a:spcPts val="0"/>
              </a:spcBef>
              <a:buSzPts val="2200"/>
            </a:pPr>
            <a:endParaRPr dirty="0"/>
          </a:p>
        </p:txBody>
      </p:sp>
      <p:sp>
        <p:nvSpPr>
          <p:cNvPr id="416" name="Google Shape;416;p1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44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1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 dirty="0"/>
              <a:t>1 užduotis: </a:t>
            </a:r>
            <a:r>
              <a:rPr lang="lt-LT" dirty="0" err="1"/>
              <a:t>Refactoring</a:t>
            </a:r>
            <a:br>
              <a:rPr lang="lt-LT" dirty="0"/>
            </a:br>
            <a:r>
              <a:rPr lang="lt-LT" sz="2800" u="sng" dirty="0">
                <a:solidFill>
                  <a:schemeClr val="hlink"/>
                </a:solidFill>
                <a:hlinkClick r:id="rId4"/>
              </a:rPr>
              <a:t>https://github.com/omardoma/java-calculator/blob/master/Calculator.java</a:t>
            </a:r>
            <a:endParaRPr dirty="0"/>
          </a:p>
        </p:txBody>
      </p:sp>
      <p:sp>
        <p:nvSpPr>
          <p:cNvPr id="406" name="Google Shape;406;p1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1 užduotis</a:t>
            </a:r>
            <a:endParaRPr/>
          </a:p>
        </p:txBody>
      </p:sp>
      <p:sp>
        <p:nvSpPr>
          <p:cNvPr id="415" name="Google Shape;415;p12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1963" cy="470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Parašyti skaičiuotuvą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Reikalingos operacijos: + - * / (pavyzdinis kodas atlieka per daug funkcijų)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Vartotojas turi galėti įvedinėti operacijas daug kartų, tarkim, parašo STOP ar kažką panašaus norėdamas išjungti skaičiuotuvą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Be šių dalykų – visiška laisvė, nebūtina sekti pavadinimų, tekstų ir dar bet ko, ką rasite pavyzdyje</a:t>
            </a:r>
            <a:endParaRPr/>
          </a:p>
          <a:p>
            <a:pPr marL="216000" lvl="0" indent="-762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Svarbu laikytis clean coding standartų!</a:t>
            </a:r>
            <a:endParaRPr/>
          </a:p>
        </p:txBody>
      </p:sp>
      <p:sp>
        <p:nvSpPr>
          <p:cNvPr id="416" name="Google Shape;416;p1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Peržiūrėkim galimą versiją</a:t>
            </a:r>
            <a:endParaRPr/>
          </a:p>
        </p:txBody>
      </p:sp>
      <p:sp>
        <p:nvSpPr>
          <p:cNvPr id="426" name="Google Shape;426;p13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14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 dirty="0"/>
              <a:t>Namų darbams:</a:t>
            </a:r>
            <a:br>
              <a:rPr lang="lt-LT" dirty="0"/>
            </a:br>
            <a:r>
              <a:rPr lang="lt-LT" sz="2400" dirty="0"/>
              <a:t>Rasti internete ir perskaityti apie SOLID;</a:t>
            </a:r>
            <a:br>
              <a:rPr lang="lt-LT" sz="2400" dirty="0"/>
            </a:br>
            <a:br>
              <a:rPr lang="lt-LT" sz="2400" dirty="0"/>
            </a:br>
            <a:r>
              <a:rPr lang="lt-LT" sz="2400" dirty="0"/>
              <a:t>Gavus idėjų užbaigti tvarkyti savo </a:t>
            </a:r>
            <a:r>
              <a:rPr lang="lt-LT" sz="2400" dirty="0" err="1"/>
              <a:t>Calculator</a:t>
            </a:r>
            <a:r>
              <a:rPr lang="lt-LT" sz="2400" dirty="0"/>
              <a:t> </a:t>
            </a:r>
            <a:r>
              <a:rPr lang="lt-LT" sz="2400" dirty="0" err="1"/>
              <a:t>implementaciją</a:t>
            </a:r>
            <a:r>
              <a:rPr lang="lt-LT" sz="2400" dirty="0"/>
              <a:t> ir atsiųsti mums (</a:t>
            </a:r>
            <a:r>
              <a:rPr lang="lt-LT" sz="2400" dirty="0" err="1"/>
              <a:t>Teams</a:t>
            </a:r>
            <a:r>
              <a:rPr lang="lt-LT" sz="2400" dirty="0"/>
              <a:t>?)</a:t>
            </a:r>
            <a:endParaRPr dirty="0"/>
          </a:p>
        </p:txBody>
      </p:sp>
      <p:sp>
        <p:nvSpPr>
          <p:cNvPr id="436" name="Google Shape;436;p14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Clean coding</a:t>
            </a:r>
            <a:endParaRPr/>
          </a:p>
        </p:txBody>
      </p:sp>
      <p:sp>
        <p:nvSpPr>
          <p:cNvPr id="264" name="Google Shape;264;p3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Įžanga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Clean coding tikslas</a:t>
            </a:r>
            <a:br>
              <a:rPr lang="lt-LT"/>
            </a:br>
            <a:r>
              <a:rPr lang="lt-LT"/>
              <a:t>aiškiai ir struktūrizuotai parašytas kodas, kuris yra lengvai skaitomas ir modifikuojamas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Dažniausiai pasitaikančios klaidos ir jų kaina</a:t>
            </a:r>
            <a:br>
              <a:rPr lang="lt-LT"/>
            </a:br>
            <a:r>
              <a:rPr lang="lt-LT"/>
              <a:t>Dažnai, skubant ar neturint bendros struktūros vizijos, nesitikint, kad produktas toliau augs, kodas tampa sunkiai skaitomas, pakeitimai vietoje A įtakoja kitokį elgesį vietoje B, veikimas iš esmės tampa pernelyg lėtas ir nestabilus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Esminės vietos, kuriose reikia galvoti apie švarų kodą</a:t>
            </a:r>
            <a:br>
              <a:rPr lang="lt-LT"/>
            </a:br>
            <a:r>
              <a:rPr lang="lt-LT"/>
              <a:t>pavadinimai, projekto struktūra ir architektūra, logikos rašymas, kurią greičiausiai panaudos ir kiti komponentai, klasių ryšiai, kodo ilgis klasėje ar metode</a:t>
            </a:r>
            <a:endParaRPr/>
          </a:p>
          <a:p>
            <a:pPr marL="216000" lvl="0" indent="-762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216000" lvl="0" indent="-762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216000" lvl="0" indent="-762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74" name="Google Shape;274;p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Pagrindinės Clean Coding gairės</a:t>
            </a:r>
            <a:endParaRPr/>
          </a:p>
        </p:txBody>
      </p:sp>
      <p:sp>
        <p:nvSpPr>
          <p:cNvPr id="282" name="Google Shape;282;p5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Aiškūs pavadinimai (kintamųjų, metodų, klasių, etc)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DRY(Do not Repeat Yourself)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Kodas suskirstytas layer‘iais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'low in coupling and high in cohesion‘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SOLID principai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Kur reikia, Design Patterns</a:t>
            </a:r>
            <a:endParaRPr/>
          </a:p>
        </p:txBody>
      </p:sp>
      <p:sp>
        <p:nvSpPr>
          <p:cNvPr id="283" name="Google Shape;283;p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DRY</a:t>
            </a:r>
            <a:br>
              <a:rPr lang="lt-LT"/>
            </a:br>
            <a:r>
              <a:rPr lang="lt-LT" sz="4000"/>
              <a:t>pavyzdys</a:t>
            </a:r>
            <a:endParaRPr/>
          </a:p>
        </p:txBody>
      </p:sp>
      <p:sp>
        <p:nvSpPr>
          <p:cNvPr id="293" name="Google Shape;293;p6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6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8bd85b481_1_9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 dirty="0"/>
              <a:t>DRY</a:t>
            </a:r>
            <a:endParaRPr dirty="0"/>
          </a:p>
        </p:txBody>
      </p:sp>
      <p:sp>
        <p:nvSpPr>
          <p:cNvPr id="301" name="Google Shape;301;gb8bd85b481_1_9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2100" cy="4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dirty="0"/>
              <a:t>DRY (</a:t>
            </a:r>
            <a:r>
              <a:rPr lang="lt-LT" dirty="0" err="1"/>
              <a:t>Do</a:t>
            </a:r>
            <a:r>
              <a:rPr lang="lt-LT" dirty="0"/>
              <a:t> </a:t>
            </a:r>
            <a:r>
              <a:rPr lang="lt-LT" dirty="0" err="1"/>
              <a:t>not</a:t>
            </a:r>
            <a:r>
              <a:rPr lang="lt-LT" dirty="0"/>
              <a:t> </a:t>
            </a:r>
            <a:r>
              <a:rPr lang="lt-LT" dirty="0" err="1"/>
              <a:t>Repeat</a:t>
            </a:r>
            <a:r>
              <a:rPr lang="lt-LT" dirty="0"/>
              <a:t> </a:t>
            </a:r>
            <a:r>
              <a:rPr lang="lt-LT" dirty="0" err="1"/>
              <a:t>Yourself</a:t>
            </a:r>
            <a:r>
              <a:rPr lang="lt-LT" dirty="0"/>
              <a:t>)</a:t>
            </a:r>
            <a:endParaRPr dirty="0"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dirty="0"/>
              <a:t>Pagrindinis indikatorius - kodo “siluetas”: </a:t>
            </a:r>
            <a:r>
              <a:rPr lang="lt-LT" u="sng" dirty="0">
                <a:solidFill>
                  <a:schemeClr val="hlink"/>
                </a:solidFill>
                <a:hlinkClick r:id="rId3"/>
              </a:rPr>
              <a:t>https://gist.github.com/mathomas/2955805</a:t>
            </a:r>
            <a:endParaRPr dirty="0"/>
          </a:p>
          <a:p>
            <a:pPr marL="2160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gb8bd85b481_1_9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b8bd85b481_1_9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b8bd85b481_1_9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7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lvl="0"/>
            <a:r>
              <a:rPr lang="lt-LT" dirty="0" err="1"/>
              <a:t>Coupling</a:t>
            </a:r>
            <a:r>
              <a:rPr lang="lt-LT" dirty="0"/>
              <a:t> / </a:t>
            </a:r>
            <a:r>
              <a:rPr lang="lt-LT" dirty="0" err="1"/>
              <a:t>Cohesion</a:t>
            </a:r>
            <a:br>
              <a:rPr lang="lt-LT" dirty="0"/>
            </a:br>
            <a:r>
              <a:rPr lang="lt-LT" sz="2000" dirty="0"/>
              <a:t>https://ducmanhphan.github.io/2019-03-23-Coupling-and-Cohension-in-OOP/</a:t>
            </a:r>
            <a:br>
              <a:rPr lang="lt-LT" dirty="0"/>
            </a:br>
            <a:endParaRPr sz="2000" dirty="0"/>
          </a:p>
        </p:txBody>
      </p:sp>
      <p:sp>
        <p:nvSpPr>
          <p:cNvPr id="312" name="Google Shape;312;p7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SOLID principai</a:t>
            </a:r>
            <a:endParaRPr/>
          </a:p>
        </p:txBody>
      </p:sp>
      <p:sp>
        <p:nvSpPr>
          <p:cNvPr id="321" name="Google Shape;321;p8"/>
          <p:cNvSpPr txBox="1">
            <a:spLocks noGrp="1"/>
          </p:cNvSpPr>
          <p:nvPr>
            <p:ph type="body" idx="1"/>
          </p:nvPr>
        </p:nvSpPr>
        <p:spPr>
          <a:xfrm>
            <a:off x="782637" y="1184291"/>
            <a:ext cx="10621963" cy="470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Single responsibility principle</a:t>
            </a:r>
            <a:br>
              <a:rPr lang="lt-LT"/>
            </a:br>
            <a:r>
              <a:rPr lang="lt-LT"/>
              <a:t>A class should only have a single responsibility, that is, only changes to one part of the software's specification should be able to affect the specification of the class.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Open–closed principle</a:t>
            </a:r>
            <a:br>
              <a:rPr lang="lt-LT"/>
            </a:br>
            <a:r>
              <a:rPr lang="lt-LT"/>
              <a:t>"Software entities ... should be open for extension, but closed for modification."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Liskov substitution principle</a:t>
            </a:r>
            <a:br>
              <a:rPr lang="lt-LT" b="1"/>
            </a:br>
            <a:r>
              <a:rPr lang="lt-LT"/>
              <a:t>"Objects in a program should be replaceable with instances of their subtypes without altering the correctness of that program." See also design by contract.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Interface segregation principle</a:t>
            </a:r>
            <a:br>
              <a:rPr lang="lt-LT"/>
            </a:br>
            <a:r>
              <a:rPr lang="lt-LT"/>
              <a:t>"Many client-specific interfaces are better than one general-purpose interface."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Dependency inversion principle</a:t>
            </a:r>
            <a:br>
              <a:rPr lang="lt-LT"/>
            </a:br>
            <a:r>
              <a:rPr lang="lt-LT"/>
              <a:t>One should "depend upon abstractions, [not] concretions.„  </a:t>
            </a:r>
            <a:endParaRPr/>
          </a:p>
        </p:txBody>
      </p:sp>
      <p:sp>
        <p:nvSpPr>
          <p:cNvPr id="322" name="Google Shape;322;p8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8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453</Words>
  <Application>Microsoft Office PowerPoint</Application>
  <PresentationFormat>Widescreen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Noto Sans Symbols</vt:lpstr>
      <vt:lpstr>Blank</vt:lpstr>
      <vt:lpstr>Clean code and  Unit Tests</vt:lpstr>
      <vt:lpstr>Ką aptarsime</vt:lpstr>
      <vt:lpstr>Clean coding</vt:lpstr>
      <vt:lpstr>Įžanga</vt:lpstr>
      <vt:lpstr>Pagrindinės Clean Coding gairės</vt:lpstr>
      <vt:lpstr>DRY pavyzdys</vt:lpstr>
      <vt:lpstr>DRY</vt:lpstr>
      <vt:lpstr>Coupling / Cohesion https://ducmanhphan.github.io/2019-03-23-Coupling-and-Cohension-in-OOP/ </vt:lpstr>
      <vt:lpstr>SOLID principai</vt:lpstr>
      <vt:lpstr>Open/Closed ir Liskov Substitution principų pavyzdys</vt:lpstr>
      <vt:lpstr>Open/Closed ir Liskov Substitution principų pavyzdys</vt:lpstr>
      <vt:lpstr>Open/Closed ir Liskov Substitution principų pavyzdys</vt:lpstr>
      <vt:lpstr>Open/Closed ir Liskov Substitution principų pavyzdys</vt:lpstr>
      <vt:lpstr>Klasių tipai iš kodo stiliaus perspektyvos</vt:lpstr>
      <vt:lpstr>Design Patterns https://www.tutorialspoint.com/design_pattern/index.htm</vt:lpstr>
      <vt:lpstr>Kur judėti toliau? Naming</vt:lpstr>
      <vt:lpstr>Kur judėti toliau? Kodo architektūra</vt:lpstr>
      <vt:lpstr>Kur judėti toliau? Advanced</vt:lpstr>
      <vt:lpstr>Clean coding pavyzdys</vt:lpstr>
      <vt:lpstr>Loan API sistemos reikalavimai </vt:lpstr>
      <vt:lpstr>1 užduotis: Refactoring https://github.com/omardoma/java-calculator/blob/master/Calculator.java</vt:lpstr>
      <vt:lpstr>1 užduotis</vt:lpstr>
      <vt:lpstr>Peržiūrėkim galimą versiją</vt:lpstr>
      <vt:lpstr>Namų darbams: Rasti internete ir perskaityti apie SOLID;  Gavus idėjų užbaigti tvarkyti savo Calculator implementaciją ir atsiųsti mums (Teams?)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and  Unit Tests</dc:title>
  <dc:creator>Edmundas Malčius</dc:creator>
  <cp:lastModifiedBy>Andrius Ragelis</cp:lastModifiedBy>
  <cp:revision>26</cp:revision>
  <dcterms:created xsi:type="dcterms:W3CDTF">2019-01-15T06:12:14Z</dcterms:created>
  <dcterms:modified xsi:type="dcterms:W3CDTF">2021-02-08T15:45:14Z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0x01010019ED4169A17A9943A0C4D616F29F7EA9</vt:lpwstr>
  </property>
</Properties>
</file>