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Persentase</a:t>
            </a:r>
            <a:r>
              <a:rPr lang="en-US" b="1" dirty="0"/>
              <a:t> </a:t>
            </a:r>
            <a:r>
              <a:rPr lang="en-US" b="1" dirty="0" err="1"/>
              <a:t>Bobot</a:t>
            </a:r>
            <a:r>
              <a:rPr lang="en-US" b="1" dirty="0"/>
              <a:t> </a:t>
            </a:r>
            <a:r>
              <a:rPr lang="en-US" b="1" dirty="0" err="1"/>
              <a:t>Penilaian</a:t>
            </a:r>
            <a:r>
              <a:rPr lang="en-US" b="1" dirty="0"/>
              <a:t> Struktur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3A-4E3D-A2ED-D1D5FEE3C0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3A-4E3D-A2ED-D1D5FEE3C0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3A-4E3D-A2ED-D1D5FEE3C0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3A-4E3D-A2ED-D1D5FEE3C0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33A-4E3D-A2ED-D1D5FEE3C059}"/>
              </c:ext>
            </c:extLst>
          </c:dPt>
          <c:cat>
            <c:strRef>
              <c:f>Sheet1!$A$2:$A$6</c:f>
              <c:strCache>
                <c:ptCount val="5"/>
                <c:pt idx="0">
                  <c:v>Kehadiran</c:v>
                </c:pt>
                <c:pt idx="1">
                  <c:v>Tugas</c:v>
                </c:pt>
                <c:pt idx="2">
                  <c:v>Praktikum</c:v>
                </c:pt>
                <c:pt idx="3">
                  <c:v>UTS</c:v>
                </c:pt>
                <c:pt idx="4">
                  <c:v>UAS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1-4768-896C-9DAB13B18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D2D31-F836-419B-B8FC-E8D799D48AC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E4E5511B-FAA2-4DF8-BDD5-3AB211C18DA3}">
      <dgm:prSet phldrT="[Text]"/>
      <dgm:spPr/>
      <dgm:t>
        <a:bodyPr/>
        <a:lstStyle/>
        <a:p>
          <a:r>
            <a:rPr lang="en-US" dirty="0"/>
            <a:t>Array &amp; Java Collections</a:t>
          </a:r>
          <a:endParaRPr lang="en-ID" dirty="0"/>
        </a:p>
      </dgm:t>
    </dgm:pt>
    <dgm:pt modelId="{9CDB7CBD-510C-45A2-B277-EF4319BB3DC0}" type="parTrans" cxnId="{DF46F1FD-C32C-457D-B658-A3340CA75A7C}">
      <dgm:prSet/>
      <dgm:spPr/>
      <dgm:t>
        <a:bodyPr/>
        <a:lstStyle/>
        <a:p>
          <a:endParaRPr lang="en-ID"/>
        </a:p>
      </dgm:t>
    </dgm:pt>
    <dgm:pt modelId="{087739A3-8073-4518-B8B2-6D84AADDAD11}" type="sibTrans" cxnId="{DF46F1FD-C32C-457D-B658-A3340CA75A7C}">
      <dgm:prSet/>
      <dgm:spPr/>
      <dgm:t>
        <a:bodyPr/>
        <a:lstStyle/>
        <a:p>
          <a:endParaRPr lang="en-ID"/>
        </a:p>
      </dgm:t>
    </dgm:pt>
    <dgm:pt modelId="{BEC854ED-17FB-44F8-9574-21D155AF4E2A}">
      <dgm:prSet phldrT="[Text]"/>
      <dgm:spPr/>
      <dgm:t>
        <a:bodyPr/>
        <a:lstStyle/>
        <a:p>
          <a:r>
            <a:rPr lang="en-US" dirty="0"/>
            <a:t>Object Comparable &amp; Comparator</a:t>
          </a:r>
          <a:endParaRPr lang="en-ID" dirty="0"/>
        </a:p>
      </dgm:t>
    </dgm:pt>
    <dgm:pt modelId="{0412065E-E013-4526-94C0-87564D9C8014}" type="parTrans" cxnId="{386CC27D-4947-49A4-9638-75B196906BC7}">
      <dgm:prSet/>
      <dgm:spPr/>
      <dgm:t>
        <a:bodyPr/>
        <a:lstStyle/>
        <a:p>
          <a:endParaRPr lang="en-ID"/>
        </a:p>
      </dgm:t>
    </dgm:pt>
    <dgm:pt modelId="{7F668F67-2BCB-406A-90E6-76287E6AD956}" type="sibTrans" cxnId="{386CC27D-4947-49A4-9638-75B196906BC7}">
      <dgm:prSet/>
      <dgm:spPr/>
      <dgm:t>
        <a:bodyPr/>
        <a:lstStyle/>
        <a:p>
          <a:endParaRPr lang="en-ID"/>
        </a:p>
      </dgm:t>
    </dgm:pt>
    <dgm:pt modelId="{8619FA53-FFD6-409B-9F3C-8DBFC3E06917}">
      <dgm:prSet phldrT="[Text]"/>
      <dgm:spPr/>
      <dgm:t>
        <a:bodyPr/>
        <a:lstStyle/>
        <a:p>
          <a:r>
            <a:rPr lang="en-US" dirty="0"/>
            <a:t>Sorting Method</a:t>
          </a:r>
          <a:endParaRPr lang="en-ID" dirty="0"/>
        </a:p>
      </dgm:t>
    </dgm:pt>
    <dgm:pt modelId="{379CE51C-5888-4AEA-9470-A0FD30551C2F}" type="parTrans" cxnId="{043C82CB-E0FC-471E-B255-D5F46356EF53}">
      <dgm:prSet/>
      <dgm:spPr/>
      <dgm:t>
        <a:bodyPr/>
        <a:lstStyle/>
        <a:p>
          <a:endParaRPr lang="en-ID"/>
        </a:p>
      </dgm:t>
    </dgm:pt>
    <dgm:pt modelId="{911C5E69-315A-4327-980A-62D979AB4ED6}" type="sibTrans" cxnId="{043C82CB-E0FC-471E-B255-D5F46356EF53}">
      <dgm:prSet/>
      <dgm:spPr/>
      <dgm:t>
        <a:bodyPr/>
        <a:lstStyle/>
        <a:p>
          <a:endParaRPr lang="en-ID"/>
        </a:p>
      </dgm:t>
    </dgm:pt>
    <dgm:pt modelId="{74C9FC02-5936-4B22-BC33-07D508FD7C71}">
      <dgm:prSet phldrT="[Text]"/>
      <dgm:spPr/>
      <dgm:t>
        <a:bodyPr/>
        <a:lstStyle/>
        <a:p>
          <a:r>
            <a:rPr lang="en-US" dirty="0"/>
            <a:t>Linked List</a:t>
          </a:r>
          <a:endParaRPr lang="en-ID" dirty="0"/>
        </a:p>
      </dgm:t>
    </dgm:pt>
    <dgm:pt modelId="{1A218124-D810-462B-881E-6B4FE09D9C9E}" type="parTrans" cxnId="{B3DE602C-C18D-4314-A4E5-48018BDFB5DE}">
      <dgm:prSet/>
      <dgm:spPr/>
      <dgm:t>
        <a:bodyPr/>
        <a:lstStyle/>
        <a:p>
          <a:endParaRPr lang="en-ID"/>
        </a:p>
      </dgm:t>
    </dgm:pt>
    <dgm:pt modelId="{DDBB5EF7-341D-4B93-AA0C-F3A36B28E84C}" type="sibTrans" cxnId="{B3DE602C-C18D-4314-A4E5-48018BDFB5DE}">
      <dgm:prSet/>
      <dgm:spPr/>
      <dgm:t>
        <a:bodyPr/>
        <a:lstStyle/>
        <a:p>
          <a:endParaRPr lang="en-ID"/>
        </a:p>
      </dgm:t>
    </dgm:pt>
    <dgm:pt modelId="{1E65D60D-43EB-4708-AE45-20882346432D}">
      <dgm:prSet phldrT="[Text]"/>
      <dgm:spPr/>
      <dgm:t>
        <a:bodyPr/>
        <a:lstStyle/>
        <a:p>
          <a:r>
            <a:rPr lang="en-US" dirty="0"/>
            <a:t>Tree &amp; Graph</a:t>
          </a:r>
          <a:endParaRPr lang="en-ID" dirty="0"/>
        </a:p>
      </dgm:t>
    </dgm:pt>
    <dgm:pt modelId="{358750E9-9CC6-40F1-8C62-F165A046E68D}" type="parTrans" cxnId="{72360A68-CCD8-4743-8E69-06D5303320A9}">
      <dgm:prSet/>
      <dgm:spPr/>
      <dgm:t>
        <a:bodyPr/>
        <a:lstStyle/>
        <a:p>
          <a:endParaRPr lang="en-ID"/>
        </a:p>
      </dgm:t>
    </dgm:pt>
    <dgm:pt modelId="{10DB1318-DE65-411B-96AE-8FB76930BFB4}" type="sibTrans" cxnId="{72360A68-CCD8-4743-8E69-06D5303320A9}">
      <dgm:prSet/>
      <dgm:spPr/>
      <dgm:t>
        <a:bodyPr/>
        <a:lstStyle/>
        <a:p>
          <a:endParaRPr lang="en-ID"/>
        </a:p>
      </dgm:t>
    </dgm:pt>
    <dgm:pt modelId="{C657E3DA-A4B5-40E5-9B21-2AF78984EE9B}">
      <dgm:prSet phldrT="[Text]"/>
      <dgm:spPr/>
      <dgm:t>
        <a:bodyPr/>
        <a:lstStyle/>
        <a:p>
          <a:r>
            <a:rPr lang="en-US"/>
            <a:t>Stack &amp; Queue</a:t>
          </a:r>
          <a:endParaRPr lang="en-ID" dirty="0"/>
        </a:p>
      </dgm:t>
    </dgm:pt>
    <dgm:pt modelId="{D1608CFE-1C9B-41CA-BA6E-AD839E16614A}" type="parTrans" cxnId="{A918DE62-FA86-4FCA-A78B-7848846732B8}">
      <dgm:prSet/>
      <dgm:spPr/>
      <dgm:t>
        <a:bodyPr/>
        <a:lstStyle/>
        <a:p>
          <a:endParaRPr lang="id-ID"/>
        </a:p>
      </dgm:t>
    </dgm:pt>
    <dgm:pt modelId="{1AF1CA18-5860-4A25-91C3-2923AB70666C}" type="sibTrans" cxnId="{A918DE62-FA86-4FCA-A78B-7848846732B8}">
      <dgm:prSet/>
      <dgm:spPr/>
      <dgm:t>
        <a:bodyPr/>
        <a:lstStyle/>
        <a:p>
          <a:endParaRPr lang="id-ID"/>
        </a:p>
      </dgm:t>
    </dgm:pt>
    <dgm:pt modelId="{93C547D0-EF28-4863-9217-0A970FEDEBB0}" type="pres">
      <dgm:prSet presAssocID="{256D2D31-F836-419B-B8FC-E8D799D48AC8}" presName="diagram" presStyleCnt="0">
        <dgm:presLayoutVars>
          <dgm:dir/>
          <dgm:resizeHandles val="exact"/>
        </dgm:presLayoutVars>
      </dgm:prSet>
      <dgm:spPr/>
    </dgm:pt>
    <dgm:pt modelId="{6297D8E9-AF9C-4A09-BAF4-57B32F296A45}" type="pres">
      <dgm:prSet presAssocID="{E4E5511B-FAA2-4DF8-BDD5-3AB211C18DA3}" presName="node" presStyleLbl="node1" presStyleIdx="0" presStyleCnt="6">
        <dgm:presLayoutVars>
          <dgm:bulletEnabled val="1"/>
        </dgm:presLayoutVars>
      </dgm:prSet>
      <dgm:spPr/>
    </dgm:pt>
    <dgm:pt modelId="{309356A9-E783-4441-876B-ECB225CC0962}" type="pres">
      <dgm:prSet presAssocID="{087739A3-8073-4518-B8B2-6D84AADDAD11}" presName="sibTrans" presStyleCnt="0"/>
      <dgm:spPr/>
    </dgm:pt>
    <dgm:pt modelId="{86ACA8B0-7FF5-48C2-8622-8AA9DEACBF18}" type="pres">
      <dgm:prSet presAssocID="{C657E3DA-A4B5-40E5-9B21-2AF78984EE9B}" presName="node" presStyleLbl="node1" presStyleIdx="1" presStyleCnt="6">
        <dgm:presLayoutVars>
          <dgm:bulletEnabled val="1"/>
        </dgm:presLayoutVars>
      </dgm:prSet>
      <dgm:spPr/>
    </dgm:pt>
    <dgm:pt modelId="{A50C15B8-6F03-4EE1-8262-9C2FC17E285F}" type="pres">
      <dgm:prSet presAssocID="{1AF1CA18-5860-4A25-91C3-2923AB70666C}" presName="sibTrans" presStyleCnt="0"/>
      <dgm:spPr/>
    </dgm:pt>
    <dgm:pt modelId="{DA1EF1F4-61FF-4816-BA0E-04A88410EA08}" type="pres">
      <dgm:prSet presAssocID="{BEC854ED-17FB-44F8-9574-21D155AF4E2A}" presName="node" presStyleLbl="node1" presStyleIdx="2" presStyleCnt="6">
        <dgm:presLayoutVars>
          <dgm:bulletEnabled val="1"/>
        </dgm:presLayoutVars>
      </dgm:prSet>
      <dgm:spPr/>
    </dgm:pt>
    <dgm:pt modelId="{9FF5C85C-1824-45C7-9D4A-A25721F3DF2F}" type="pres">
      <dgm:prSet presAssocID="{7F668F67-2BCB-406A-90E6-76287E6AD956}" presName="sibTrans" presStyleCnt="0"/>
      <dgm:spPr/>
    </dgm:pt>
    <dgm:pt modelId="{9A61C81D-249C-450A-A099-032CA7F3481E}" type="pres">
      <dgm:prSet presAssocID="{8619FA53-FFD6-409B-9F3C-8DBFC3E06917}" presName="node" presStyleLbl="node1" presStyleIdx="3" presStyleCnt="6">
        <dgm:presLayoutVars>
          <dgm:bulletEnabled val="1"/>
        </dgm:presLayoutVars>
      </dgm:prSet>
      <dgm:spPr/>
    </dgm:pt>
    <dgm:pt modelId="{B64523CC-310B-4122-BC42-A26F3C04B303}" type="pres">
      <dgm:prSet presAssocID="{911C5E69-315A-4327-980A-62D979AB4ED6}" presName="sibTrans" presStyleCnt="0"/>
      <dgm:spPr/>
    </dgm:pt>
    <dgm:pt modelId="{410369AA-4C42-42E9-B3EC-03D9B7F92C5D}" type="pres">
      <dgm:prSet presAssocID="{74C9FC02-5936-4B22-BC33-07D508FD7C71}" presName="node" presStyleLbl="node1" presStyleIdx="4" presStyleCnt="6">
        <dgm:presLayoutVars>
          <dgm:bulletEnabled val="1"/>
        </dgm:presLayoutVars>
      </dgm:prSet>
      <dgm:spPr/>
    </dgm:pt>
    <dgm:pt modelId="{EC34BAE8-057E-4D89-A8A1-95AC50010770}" type="pres">
      <dgm:prSet presAssocID="{DDBB5EF7-341D-4B93-AA0C-F3A36B28E84C}" presName="sibTrans" presStyleCnt="0"/>
      <dgm:spPr/>
    </dgm:pt>
    <dgm:pt modelId="{DF80D44D-C557-4A38-AF9E-1D26E64C4C55}" type="pres">
      <dgm:prSet presAssocID="{1E65D60D-43EB-4708-AE45-20882346432D}" presName="node" presStyleLbl="node1" presStyleIdx="5" presStyleCnt="6">
        <dgm:presLayoutVars>
          <dgm:bulletEnabled val="1"/>
        </dgm:presLayoutVars>
      </dgm:prSet>
      <dgm:spPr/>
    </dgm:pt>
  </dgm:ptLst>
  <dgm:cxnLst>
    <dgm:cxn modelId="{6264091E-A206-4E9F-9634-F525D2AF58B0}" type="presOf" srcId="{256D2D31-F836-419B-B8FC-E8D799D48AC8}" destId="{93C547D0-EF28-4863-9217-0A970FEDEBB0}" srcOrd="0" destOrd="0" presId="urn:microsoft.com/office/officeart/2005/8/layout/default"/>
    <dgm:cxn modelId="{B3DE602C-C18D-4314-A4E5-48018BDFB5DE}" srcId="{256D2D31-F836-419B-B8FC-E8D799D48AC8}" destId="{74C9FC02-5936-4B22-BC33-07D508FD7C71}" srcOrd="4" destOrd="0" parTransId="{1A218124-D810-462B-881E-6B4FE09D9C9E}" sibTransId="{DDBB5EF7-341D-4B93-AA0C-F3A36B28E84C}"/>
    <dgm:cxn modelId="{9AFC6042-29AD-4D57-B124-B46AC303F5F1}" type="presOf" srcId="{1E65D60D-43EB-4708-AE45-20882346432D}" destId="{DF80D44D-C557-4A38-AF9E-1D26E64C4C55}" srcOrd="0" destOrd="0" presId="urn:microsoft.com/office/officeart/2005/8/layout/default"/>
    <dgm:cxn modelId="{A918DE62-FA86-4FCA-A78B-7848846732B8}" srcId="{256D2D31-F836-419B-B8FC-E8D799D48AC8}" destId="{C657E3DA-A4B5-40E5-9B21-2AF78984EE9B}" srcOrd="1" destOrd="0" parTransId="{D1608CFE-1C9B-41CA-BA6E-AD839E16614A}" sibTransId="{1AF1CA18-5860-4A25-91C3-2923AB70666C}"/>
    <dgm:cxn modelId="{72360A68-CCD8-4743-8E69-06D5303320A9}" srcId="{256D2D31-F836-419B-B8FC-E8D799D48AC8}" destId="{1E65D60D-43EB-4708-AE45-20882346432D}" srcOrd="5" destOrd="0" parTransId="{358750E9-9CC6-40F1-8C62-F165A046E68D}" sibTransId="{10DB1318-DE65-411B-96AE-8FB76930BFB4}"/>
    <dgm:cxn modelId="{21126F68-6DD4-4272-8783-F313A5C40DDC}" type="presOf" srcId="{74C9FC02-5936-4B22-BC33-07D508FD7C71}" destId="{410369AA-4C42-42E9-B3EC-03D9B7F92C5D}" srcOrd="0" destOrd="0" presId="urn:microsoft.com/office/officeart/2005/8/layout/default"/>
    <dgm:cxn modelId="{4AD9976A-CC2C-4C25-921E-38BCE1C343E8}" type="presOf" srcId="{8619FA53-FFD6-409B-9F3C-8DBFC3E06917}" destId="{9A61C81D-249C-450A-A099-032CA7F3481E}" srcOrd="0" destOrd="0" presId="urn:microsoft.com/office/officeart/2005/8/layout/default"/>
    <dgm:cxn modelId="{386CC27D-4947-49A4-9638-75B196906BC7}" srcId="{256D2D31-F836-419B-B8FC-E8D799D48AC8}" destId="{BEC854ED-17FB-44F8-9574-21D155AF4E2A}" srcOrd="2" destOrd="0" parTransId="{0412065E-E013-4526-94C0-87564D9C8014}" sibTransId="{7F668F67-2BCB-406A-90E6-76287E6AD956}"/>
    <dgm:cxn modelId="{2AEE9DBA-CA9B-4FFA-85D4-4E98BE73CA62}" type="presOf" srcId="{E4E5511B-FAA2-4DF8-BDD5-3AB211C18DA3}" destId="{6297D8E9-AF9C-4A09-BAF4-57B32F296A45}" srcOrd="0" destOrd="0" presId="urn:microsoft.com/office/officeart/2005/8/layout/default"/>
    <dgm:cxn modelId="{043C82CB-E0FC-471E-B255-D5F46356EF53}" srcId="{256D2D31-F836-419B-B8FC-E8D799D48AC8}" destId="{8619FA53-FFD6-409B-9F3C-8DBFC3E06917}" srcOrd="3" destOrd="0" parTransId="{379CE51C-5888-4AEA-9470-A0FD30551C2F}" sibTransId="{911C5E69-315A-4327-980A-62D979AB4ED6}"/>
    <dgm:cxn modelId="{36F122E5-4860-413C-84F8-DF0A77B51399}" type="presOf" srcId="{BEC854ED-17FB-44F8-9574-21D155AF4E2A}" destId="{DA1EF1F4-61FF-4816-BA0E-04A88410EA08}" srcOrd="0" destOrd="0" presId="urn:microsoft.com/office/officeart/2005/8/layout/default"/>
    <dgm:cxn modelId="{47C20AEB-ED70-4A99-A288-D43468769AB9}" type="presOf" srcId="{C657E3DA-A4B5-40E5-9B21-2AF78984EE9B}" destId="{86ACA8B0-7FF5-48C2-8622-8AA9DEACBF18}" srcOrd="0" destOrd="0" presId="urn:microsoft.com/office/officeart/2005/8/layout/default"/>
    <dgm:cxn modelId="{DF46F1FD-C32C-457D-B658-A3340CA75A7C}" srcId="{256D2D31-F836-419B-B8FC-E8D799D48AC8}" destId="{E4E5511B-FAA2-4DF8-BDD5-3AB211C18DA3}" srcOrd="0" destOrd="0" parTransId="{9CDB7CBD-510C-45A2-B277-EF4319BB3DC0}" sibTransId="{087739A3-8073-4518-B8B2-6D84AADDAD11}"/>
    <dgm:cxn modelId="{837F9C81-3E5A-4343-9965-9106844F2415}" type="presParOf" srcId="{93C547D0-EF28-4863-9217-0A970FEDEBB0}" destId="{6297D8E9-AF9C-4A09-BAF4-57B32F296A45}" srcOrd="0" destOrd="0" presId="urn:microsoft.com/office/officeart/2005/8/layout/default"/>
    <dgm:cxn modelId="{AC0EFBC0-F428-42FF-83A1-149DAAF8E5A8}" type="presParOf" srcId="{93C547D0-EF28-4863-9217-0A970FEDEBB0}" destId="{309356A9-E783-4441-876B-ECB225CC0962}" srcOrd="1" destOrd="0" presId="urn:microsoft.com/office/officeart/2005/8/layout/default"/>
    <dgm:cxn modelId="{B262F12F-53F0-466B-B861-FAC822389498}" type="presParOf" srcId="{93C547D0-EF28-4863-9217-0A970FEDEBB0}" destId="{86ACA8B0-7FF5-48C2-8622-8AA9DEACBF18}" srcOrd="2" destOrd="0" presId="urn:microsoft.com/office/officeart/2005/8/layout/default"/>
    <dgm:cxn modelId="{BF424C15-5053-40AB-AE17-2F172E54BC17}" type="presParOf" srcId="{93C547D0-EF28-4863-9217-0A970FEDEBB0}" destId="{A50C15B8-6F03-4EE1-8262-9C2FC17E285F}" srcOrd="3" destOrd="0" presId="urn:microsoft.com/office/officeart/2005/8/layout/default"/>
    <dgm:cxn modelId="{19CD1B7A-BB7B-45BD-B235-A5159FA4E40B}" type="presParOf" srcId="{93C547D0-EF28-4863-9217-0A970FEDEBB0}" destId="{DA1EF1F4-61FF-4816-BA0E-04A88410EA08}" srcOrd="4" destOrd="0" presId="urn:microsoft.com/office/officeart/2005/8/layout/default"/>
    <dgm:cxn modelId="{4CB555FB-4508-4ECD-B81A-EABFD7B74D49}" type="presParOf" srcId="{93C547D0-EF28-4863-9217-0A970FEDEBB0}" destId="{9FF5C85C-1824-45C7-9D4A-A25721F3DF2F}" srcOrd="5" destOrd="0" presId="urn:microsoft.com/office/officeart/2005/8/layout/default"/>
    <dgm:cxn modelId="{134235B6-1A85-4588-AF9D-EC138B58EFFF}" type="presParOf" srcId="{93C547D0-EF28-4863-9217-0A970FEDEBB0}" destId="{9A61C81D-249C-450A-A099-032CA7F3481E}" srcOrd="6" destOrd="0" presId="urn:microsoft.com/office/officeart/2005/8/layout/default"/>
    <dgm:cxn modelId="{558A5B3D-1502-48E4-B4D3-953A02ABEF7B}" type="presParOf" srcId="{93C547D0-EF28-4863-9217-0A970FEDEBB0}" destId="{B64523CC-310B-4122-BC42-A26F3C04B303}" srcOrd="7" destOrd="0" presId="urn:microsoft.com/office/officeart/2005/8/layout/default"/>
    <dgm:cxn modelId="{9C1B22BF-FF67-4752-A593-7A9EFD191A10}" type="presParOf" srcId="{93C547D0-EF28-4863-9217-0A970FEDEBB0}" destId="{410369AA-4C42-42E9-B3EC-03D9B7F92C5D}" srcOrd="8" destOrd="0" presId="urn:microsoft.com/office/officeart/2005/8/layout/default"/>
    <dgm:cxn modelId="{38BFC781-A928-4017-9D3C-BF131D7763DF}" type="presParOf" srcId="{93C547D0-EF28-4863-9217-0A970FEDEBB0}" destId="{EC34BAE8-057E-4D89-A8A1-95AC50010770}" srcOrd="9" destOrd="0" presId="urn:microsoft.com/office/officeart/2005/8/layout/default"/>
    <dgm:cxn modelId="{AB5BA737-C84F-4F72-8904-91EBE1AE1AFD}" type="presParOf" srcId="{93C547D0-EF28-4863-9217-0A970FEDEBB0}" destId="{DF80D44D-C557-4A38-AF9E-1D26E64C4C5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7D8E9-AF9C-4A09-BAF4-57B32F296A45}">
      <dsp:nvSpPr>
        <dsp:cNvPr id="0" name=""/>
        <dsp:cNvSpPr/>
      </dsp:nvSpPr>
      <dsp:spPr>
        <a:xfrm>
          <a:off x="78581" y="173"/>
          <a:ext cx="3094136" cy="185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Array &amp; Java Collections</a:t>
          </a:r>
          <a:endParaRPr lang="en-ID" sz="3700" kern="1200" dirty="0"/>
        </a:p>
      </dsp:txBody>
      <dsp:txXfrm>
        <a:off x="78581" y="173"/>
        <a:ext cx="3094136" cy="1856482"/>
      </dsp:txXfrm>
    </dsp:sp>
    <dsp:sp modelId="{86ACA8B0-7FF5-48C2-8622-8AA9DEACBF18}">
      <dsp:nvSpPr>
        <dsp:cNvPr id="0" name=""/>
        <dsp:cNvSpPr/>
      </dsp:nvSpPr>
      <dsp:spPr>
        <a:xfrm>
          <a:off x="3482131" y="173"/>
          <a:ext cx="3094136" cy="185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Stack &amp; Queue</a:t>
          </a:r>
          <a:endParaRPr lang="en-ID" sz="3700" kern="1200" dirty="0"/>
        </a:p>
      </dsp:txBody>
      <dsp:txXfrm>
        <a:off x="3482131" y="173"/>
        <a:ext cx="3094136" cy="1856482"/>
      </dsp:txXfrm>
    </dsp:sp>
    <dsp:sp modelId="{DA1EF1F4-61FF-4816-BA0E-04A88410EA08}">
      <dsp:nvSpPr>
        <dsp:cNvPr id="0" name=""/>
        <dsp:cNvSpPr/>
      </dsp:nvSpPr>
      <dsp:spPr>
        <a:xfrm>
          <a:off x="6885682" y="173"/>
          <a:ext cx="3094136" cy="185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Object Comparable &amp; Comparator</a:t>
          </a:r>
          <a:endParaRPr lang="en-ID" sz="3700" kern="1200" dirty="0"/>
        </a:p>
      </dsp:txBody>
      <dsp:txXfrm>
        <a:off x="6885682" y="173"/>
        <a:ext cx="3094136" cy="1856482"/>
      </dsp:txXfrm>
    </dsp:sp>
    <dsp:sp modelId="{9A61C81D-249C-450A-A099-032CA7F3481E}">
      <dsp:nvSpPr>
        <dsp:cNvPr id="0" name=""/>
        <dsp:cNvSpPr/>
      </dsp:nvSpPr>
      <dsp:spPr>
        <a:xfrm>
          <a:off x="78581" y="2166069"/>
          <a:ext cx="3094136" cy="185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Sorting Method</a:t>
          </a:r>
          <a:endParaRPr lang="en-ID" sz="3700" kern="1200" dirty="0"/>
        </a:p>
      </dsp:txBody>
      <dsp:txXfrm>
        <a:off x="78581" y="2166069"/>
        <a:ext cx="3094136" cy="1856482"/>
      </dsp:txXfrm>
    </dsp:sp>
    <dsp:sp modelId="{410369AA-4C42-42E9-B3EC-03D9B7F92C5D}">
      <dsp:nvSpPr>
        <dsp:cNvPr id="0" name=""/>
        <dsp:cNvSpPr/>
      </dsp:nvSpPr>
      <dsp:spPr>
        <a:xfrm>
          <a:off x="3482131" y="2166069"/>
          <a:ext cx="3094136" cy="185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Linked List</a:t>
          </a:r>
          <a:endParaRPr lang="en-ID" sz="3700" kern="1200" dirty="0"/>
        </a:p>
      </dsp:txBody>
      <dsp:txXfrm>
        <a:off x="3482131" y="2166069"/>
        <a:ext cx="3094136" cy="1856482"/>
      </dsp:txXfrm>
    </dsp:sp>
    <dsp:sp modelId="{DF80D44D-C557-4A38-AF9E-1D26E64C4C55}">
      <dsp:nvSpPr>
        <dsp:cNvPr id="0" name=""/>
        <dsp:cNvSpPr/>
      </dsp:nvSpPr>
      <dsp:spPr>
        <a:xfrm>
          <a:off x="6885682" y="2166069"/>
          <a:ext cx="3094136" cy="185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Tree &amp; Graph</a:t>
          </a:r>
          <a:endParaRPr lang="en-ID" sz="3700" kern="1200" dirty="0"/>
        </a:p>
      </dsp:txBody>
      <dsp:txXfrm>
        <a:off x="6885682" y="2166069"/>
        <a:ext cx="3094136" cy="1856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0.549</cdr:x>
      <cdr:y>0.14926</cdr:y>
    </cdr:from>
    <cdr:to>
      <cdr:x>0.59505</cdr:x>
      <cdr:y>0.4086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8DDD08-67B8-4E71-81B3-D786780DC017}"/>
            </a:ext>
          </a:extLst>
        </cdr:cNvPr>
        <cdr:cNvSpPr txBox="1"/>
      </cdr:nvSpPr>
      <cdr:spPr>
        <a:xfrm xmlns:a="http://schemas.openxmlformats.org/drawingml/2006/main" rot="17428294">
          <a:off x="3539565" y="1609539"/>
          <a:ext cx="1659987" cy="3516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 dirty="0" err="1">
              <a:solidFill>
                <a:schemeClr val="bg1"/>
              </a:solidFill>
            </a:rPr>
            <a:t>Kehadiran</a:t>
          </a:r>
          <a:r>
            <a:rPr lang="en-US" sz="1600" b="1" dirty="0">
              <a:solidFill>
                <a:schemeClr val="bg1"/>
              </a:solidFill>
            </a:rPr>
            <a:t> (10%)</a:t>
          </a:r>
          <a:endParaRPr lang="id-ID" sz="16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0.56834</cdr:x>
      <cdr:y>0.35256</cdr:y>
    </cdr:from>
    <cdr:to>
      <cdr:x>0.78565</cdr:x>
      <cdr:y>0.4075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F27C43C3-BB49-4CB9-BE71-0E7C22B33ADB}"/>
            </a:ext>
          </a:extLst>
        </cdr:cNvPr>
        <cdr:cNvSpPr txBox="1"/>
      </cdr:nvSpPr>
      <cdr:spPr>
        <a:xfrm xmlns:a="http://schemas.openxmlformats.org/drawingml/2006/main" rot="19686174">
          <a:off x="4341423" y="2256664"/>
          <a:ext cx="1659987" cy="3516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 dirty="0" err="1">
              <a:solidFill>
                <a:schemeClr val="bg1"/>
              </a:solidFill>
            </a:rPr>
            <a:t>Tugas</a:t>
          </a:r>
          <a:r>
            <a:rPr lang="en-US" sz="1600" b="1" dirty="0">
              <a:solidFill>
                <a:schemeClr val="bg1"/>
              </a:solidFill>
            </a:rPr>
            <a:t> (10%)</a:t>
          </a:r>
          <a:endParaRPr lang="id-ID" sz="16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0.58676</cdr:x>
      <cdr:y>0.53498</cdr:y>
    </cdr:from>
    <cdr:to>
      <cdr:x>0.80407</cdr:x>
      <cdr:y>0.58992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ECB253BF-996D-474D-8770-49D7AD7AF397}"/>
            </a:ext>
          </a:extLst>
        </cdr:cNvPr>
        <cdr:cNvSpPr txBox="1"/>
      </cdr:nvSpPr>
      <cdr:spPr>
        <a:xfrm xmlns:a="http://schemas.openxmlformats.org/drawingml/2006/main">
          <a:off x="4482100" y="3424282"/>
          <a:ext cx="1659987" cy="3516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 dirty="0" err="1">
              <a:solidFill>
                <a:schemeClr val="bg1"/>
              </a:solidFill>
            </a:rPr>
            <a:t>Praktikum</a:t>
          </a:r>
          <a:r>
            <a:rPr lang="en-US" sz="1600" b="1" dirty="0">
              <a:solidFill>
                <a:schemeClr val="bg1"/>
              </a:solidFill>
            </a:rPr>
            <a:t> (20%)</a:t>
          </a:r>
          <a:endParaRPr lang="id-ID" sz="16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0.32341</cdr:x>
      <cdr:y>0.72179</cdr:y>
    </cdr:from>
    <cdr:to>
      <cdr:x>0.54072</cdr:x>
      <cdr:y>0.77674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2DEEC93F-8C2C-4948-A80C-8B2CB2A7BAF8}"/>
            </a:ext>
          </a:extLst>
        </cdr:cNvPr>
        <cdr:cNvSpPr txBox="1"/>
      </cdr:nvSpPr>
      <cdr:spPr>
        <a:xfrm xmlns:a="http://schemas.openxmlformats.org/drawingml/2006/main">
          <a:off x="2470420" y="4620036"/>
          <a:ext cx="1659987" cy="3516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600" b="1" dirty="0">
              <a:solidFill>
                <a:schemeClr val="bg1"/>
              </a:solidFill>
            </a:rPr>
            <a:t>UTS (30%)</a:t>
          </a:r>
          <a:endParaRPr lang="id-ID" sz="16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0.24237</cdr:x>
      <cdr:y>0.39176</cdr:y>
    </cdr:from>
    <cdr:to>
      <cdr:x>0.45969</cdr:x>
      <cdr:y>0.4467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DCFBD218-D78B-4BDE-8153-7F6D692C875F}"/>
            </a:ext>
          </a:extLst>
        </cdr:cNvPr>
        <cdr:cNvSpPr txBox="1"/>
      </cdr:nvSpPr>
      <cdr:spPr>
        <a:xfrm xmlns:a="http://schemas.openxmlformats.org/drawingml/2006/main">
          <a:off x="1851442" y="2507565"/>
          <a:ext cx="1659987" cy="3516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600" b="1" dirty="0">
              <a:solidFill>
                <a:schemeClr val="bg1"/>
              </a:solidFill>
            </a:rPr>
            <a:t>UAS (30%)</a:t>
          </a:r>
          <a:endParaRPr lang="id-ID" sz="1600" b="1" dirty="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7C8718-35D8-444A-8061-8A096BD05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"/>
            <a:ext cx="12787953" cy="6885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187" y="1356342"/>
            <a:ext cx="6395341" cy="398056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958" y="539421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EEEEB1-B319-420D-812F-62A2E27E08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011743" y="164018"/>
            <a:ext cx="2575565" cy="7193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350B00-61A2-46B6-A38A-863EDF71E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9655" t="31045" r="19983" b="31343"/>
          <a:stretch/>
        </p:blipFill>
        <p:spPr>
          <a:xfrm>
            <a:off x="7486" y="173318"/>
            <a:ext cx="1741731" cy="7673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it.poliwangi.ac.id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0DFC-FAD1-4E68-89A0-D69D59F00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Pengantar Struktur Data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1C312-EADC-4648-B590-A9756723A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Matakuliah </a:t>
            </a:r>
            <a:r>
              <a:rPr lang="en-ID" dirty="0" err="1"/>
              <a:t>StruKtur</a:t>
            </a:r>
            <a:r>
              <a:rPr lang="en-ID" dirty="0"/>
              <a:t> Data</a:t>
            </a:r>
          </a:p>
          <a:p>
            <a:r>
              <a:rPr lang="en-ID" dirty="0"/>
              <a:t>D3 Teknik </a:t>
            </a:r>
            <a:r>
              <a:rPr lang="en-ID" dirty="0" err="1"/>
              <a:t>Informatika</a:t>
            </a:r>
            <a:r>
              <a:rPr lang="en-ID" dirty="0"/>
              <a:t> | </a:t>
            </a:r>
            <a:r>
              <a:rPr lang="en-ID" dirty="0" err="1"/>
              <a:t>Politeknik</a:t>
            </a:r>
            <a:r>
              <a:rPr lang="en-ID" dirty="0"/>
              <a:t> Negeri </a:t>
            </a:r>
            <a:r>
              <a:rPr lang="en-ID"/>
              <a:t>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843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59F532-DA07-4875-BD7A-FE76FDAB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Pengampu</a:t>
            </a:r>
            <a:r>
              <a:rPr lang="en-US" dirty="0"/>
              <a:t> Matakuliah</a:t>
            </a:r>
            <a:endParaRPr lang="id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503A76-5547-4C4D-8A3C-9D2E370B06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6073" y="1998032"/>
            <a:ext cx="2714746" cy="400054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69689-7A97-40DA-975E-5ED336297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0646" y="1845735"/>
            <a:ext cx="6865034" cy="402336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Khoirul Umam,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S.Pd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M.Kom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NIP. 199103112022031006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NIDN. 0711039101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No. Telp / WA : 0877-5558-0796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Email: khoirulumam@poliwangi.ac.id</a:t>
            </a:r>
            <a:endParaRPr 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6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CF40-65EA-43E3-8A31-E46812C3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Matakuliah</a:t>
            </a: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F0646-A4B3-464A-8C73-75846707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Matakuliah Struktur Data </a:t>
            </a:r>
            <a:r>
              <a:rPr lang="en-US" dirty="0" err="1"/>
              <a:t>mempelajari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di dalam </a:t>
            </a:r>
            <a:r>
              <a:rPr lang="en-US" dirty="0" err="1"/>
              <a:t>komputer</a:t>
            </a:r>
            <a:endParaRPr lang="en-US" dirty="0"/>
          </a:p>
          <a:p>
            <a:pPr lvl="1"/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di dalam </a:t>
            </a:r>
            <a:r>
              <a:rPr lang="en-US" dirty="0" err="1"/>
              <a:t>komputer</a:t>
            </a:r>
            <a:endParaRPr lang="en-US" dirty="0"/>
          </a:p>
          <a:p>
            <a:pPr lvl="1"/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untuk </a:t>
            </a:r>
            <a:r>
              <a:rPr lang="en-US" dirty="0" err="1"/>
              <a:t>mendapatkan</a:t>
            </a:r>
            <a:r>
              <a:rPr lang="en-US" dirty="0"/>
              <a:t> data yang dibutuhkan</a:t>
            </a:r>
            <a:endParaRPr lang="id-ID" dirty="0"/>
          </a:p>
          <a:p>
            <a:pPr lvl="1"/>
            <a:endParaRPr lang="en-US" dirty="0"/>
          </a:p>
          <a:p>
            <a:r>
              <a:rPr lang="en-US" dirty="0"/>
              <a:t>Struktur data tidak </a:t>
            </a:r>
            <a:r>
              <a:rPr lang="en-US" dirty="0" err="1"/>
              <a:t>terikat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bahasa pemrograman</a:t>
            </a:r>
          </a:p>
          <a:p>
            <a:pPr lvl="1"/>
            <a:r>
              <a:rPr lang="en-US" dirty="0"/>
              <a:t>Struktur data merupakan sebuah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dari sekumpulan </a:t>
            </a:r>
            <a:r>
              <a:rPr lang="en-US" dirty="0" err="1"/>
              <a:t>algoritma</a:t>
            </a:r>
            <a:endParaRPr lang="en-US" dirty="0"/>
          </a:p>
          <a:p>
            <a:r>
              <a:rPr lang="en-US" dirty="0"/>
              <a:t>Namun </a:t>
            </a:r>
            <a:r>
              <a:rPr lang="en-US" dirty="0" err="1"/>
              <a:t>setiap</a:t>
            </a:r>
            <a:r>
              <a:rPr lang="en-US" dirty="0"/>
              <a:t> bahasa pemrograman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library </a:t>
            </a:r>
            <a:r>
              <a:rPr lang="en-US" dirty="0" err="1"/>
              <a:t>khusus</a:t>
            </a:r>
            <a:r>
              <a:rPr lang="en-US" dirty="0"/>
              <a:t> untuk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diinginkan</a:t>
            </a:r>
            <a:endParaRPr lang="en-US" dirty="0"/>
          </a:p>
          <a:p>
            <a:pPr lvl="1"/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, tidak </a:t>
            </a:r>
            <a:r>
              <a:rPr lang="en-US" dirty="0" err="1"/>
              <a:t>perlu</a:t>
            </a:r>
            <a:r>
              <a:rPr lang="en-US" dirty="0"/>
              <a:t> build from the scratch</a:t>
            </a:r>
          </a:p>
        </p:txBody>
      </p:sp>
    </p:spTree>
    <p:extLst>
      <p:ext uri="{BB962C8B-B14F-4D97-AF65-F5344CB8AC3E}">
        <p14:creationId xmlns:p14="http://schemas.microsoft.com/office/powerpoint/2010/main" val="259641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B87-216B-4255-ADCC-B8920005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/>
              <a:t>Materi Perkuliahan Struktur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065912-8430-4235-8729-AD571D3C4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712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97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97D8E9-AF9C-4A09-BAF4-57B32F296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297D8E9-AF9C-4A09-BAF4-57B32F296A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6297D8E9-AF9C-4A09-BAF4-57B32F296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6297D8E9-AF9C-4A09-BAF4-57B32F296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ACA8B0-7FF5-48C2-8622-8AA9DEACBF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86ACA8B0-7FF5-48C2-8622-8AA9DEACBF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86ACA8B0-7FF5-48C2-8622-8AA9DEACBF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86ACA8B0-7FF5-48C2-8622-8AA9DEACBF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1EF1F4-61FF-4816-BA0E-04A88410EA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DA1EF1F4-61FF-4816-BA0E-04A88410EA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DA1EF1F4-61FF-4816-BA0E-04A88410EA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DA1EF1F4-61FF-4816-BA0E-04A88410EA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61C81D-249C-450A-A099-032CA7F34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9A61C81D-249C-450A-A099-032CA7F348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9A61C81D-249C-450A-A099-032CA7F34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9A61C81D-249C-450A-A099-032CA7F34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0369AA-4C42-42E9-B3EC-03D9B7F92C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410369AA-4C42-42E9-B3EC-03D9B7F92C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410369AA-4C42-42E9-B3EC-03D9B7F92C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410369AA-4C42-42E9-B3EC-03D9B7F92C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80D44D-C557-4A38-AF9E-1D26E64C4C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DF80D44D-C557-4A38-AF9E-1D26E64C4C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DF80D44D-C557-4A38-AF9E-1D26E64C4C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DF80D44D-C557-4A38-AF9E-1D26E64C4C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8063E2-9BCF-43E0-AD42-85507723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id-ID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1CA2E5C-6166-4B4C-BB52-8BFDEB884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950562"/>
              </p:ext>
            </p:extLst>
          </p:nvPr>
        </p:nvGraphicFramePr>
        <p:xfrm>
          <a:off x="4389120" y="196948"/>
          <a:ext cx="7638757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1E0DC3-A22A-48D8-BEB6-0AE029774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Penilaian</a:t>
            </a:r>
            <a:r>
              <a:rPr lang="en-US" sz="1400" dirty="0"/>
              <a:t> </a:t>
            </a:r>
            <a:r>
              <a:rPr lang="en-US" sz="1400" dirty="0" err="1"/>
              <a:t>diambilkan</a:t>
            </a:r>
            <a:r>
              <a:rPr lang="en-US" sz="1400" dirty="0"/>
              <a:t> dari tingkat </a:t>
            </a:r>
            <a:r>
              <a:rPr lang="en-US" sz="1400" dirty="0" err="1"/>
              <a:t>kehadiran</a:t>
            </a:r>
            <a:r>
              <a:rPr lang="en-US" sz="1400" dirty="0"/>
              <a:t> di </a:t>
            </a:r>
            <a:r>
              <a:rPr lang="en-US" sz="1400" dirty="0" err="1"/>
              <a:t>kelas</a:t>
            </a:r>
            <a:r>
              <a:rPr lang="en-US" sz="1400" dirty="0"/>
              <a:t> (online/offline),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tugas</a:t>
            </a:r>
            <a:r>
              <a:rPr lang="en-US" sz="1400" dirty="0"/>
              <a:t> </a:t>
            </a:r>
            <a:r>
              <a:rPr lang="en-US" sz="1400" dirty="0" err="1"/>
              <a:t>mandiri</a:t>
            </a:r>
            <a:r>
              <a:rPr lang="en-US" sz="1400" dirty="0"/>
              <a:t>,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kegiatan</a:t>
            </a:r>
            <a:r>
              <a:rPr lang="en-US" sz="1400" dirty="0"/>
              <a:t> </a:t>
            </a:r>
            <a:r>
              <a:rPr lang="en-US" sz="1400" dirty="0" err="1"/>
              <a:t>praktikum</a:t>
            </a:r>
            <a:r>
              <a:rPr lang="en-US" sz="1400" dirty="0"/>
              <a:t> </a:t>
            </a:r>
            <a:r>
              <a:rPr lang="en-US" sz="1400" dirty="0" err="1"/>
              <a:t>mandiri</a:t>
            </a:r>
            <a:r>
              <a:rPr lang="en-US" sz="1400" dirty="0"/>
              <a:t>, </a:t>
            </a:r>
            <a:r>
              <a:rPr lang="en-US" sz="1400" dirty="0" err="1"/>
              <a:t>serta</a:t>
            </a:r>
            <a:r>
              <a:rPr lang="en-US" sz="1400" dirty="0"/>
              <a:t> UTS &amp; UAS kelompok.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41451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3913-7EE6-48A7-A89F-0D58D54E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74D9-572B-4FEB-A052-78B61701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/>
              <a:t>Diselenggarakan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dirty="0"/>
              <a:t>online/offline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pandemi</a:t>
            </a:r>
            <a:r>
              <a:rPr lang="en-US" dirty="0"/>
              <a:t> &amp; </a:t>
            </a:r>
            <a:r>
              <a:rPr lang="en-US" dirty="0" err="1"/>
              <a:t>kesepakatan</a:t>
            </a:r>
            <a:r>
              <a:rPr lang="en-US" dirty="0"/>
              <a:t> </a:t>
            </a:r>
            <a:r>
              <a:rPr lang="en-US" dirty="0" err="1"/>
              <a:t>bersama</a:t>
            </a:r>
            <a:endParaRPr lang="en-US" dirty="0"/>
          </a:p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b="1" dirty="0" err="1"/>
              <a:t>presensi</a:t>
            </a:r>
            <a:r>
              <a:rPr lang="en-US" dirty="0"/>
              <a:t> di </a:t>
            </a:r>
            <a:r>
              <a:rPr lang="en-US" dirty="0">
                <a:hlinkClick r:id="rId2"/>
              </a:rPr>
              <a:t>https://sit.poliwangi.ac.id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jam </a:t>
            </a:r>
            <a:r>
              <a:rPr lang="en-US" dirty="0" err="1"/>
              <a:t>perkuliahan</a:t>
            </a:r>
            <a:r>
              <a:rPr lang="en-US" dirty="0"/>
              <a:t> yang </a:t>
            </a:r>
            <a:r>
              <a:rPr lang="en-US" dirty="0" err="1"/>
              <a:t>diatur</a:t>
            </a:r>
            <a:r>
              <a:rPr lang="en-US" dirty="0"/>
              <a:t> oleh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pengampu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DA9B0-5631-4897-BFAC-851662373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Perkuliahan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Struktur Data </a:t>
            </a:r>
            <a:r>
              <a:rPr lang="en-US" dirty="0" err="1"/>
              <a:t>dilaksanakan</a:t>
            </a:r>
            <a:r>
              <a:rPr lang="en-US" dirty="0"/>
              <a:t> dengan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625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D45B-DE9B-4A78-8A82-9397F68C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512AA-6C2B-4CF1-B0D9-4C36C343A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526" y="415636"/>
            <a:ext cx="7512148" cy="6280586"/>
          </a:xfrm>
        </p:spPr>
        <p:txBody>
          <a:bodyPr anchor="ctr">
            <a:normAutofit/>
          </a:bodyPr>
          <a:lstStyle/>
          <a:p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dapat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dirty="0"/>
              <a:t>online</a:t>
            </a:r>
            <a:r>
              <a:rPr lang="en-US" dirty="0"/>
              <a:t> (</a:t>
            </a:r>
            <a:r>
              <a:rPr lang="en-US" dirty="0" err="1"/>
              <a:t>mandiri</a:t>
            </a:r>
            <a:r>
              <a:rPr lang="en-US" dirty="0"/>
              <a:t> di </a:t>
            </a:r>
            <a:r>
              <a:rPr lang="en-US" dirty="0" err="1"/>
              <a:t>rumah</a:t>
            </a:r>
            <a:r>
              <a:rPr lang="en-US" dirty="0"/>
              <a:t> masing-masing)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b="1" dirty="0"/>
              <a:t>offline</a:t>
            </a:r>
            <a:r>
              <a:rPr lang="en-US" dirty="0"/>
              <a:t> (di lab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/laptop yang digunakan dapat </a:t>
            </a:r>
            <a:r>
              <a:rPr lang="en-US" dirty="0" err="1"/>
              <a:t>mengeksekusi</a:t>
            </a:r>
            <a:r>
              <a:rPr lang="en-US" dirty="0"/>
              <a:t> kode program </a:t>
            </a:r>
            <a:r>
              <a:rPr lang="en-US" b="1" dirty="0"/>
              <a:t>Java</a:t>
            </a:r>
          </a:p>
          <a:p>
            <a:endParaRPr lang="en-US" dirty="0"/>
          </a:p>
          <a:p>
            <a:r>
              <a:rPr lang="en-US" dirty="0" err="1"/>
              <a:t>Mahasiswa</a:t>
            </a:r>
            <a:r>
              <a:rPr lang="en-US" dirty="0"/>
              <a:t> men-</a:t>
            </a:r>
            <a:r>
              <a:rPr lang="en-US" b="1" dirty="0"/>
              <a:t>download</a:t>
            </a:r>
            <a:r>
              <a:rPr lang="en-US" dirty="0"/>
              <a:t> </a:t>
            </a:r>
            <a:r>
              <a:rPr lang="en-US" b="1" dirty="0" err="1"/>
              <a:t>modul</a:t>
            </a:r>
            <a:r>
              <a:rPr lang="en-US" b="1" dirty="0"/>
              <a:t> </a:t>
            </a:r>
            <a:r>
              <a:rPr lang="en-US" b="1" dirty="0" err="1"/>
              <a:t>praktikum</a:t>
            </a:r>
            <a:r>
              <a:rPr lang="en-US" b="1" dirty="0"/>
              <a:t> </a:t>
            </a:r>
            <a:r>
              <a:rPr lang="en-US" dirty="0"/>
              <a:t>Struktur Data di </a:t>
            </a:r>
            <a:r>
              <a:rPr lang="en-US" dirty="0" err="1"/>
              <a:t>elearning</a:t>
            </a:r>
            <a:endParaRPr lang="en-US" dirty="0"/>
          </a:p>
          <a:p>
            <a:pPr lvl="1"/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b="1" dirty="0" err="1"/>
              <a:t>tugas</a:t>
            </a:r>
            <a:r>
              <a:rPr lang="en-US" b="1" dirty="0"/>
              <a:t> </a:t>
            </a:r>
            <a:r>
              <a:rPr lang="en-US" b="1" dirty="0" err="1"/>
              <a:t>pendahuluan</a:t>
            </a:r>
            <a:r>
              <a:rPr lang="en-US" b="1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  <a:p>
            <a:pPr lvl="1"/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b="1" dirty="0" err="1"/>
              <a:t>latihan</a:t>
            </a:r>
            <a:r>
              <a:rPr lang="en-US" b="1" dirty="0"/>
              <a:t> </a:t>
            </a:r>
            <a:r>
              <a:rPr lang="en-US" dirty="0" err="1"/>
              <a:t>praktikum</a:t>
            </a:r>
            <a:endParaRPr lang="en-US" dirty="0"/>
          </a:p>
          <a:p>
            <a:pPr lvl="1"/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b="1" dirty="0" err="1"/>
              <a:t>tugas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</a:t>
            </a:r>
            <a:r>
              <a:rPr lang="en-US" dirty="0" err="1"/>
              <a:t>praktikum</a:t>
            </a:r>
            <a:endParaRPr lang="en-US" dirty="0"/>
          </a:p>
          <a:p>
            <a:r>
              <a:rPr lang="en-US" dirty="0"/>
              <a:t>Hasil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, </a:t>
            </a:r>
            <a:r>
              <a:rPr lang="en-US" dirty="0" err="1"/>
              <a:t>latihan</a:t>
            </a:r>
            <a:r>
              <a:rPr lang="en-US" dirty="0"/>
              <a:t>, dan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dilaporkan</a:t>
            </a:r>
            <a:r>
              <a:rPr lang="en-US" dirty="0"/>
              <a:t> ke dalam dokumen </a:t>
            </a: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</a:t>
            </a:r>
            <a:r>
              <a:rPr lang="en-US" b="1" dirty="0" err="1"/>
              <a:t>praktikum</a:t>
            </a:r>
            <a:endParaRPr lang="en-US" b="1" dirty="0"/>
          </a:p>
          <a:p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di-</a:t>
            </a:r>
            <a:r>
              <a:rPr lang="en-US" b="1" dirty="0"/>
              <a:t>upload </a:t>
            </a:r>
            <a:r>
              <a:rPr lang="en-US" dirty="0"/>
              <a:t>ke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b="1" dirty="0" err="1"/>
              <a:t>pengumpulan</a:t>
            </a:r>
            <a:r>
              <a:rPr lang="en-US" b="1" dirty="0"/>
              <a:t> </a:t>
            </a: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dirty="0"/>
              <a:t>di </a:t>
            </a:r>
            <a:r>
              <a:rPr lang="en-US" dirty="0" err="1"/>
              <a:t>elearning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F2B59-3CB8-4BB7-BB0B-A98E41023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Struktur Data </a:t>
            </a:r>
            <a:r>
              <a:rPr lang="en-US" dirty="0" err="1"/>
              <a:t>dilaksanakan</a:t>
            </a:r>
            <a:r>
              <a:rPr lang="en-US" dirty="0"/>
              <a:t> dengan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475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1792-3AF7-4423-A49E-216FEC00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UTS &amp; UAS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5F4F-D45E-4478-A6B1-31CE8392B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415636"/>
            <a:ext cx="6492240" cy="5889568"/>
          </a:xfrm>
        </p:spPr>
        <p:txBody>
          <a:bodyPr anchor="ctr"/>
          <a:lstStyle/>
          <a:p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dirty="0" err="1"/>
              <a:t>berkelompok</a:t>
            </a:r>
            <a:endParaRPr lang="en-US" b="1" dirty="0"/>
          </a:p>
          <a:p>
            <a:pPr lvl="1"/>
            <a:r>
              <a:rPr lang="en-US" dirty="0"/>
              <a:t>Satu kelompok </a:t>
            </a:r>
            <a:r>
              <a:rPr lang="en-US" dirty="0" err="1"/>
              <a:t>terdiri</a:t>
            </a:r>
            <a:r>
              <a:rPr lang="en-US" dirty="0"/>
              <a:t> dari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b="1" dirty="0"/>
              <a:t>2 </a:t>
            </a:r>
            <a:r>
              <a:rPr lang="en-US" b="1" dirty="0" err="1"/>
              <a:t>mahasiswa</a:t>
            </a:r>
            <a:endParaRPr lang="en-US" b="1" dirty="0"/>
          </a:p>
          <a:p>
            <a:pPr lvl="1"/>
            <a:r>
              <a:rPr lang="en-US" dirty="0"/>
              <a:t>Jika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di dalam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, maka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kempok</a:t>
            </a:r>
            <a:r>
              <a:rPr lang="en-US" dirty="0"/>
              <a:t> saja yang </a:t>
            </a:r>
            <a:r>
              <a:rPr lang="en-US" dirty="0" err="1"/>
              <a:t>diizinkan</a:t>
            </a:r>
            <a:r>
              <a:rPr lang="en-US" dirty="0"/>
              <a:t> untuk </a:t>
            </a:r>
            <a:r>
              <a:rPr lang="en-US" dirty="0" err="1"/>
              <a:t>beranggotakan</a:t>
            </a:r>
            <a:r>
              <a:rPr lang="en-US" dirty="0"/>
              <a:t> 3 orang </a:t>
            </a:r>
            <a:r>
              <a:rPr lang="en-US" dirty="0" err="1"/>
              <a:t>mahasiswa</a:t>
            </a:r>
            <a:endParaRPr lang="en-US" dirty="0"/>
          </a:p>
          <a:p>
            <a:pPr lvl="1"/>
            <a:r>
              <a:rPr lang="en-US" dirty="0" err="1"/>
              <a:t>Pembagian</a:t>
            </a:r>
            <a:r>
              <a:rPr lang="en-US" dirty="0"/>
              <a:t> kelompok sesuai </a:t>
            </a:r>
            <a:r>
              <a:rPr lang="en-US" dirty="0" err="1"/>
              <a:t>musyawarah</a:t>
            </a:r>
            <a:r>
              <a:rPr lang="en-US" dirty="0"/>
              <a:t> &amp; </a:t>
            </a:r>
            <a:r>
              <a:rPr lang="en-US" dirty="0" err="1"/>
              <a:t>mufakat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kelompok men-</a:t>
            </a:r>
            <a:r>
              <a:rPr lang="en-US" b="1" dirty="0"/>
              <a:t>develop </a:t>
            </a:r>
            <a:r>
              <a:rPr lang="en-US" b="1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sesuai dengan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pengampu</a:t>
            </a:r>
            <a:endParaRPr lang="en-US" dirty="0"/>
          </a:p>
          <a:p>
            <a:pPr lvl="1"/>
            <a:r>
              <a:rPr lang="en-US" dirty="0"/>
              <a:t>Command-line application</a:t>
            </a:r>
          </a:p>
          <a:p>
            <a:pPr lvl="1"/>
            <a:r>
              <a:rPr lang="en-US" dirty="0"/>
              <a:t>Java-based</a:t>
            </a:r>
          </a:p>
          <a:p>
            <a:r>
              <a:rPr lang="en-US" dirty="0"/>
              <a:t>Aplikasi </a:t>
            </a:r>
            <a:r>
              <a:rPr lang="en-US" dirty="0" err="1"/>
              <a:t>dikumpulkan</a:t>
            </a:r>
            <a:r>
              <a:rPr lang="en-US" dirty="0"/>
              <a:t> dan </a:t>
            </a:r>
            <a:r>
              <a:rPr lang="en-US" dirty="0" err="1"/>
              <a:t>didokumentaskan</a:t>
            </a:r>
            <a:r>
              <a:rPr lang="en-US" dirty="0"/>
              <a:t> ke dalam bentuk </a:t>
            </a: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tertulis</a:t>
            </a:r>
            <a:endParaRPr lang="en-US" b="1" dirty="0"/>
          </a:p>
          <a:p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b="1" dirty="0" err="1"/>
              <a:t>tes</a:t>
            </a:r>
            <a:r>
              <a:rPr lang="en-US" b="1" dirty="0"/>
              <a:t> </a:t>
            </a:r>
            <a:r>
              <a:rPr lang="en-US" b="1" dirty="0" err="1"/>
              <a:t>lisan</a:t>
            </a:r>
            <a:r>
              <a:rPr lang="en-US" b="1" dirty="0"/>
              <a:t>/</a:t>
            </a:r>
            <a:r>
              <a:rPr lang="en-US" b="1" dirty="0" err="1"/>
              <a:t>wawancara</a:t>
            </a:r>
            <a:r>
              <a:rPr lang="en-US" dirty="0"/>
              <a:t> untuk </a:t>
            </a:r>
            <a:r>
              <a:rPr lang="en-US" dirty="0" err="1"/>
              <a:t>setiap</a:t>
            </a:r>
            <a:r>
              <a:rPr lang="en-US" dirty="0"/>
              <a:t> kelompok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8F8A-CF21-4BB8-B76B-FFAD2C767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UTS </a:t>
            </a:r>
            <a:r>
              <a:rPr lang="en-US" dirty="0" err="1"/>
              <a:t>maupun</a:t>
            </a:r>
            <a:r>
              <a:rPr lang="en-US" dirty="0"/>
              <a:t> UAS </a:t>
            </a:r>
            <a:r>
              <a:rPr lang="en-US" dirty="0" err="1"/>
              <a:t>dilaksanakan</a:t>
            </a:r>
            <a:r>
              <a:rPr lang="en-US" dirty="0"/>
              <a:t> dengan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59186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63542"/>
      </a:accent1>
      <a:accent2>
        <a:srgbClr val="0C4B5C"/>
      </a:accent2>
      <a:accent3>
        <a:srgbClr val="136374"/>
      </a:accent3>
      <a:accent4>
        <a:srgbClr val="085961"/>
      </a:accent4>
      <a:accent5>
        <a:srgbClr val="4EB3CF"/>
      </a:accent5>
      <a:accent6>
        <a:srgbClr val="51C3F9"/>
      </a:accent6>
      <a:hlink>
        <a:srgbClr val="0070C0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</TotalTime>
  <Words>423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Retrospect</vt:lpstr>
      <vt:lpstr>Pengantar Struktur Data</vt:lpstr>
      <vt:lpstr>Dosen Pengampu Matakuliah</vt:lpstr>
      <vt:lpstr>Deskripsi Singkat Matakuliah</vt:lpstr>
      <vt:lpstr>Materi Perkuliahan Struktur Data</vt:lpstr>
      <vt:lpstr>Komponen Penilaian</vt:lpstr>
      <vt:lpstr>Mekanisme Perkuliahan</vt:lpstr>
      <vt:lpstr>Mekanisme Pelaksanaan Praktikum</vt:lpstr>
      <vt:lpstr>Mekanisme UTS &amp; UAS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Khoirul</dc:creator>
  <cp:lastModifiedBy>Khoirul Umam</cp:lastModifiedBy>
  <cp:revision>15</cp:revision>
  <dcterms:created xsi:type="dcterms:W3CDTF">2022-04-01T00:55:05Z</dcterms:created>
  <dcterms:modified xsi:type="dcterms:W3CDTF">2022-04-17T08:35:47Z</dcterms:modified>
</cp:coreProperties>
</file>