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  <p:sldMasterId id="2147483672" r:id="rId2"/>
  </p:sldMasterIdLst>
  <p:notesMasterIdLst>
    <p:notesMasterId r:id="rId11"/>
  </p:notesMasterIdLst>
  <p:sldIdLst>
    <p:sldId id="256" r:id="rId3"/>
    <p:sldId id="257" r:id="rId4"/>
    <p:sldId id="258" r:id="rId5"/>
    <p:sldId id="259" r:id="rId6"/>
    <p:sldId id="261" r:id="rId7"/>
    <p:sldId id="260" r:id="rId8"/>
    <p:sldId id="262" r:id="rId9"/>
    <p:sldId id="263" r:id="rId1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Maven Pro" pitchFamily="2" charset="77"/>
      <p:regular r:id="rId16"/>
      <p:bold r:id="rId17"/>
    </p:embeddedFont>
    <p:embeddedFont>
      <p:font typeface="Nunito" pitchFamily="2" charset="77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50"/>
  </p:normalViewPr>
  <p:slideViewPr>
    <p:cSldViewPr snapToGrid="0">
      <p:cViewPr>
        <p:scale>
          <a:sx n="77" d="100"/>
          <a:sy n="77" d="100"/>
        </p:scale>
        <p:origin x="2640" y="152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1.xml"/><Relationship Id="rId21" Type="http://schemas.openxmlformats.org/officeDocument/2006/relationships/font" Target="fonts/font10.fntdata"/><Relationship Id="rId7" Type="http://schemas.openxmlformats.org/officeDocument/2006/relationships/slide" Target="slides/slide5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font" Target="fonts/font4.fntdata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font" Target="fonts/font8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3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" name="Google Shape;54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116161fc2b7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" name="Google Shape;555;g116161fc2b7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1131d48557d_0_5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1131d48557d_0_5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1131d48557d_0_5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8" name="Google Shape;568;g1131d48557d_0_5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1131d48557d_0_5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Google Shape;583;g1131d48557d_0_5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1131d48557d_0_14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1131d48557d_0_14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1131d48557d_0_14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0" name="Google Shape;590;g1131d48557d_0_14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g1131d48557d_0_85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7" name="Google Shape;597;g1131d48557d_0_8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8" name="Google Shape;278;p14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279" name="Google Shape;279;p14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280" name="Google Shape;280;p14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14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2" name="Google Shape;282;p14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283" name="Google Shape;283;p14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14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14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6" name="Google Shape;286;p14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287" name="Google Shape;287;p14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14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14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14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1" name="Google Shape;291;p14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92" name="Google Shape;292;p14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14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294;p14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14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14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7" name="Google Shape;297;p14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298" name="Google Shape;298;p14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14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0" name="Google Shape;300;p14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01" name="Google Shape;301;p14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14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03;p14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04" name="Google Shape;304;p14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5" name="Google Shape;305;p14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06" name="Google Shape;306;p14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" name="Google Shape;307;p14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08" name="Google Shape;308;p14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14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14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14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14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14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4" name="Google Shape;314;p14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15" name="Google Shape;315;p14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16" name="Google Shape;316;p1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8" name="Google Shape;318;p15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319" name="Google Shape;319;p15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320" name="Google Shape;320;p15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321;p15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22" name="Google Shape;322;p15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323" name="Google Shape;323;p15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324;p15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" name="Google Shape;325;p15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26" name="Google Shape;326;p15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327" name="Google Shape;327;p15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15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29;p15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330;p15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31" name="Google Shape;331;p15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332" name="Google Shape;332;p15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333" name="Google Shape;333;p15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" name="Google Shape;334;p15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5" name="Google Shape;335;p15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336" name="Google Shape;336;p15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15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15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9" name="Google Shape;339;p15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340" name="Google Shape;340;p15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15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15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343;p15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44" name="Google Shape;344;p15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345" name="Google Shape;345;p15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15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" name="Google Shape;347;p15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348;p15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349;p15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50" name="Google Shape;350;p15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1" name="Google Shape;351;p1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3" name="Google Shape;353;p1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354" name="Google Shape;354;p1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1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6" name="Google Shape;356;p1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57" name="Google Shape;357;p16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58" name="Google Shape;358;p1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0" name="Google Shape;360;p1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361" name="Google Shape;361;p1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1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3" name="Google Shape;363;p1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64" name="Google Shape;364;p17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65" name="Google Shape;365;p17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66" name="Google Shape;366;p1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8" name="Google Shape;368;p18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369" name="Google Shape;369;p18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1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1" name="Google Shape;371;p18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72" name="Google Shape;372;p1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4" name="Google Shape;374;p1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375" name="Google Shape;375;p1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1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7" name="Google Shape;377;p1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78" name="Google Shape;378;p19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79" name="Google Shape;379;p1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1" name="Google Shape;381;p20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382" name="Google Shape;382;p20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383" name="Google Shape;383;p20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20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20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6" name="Google Shape;386;p20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387" name="Google Shape;387;p20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" name="Google Shape;388;p20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" name="Google Shape;389;p20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90" name="Google Shape;390;p20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391" name="Google Shape;391;p20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20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93" name="Google Shape;393;p20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4" name="Google Shape;394;p2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6" name="Google Shape;396;p21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397" name="Google Shape;397;p21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1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9" name="Google Shape;399;p21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0" name="Google Shape;400;p21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01" name="Google Shape;401;p21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02" name="Google Shape;402;p2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4" name="Google Shape;404;p22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405" name="Google Shape;405;p22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2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7" name="Google Shape;407;p22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408" name="Google Shape;408;p2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0" name="Google Shape;410;p23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411" name="Google Shape;411;p23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412" name="Google Shape;412;p23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23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414;p23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" name="Google Shape;415;p23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6" name="Google Shape;416;p23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417" name="Google Shape;417;p23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23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419;p23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20;p23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23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22" name="Google Shape;422;p23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423" name="Google Shape;423;p23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424;p23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425;p23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426;p23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27" name="Google Shape;427;p23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428" name="Google Shape;428;p23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" name="Google Shape;429;p23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" name="Google Shape;430;p23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1" name="Google Shape;431;p23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432" name="Google Shape;432;p23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23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" name="Google Shape;434;p23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" name="Google Shape;435;p23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23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7" name="Google Shape;437;p23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438" name="Google Shape;438;p23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" name="Google Shape;439;p23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" name="Google Shape;440;p23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" name="Google Shape;441;p23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42" name="Google Shape;442;p23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443" name="Google Shape;443;p23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" name="Google Shape;444;p23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" name="Google Shape;445;p23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46" name="Google Shape;446;p23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447" name="Google Shape;447;p23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" name="Google Shape;448;p23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" name="Google Shape;449;p23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" name="Google Shape;450;p23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451;p23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52" name="Google Shape;452;p23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453" name="Google Shape;453;p23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" name="Google Shape;454;p23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" name="Google Shape;455;p23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" name="Google Shape;456;p23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57" name="Google Shape;457;p23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458" name="Google Shape;458;p23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" name="Google Shape;459;p23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" name="Google Shape;460;p23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" name="Google Shape;461;p23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62" name="Google Shape;462;p23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463" name="Google Shape;463;p23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" name="Google Shape;464;p23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" name="Google Shape;465;p23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66" name="Google Shape;466;p23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467" name="Google Shape;467;p23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" name="Google Shape;468;p23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" name="Google Shape;469;p23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" name="Google Shape;470;p23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71" name="Google Shape;471;p23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472" name="Google Shape;472;p23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" name="Google Shape;473;p23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" name="Google Shape;474;p23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" name="Google Shape;475;p23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76" name="Google Shape;476;p23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477" name="Google Shape;477;p23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478;p23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" name="Google Shape;479;p23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" name="Google Shape;480;p23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" name="Google Shape;481;p23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82" name="Google Shape;482;p23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483" name="Google Shape;483;p23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" name="Google Shape;484;p23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485;p23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486;p23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87" name="Google Shape;487;p23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488" name="Google Shape;488;p23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" name="Google Shape;489;p23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" name="Google Shape;490;p23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91" name="Google Shape;491;p23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492" name="Google Shape;492;p23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" name="Google Shape;493;p23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" name="Google Shape;494;p23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" name="Google Shape;495;p23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96" name="Google Shape;496;p23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497" name="Google Shape;497;p23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" name="Google Shape;498;p23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" name="Google Shape;499;p23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500;p23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" name="Google Shape;501;p23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2" name="Google Shape;502;p23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503" name="Google Shape;503;p23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" name="Google Shape;504;p23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" name="Google Shape;505;p23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" name="Google Shape;506;p23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7" name="Google Shape;507;p23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508" name="Google Shape;508;p23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509;p23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" name="Google Shape;510;p23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11" name="Google Shape;511;p23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512" name="Google Shape;512;p23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513;p23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23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515;p23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516;p23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17" name="Google Shape;517;p23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518" name="Google Shape;518;p23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" name="Google Shape;519;p23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" name="Google Shape;520;p23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" name="Google Shape;521;p23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22" name="Google Shape;522;p23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523" name="Google Shape;523;p23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" name="Google Shape;524;p23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" name="Google Shape;525;p23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" name="Google Shape;526;p23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27" name="Google Shape;527;p23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528" name="Google Shape;528;p23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" name="Google Shape;529;p23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" name="Google Shape;530;p23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31" name="Google Shape;531;p23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532" name="Google Shape;532;p23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" name="Google Shape;533;p23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" name="Google Shape;534;p23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" name="Google Shape;535;p23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36" name="Google Shape;536;p23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37" name="Google Shape;537;p23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38" name="Google Shape;538;p2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2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2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43" name="Google Shape;543;p2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44" name="Google Shape;544;p2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545" name="Google Shape;545;p2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546" name="Google Shape;546;p2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275" name="Google Shape;275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276" name="Google Shape;276;p1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 rtl="0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 rtl="0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 rtl="0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 rtl="0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 rtl="0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 rtl="0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 rtl="0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 rtl="0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hyperlink" Target="http://www.publicdomainpictures.net/view-image.php?image=115237&amp;picture=blue-square-texture-background" TargetMode="External"/><Relationship Id="rId3" Type="http://schemas.openxmlformats.org/officeDocument/2006/relationships/image" Target="../media/image4.png"/><Relationship Id="rId7" Type="http://schemas.microsoft.com/office/2007/relationships/hdphoto" Target="../media/hdphoto1.wdp"/><Relationship Id="rId12" Type="http://schemas.openxmlformats.org/officeDocument/2006/relationships/image" Target="../media/image10.jpg"/><Relationship Id="rId17" Type="http://schemas.openxmlformats.org/officeDocument/2006/relationships/hyperlink" Target="http://en.wikipedia.org/wiki/file:solid_green.svg" TargetMode="External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11" Type="http://schemas.openxmlformats.org/officeDocument/2006/relationships/image" Target="../media/image9.png"/><Relationship Id="rId5" Type="http://schemas.openxmlformats.org/officeDocument/2006/relationships/hyperlink" Target="http://www.pngall.com/chain-png" TargetMode="External"/><Relationship Id="rId15" Type="http://schemas.openxmlformats.org/officeDocument/2006/relationships/hyperlink" Target="https://en.wikipedia.org/wiki/File:Piste_Europe_7_orange_square.svg" TargetMode="External"/><Relationship Id="rId10" Type="http://schemas.openxmlformats.org/officeDocument/2006/relationships/image" Target="../media/image8.png"/><Relationship Id="rId4" Type="http://schemas.openxmlformats.org/officeDocument/2006/relationships/image" Target="../media/image5.png"/><Relationship Id="rId9" Type="http://schemas.microsoft.com/office/2007/relationships/hdphoto" Target="../media/hdphoto2.wdp"/><Relationship Id="rId1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26"/>
          <p:cNvSpPr txBox="1">
            <a:spLocks noGrp="1"/>
          </p:cNvSpPr>
          <p:nvPr>
            <p:ph type="ctrTitle"/>
          </p:nvPr>
        </p:nvSpPr>
        <p:spPr>
          <a:xfrm>
            <a:off x="404725" y="999525"/>
            <a:ext cx="49680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“Code Troopers” Sprint 2 Stakeholder Update</a:t>
            </a:r>
            <a:endParaRPr dirty="0"/>
          </a:p>
        </p:txBody>
      </p:sp>
      <p:sp>
        <p:nvSpPr>
          <p:cNvPr id="552" name="Google Shape;552;p26"/>
          <p:cNvSpPr txBox="1">
            <a:spLocks noGrp="1"/>
          </p:cNvSpPr>
          <p:nvPr>
            <p:ph type="subTitle" idx="1"/>
          </p:nvPr>
        </p:nvSpPr>
        <p:spPr>
          <a:xfrm>
            <a:off x="404725" y="4200825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February 25th, 2022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2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Progression of </a:t>
            </a:r>
            <a:r>
              <a:rPr lang="en" dirty="0" err="1"/>
              <a:t>Geopop</a:t>
            </a:r>
            <a:r>
              <a:rPr lang="en"/>
              <a:t> Browser Concept???</a:t>
            </a:r>
            <a:endParaRPr/>
          </a:p>
        </p:txBody>
      </p:sp>
      <p:sp>
        <p:nvSpPr>
          <p:cNvPr id="558" name="Google Shape;558;p27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28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Introducing fully furnished Geopop Browser Github</a:t>
            </a:r>
            <a:endParaRPr/>
          </a:p>
        </p:txBody>
      </p:sp>
      <p:sp>
        <p:nvSpPr>
          <p:cNvPr id="564" name="Google Shape;564;p28"/>
          <p:cNvSpPr txBox="1">
            <a:spLocks noGrp="1"/>
          </p:cNvSpPr>
          <p:nvPr>
            <p:ph type="body" idx="1"/>
          </p:nvPr>
        </p:nvSpPr>
        <p:spPr>
          <a:xfrm>
            <a:off x="1108775" y="1719750"/>
            <a:ext cx="2635500" cy="133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2102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15"/>
              <a:buChar char="●"/>
            </a:pPr>
            <a:r>
              <a:rPr lang="en" sz="1315"/>
              <a:t>User Stories</a:t>
            </a:r>
            <a:endParaRPr sz="1315"/>
          </a:p>
          <a:p>
            <a:pPr marL="45720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endParaRPr sz="1315"/>
          </a:p>
          <a:p>
            <a:pPr marL="457200" lvl="0" indent="-312102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15"/>
              <a:buChar char="●"/>
            </a:pPr>
            <a:r>
              <a:rPr lang="en" sz="1315"/>
              <a:t>Branches/Releases</a:t>
            </a:r>
            <a:endParaRPr sz="1315"/>
          </a:p>
          <a:p>
            <a:pPr marL="45720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endParaRPr sz="1315"/>
          </a:p>
          <a:p>
            <a:pPr marL="457200" lvl="0" indent="-312102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15"/>
              <a:buChar char="●"/>
            </a:pPr>
            <a:r>
              <a:rPr lang="en" sz="1315"/>
              <a:t>Issues utilized</a:t>
            </a:r>
            <a:endParaRPr sz="1315"/>
          </a:p>
        </p:txBody>
      </p:sp>
      <p:pic>
        <p:nvPicPr>
          <p:cNvPr id="565" name="Google Shape;56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33750" y="3059553"/>
            <a:ext cx="3085348" cy="173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2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ZUBE.IO</a:t>
            </a:r>
            <a:endParaRPr/>
          </a:p>
        </p:txBody>
      </p:sp>
      <p:sp>
        <p:nvSpPr>
          <p:cNvPr id="571" name="Google Shape;571;p29"/>
          <p:cNvSpPr txBox="1">
            <a:spLocks noGrp="1"/>
          </p:cNvSpPr>
          <p:nvPr>
            <p:ph type="body" idx="1"/>
          </p:nvPr>
        </p:nvSpPr>
        <p:spPr>
          <a:xfrm>
            <a:off x="1107950" y="166020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/>
              <a:t>Github Integration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/>
              <a:t>Kanban Board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/>
              <a:t>Specified Sprint Breakdown</a:t>
            </a:r>
            <a:endParaRPr/>
          </a:p>
        </p:txBody>
      </p:sp>
      <p:pic>
        <p:nvPicPr>
          <p:cNvPr id="572" name="Google Shape;57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94500" y="3345275"/>
            <a:ext cx="3154350" cy="1656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31"/>
          <p:cNvSpPr txBox="1">
            <a:spLocks noGrp="1"/>
          </p:cNvSpPr>
          <p:nvPr>
            <p:ph type="title"/>
          </p:nvPr>
        </p:nvSpPr>
        <p:spPr>
          <a:xfrm>
            <a:off x="1302525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Full Use Case Diagram</a:t>
            </a:r>
            <a:endParaRPr/>
          </a:p>
        </p:txBody>
      </p:sp>
      <p:sp>
        <p:nvSpPr>
          <p:cNvPr id="586" name="Google Shape;586;p31"/>
          <p:cNvSpPr txBox="1"/>
          <p:nvPr/>
        </p:nvSpPr>
        <p:spPr>
          <a:xfrm>
            <a:off x="1085650" y="1859850"/>
            <a:ext cx="7546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587" name="Google Shape;58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067026" y="1462900"/>
            <a:ext cx="15769626" cy="368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30"/>
          <p:cNvSpPr txBox="1">
            <a:spLocks noGrp="1"/>
          </p:cNvSpPr>
          <p:nvPr>
            <p:ph type="title"/>
          </p:nvPr>
        </p:nvSpPr>
        <p:spPr>
          <a:xfrm>
            <a:off x="1180564" y="528726"/>
            <a:ext cx="2471794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Full Use Case Defined</a:t>
            </a:r>
            <a:endParaRPr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C395162-2021-0E41-83F0-7E8D87BB1114}"/>
              </a:ext>
            </a:extLst>
          </p:cNvPr>
          <p:cNvGrpSpPr/>
          <p:nvPr/>
        </p:nvGrpSpPr>
        <p:grpSpPr>
          <a:xfrm>
            <a:off x="548109" y="3019489"/>
            <a:ext cx="2877988" cy="1722416"/>
            <a:chOff x="495132" y="1263476"/>
            <a:chExt cx="2877988" cy="1722416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D7E407EF-2B71-E540-AD98-C43157AE330C}"/>
                </a:ext>
              </a:extLst>
            </p:cNvPr>
            <p:cNvGrpSpPr/>
            <p:nvPr/>
          </p:nvGrpSpPr>
          <p:grpSpPr>
            <a:xfrm>
              <a:off x="1034830" y="1688050"/>
              <a:ext cx="1831604" cy="929551"/>
              <a:chOff x="1034830" y="1688050"/>
              <a:chExt cx="1831604" cy="929551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0042F464-1437-A041-8CA4-B63A38947EF0}"/>
                  </a:ext>
                </a:extLst>
              </p:cNvPr>
              <p:cNvGrpSpPr/>
              <p:nvPr/>
            </p:nvGrpSpPr>
            <p:grpSpPr>
              <a:xfrm>
                <a:off x="1034830" y="1688050"/>
                <a:ext cx="1831604" cy="929551"/>
                <a:chOff x="1034830" y="1688050"/>
                <a:chExt cx="1831604" cy="929551"/>
              </a:xfrm>
            </p:grpSpPr>
            <p:pic>
              <p:nvPicPr>
                <p:cNvPr id="38" name="Picture 37">
                  <a:extLst>
                    <a:ext uri="{FF2B5EF4-FFF2-40B4-BE49-F238E27FC236}">
                      <a16:creationId xmlns:a16="http://schemas.microsoft.com/office/drawing/2014/main" id="{6ADE093C-604B-3349-BD40-627FA726227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65872" t="17778" r="18256" b="66226"/>
                <a:stretch/>
              </p:blipFill>
              <p:spPr>
                <a:xfrm>
                  <a:off x="1034830" y="1698210"/>
                  <a:ext cx="819680" cy="822740"/>
                </a:xfrm>
                <a:prstGeom prst="rect">
                  <a:avLst/>
                </a:prstGeom>
              </p:spPr>
            </p:pic>
            <p:pic>
              <p:nvPicPr>
                <p:cNvPr id="39" name="Picture 38">
                  <a:extLst>
                    <a:ext uri="{FF2B5EF4-FFF2-40B4-BE49-F238E27FC236}">
                      <a16:creationId xmlns:a16="http://schemas.microsoft.com/office/drawing/2014/main" id="{2C82E0E5-2870-3146-914D-89C931D012D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66330" t="81928" r="17798"/>
                <a:stretch/>
              </p:blipFill>
              <p:spPr>
                <a:xfrm>
                  <a:off x="2046755" y="1688050"/>
                  <a:ext cx="819679" cy="929551"/>
                </a:xfrm>
                <a:prstGeom prst="rect">
                  <a:avLst/>
                </a:prstGeom>
              </p:spPr>
            </p:pic>
          </p:grpSp>
          <p:pic>
            <p:nvPicPr>
              <p:cNvPr id="31" name="Picture 30" descr="A picture containing metalware, chain&#10;&#10;Description automatically generated">
                <a:extLst>
                  <a:ext uri="{FF2B5EF4-FFF2-40B4-BE49-F238E27FC236}">
                    <a16:creationId xmlns:a16="http://schemas.microsoft.com/office/drawing/2014/main" id="{25D03D2E-6C6E-FA49-85C2-74CA43A720C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837473B0-CC2E-450A-ABE3-18F120FF3D39}">
                    <a1611:picAttrSrcUrl xmlns:a1611="http://schemas.microsoft.com/office/drawing/2016/11/main" r:id="rId5"/>
                  </a:ext>
                </a:extLst>
              </a:blip>
              <a:srcRect r="48313"/>
              <a:stretch/>
            </p:blipFill>
            <p:spPr>
              <a:xfrm>
                <a:off x="1798501" y="1903621"/>
                <a:ext cx="294286" cy="455490"/>
              </a:xfrm>
              <a:prstGeom prst="rect">
                <a:avLst/>
              </a:prstGeom>
            </p:spPr>
          </p:pic>
        </p:grp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2FE1447-AF33-7D41-83E9-9E4D352BDB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55137" y="2464926"/>
              <a:ext cx="0" cy="149137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5EF24223-14DF-1841-9120-1CAF3C0AED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65204" y="1608039"/>
              <a:ext cx="0" cy="149137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7C58EE0-AA11-CA49-AAF7-E5926752F9F0}"/>
                </a:ext>
              </a:extLst>
            </p:cNvPr>
            <p:cNvSpPr/>
            <p:nvPr/>
          </p:nvSpPr>
          <p:spPr>
            <a:xfrm>
              <a:off x="495132" y="2616560"/>
              <a:ext cx="228917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600" b="1" dirty="0"/>
                <a:t>Search Criteria </a:t>
              </a:r>
              <a:r>
                <a:rPr lang="en-US" sz="600" dirty="0"/>
                <a:t>- Searching in the database, requires a user to enter the specifications of their desired information. These include: Geographic region, country, district, city, language.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C87ABAC-FE16-C747-98D9-A5A1D7999675}"/>
                </a:ext>
              </a:extLst>
            </p:cNvPr>
            <p:cNvSpPr/>
            <p:nvPr/>
          </p:nvSpPr>
          <p:spPr>
            <a:xfrm>
              <a:off x="1669846" y="1263476"/>
              <a:ext cx="170327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600" b="1" dirty="0"/>
                <a:t>Generate Reports </a:t>
              </a:r>
              <a:r>
                <a:rPr lang="en-US" sz="600" dirty="0"/>
                <a:t>- Generating reports, allows the user to retrieve information from the database based on user search criterion.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F09069F2-625C-144A-BE71-17698CC9F1EB}"/>
              </a:ext>
            </a:extLst>
          </p:cNvPr>
          <p:cNvGrpSpPr/>
          <p:nvPr/>
        </p:nvGrpSpPr>
        <p:grpSpPr>
          <a:xfrm>
            <a:off x="4090183" y="696317"/>
            <a:ext cx="4377057" cy="2099834"/>
            <a:chOff x="3957243" y="1191958"/>
            <a:chExt cx="4377057" cy="2099834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C6FE58E-576A-6E47-95DA-FFF7B99C6D6E}"/>
                </a:ext>
              </a:extLst>
            </p:cNvPr>
            <p:cNvGrpSpPr/>
            <p:nvPr/>
          </p:nvGrpSpPr>
          <p:grpSpPr>
            <a:xfrm>
              <a:off x="4065069" y="1597874"/>
              <a:ext cx="3952270" cy="941343"/>
              <a:chOff x="4065069" y="1597874"/>
              <a:chExt cx="3952270" cy="941343"/>
            </a:xfrm>
          </p:grpSpPr>
          <p:pic>
            <p:nvPicPr>
              <p:cNvPr id="3" name="Picture 2" descr="A picture containing metalware, chain&#10;&#10;Description automatically generated">
                <a:extLst>
                  <a:ext uri="{FF2B5EF4-FFF2-40B4-BE49-F238E27FC236}">
                    <a16:creationId xmlns:a16="http://schemas.microsoft.com/office/drawing/2014/main" id="{E1087390-E6FB-8F45-9F86-72D189C8802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837473B0-CC2E-450A-ABE3-18F120FF3D39}">
                    <a1611:picAttrSrcUrl xmlns:a1611="http://schemas.microsoft.com/office/drawing/2016/11/main" r:id="rId5"/>
                  </a:ext>
                </a:extLst>
              </a:blip>
              <a:srcRect r="48313"/>
              <a:stretch/>
            </p:blipFill>
            <p:spPr>
              <a:xfrm>
                <a:off x="6917981" y="1887039"/>
                <a:ext cx="294286" cy="455490"/>
              </a:xfrm>
              <a:prstGeom prst="rect">
                <a:avLst/>
              </a:prstGeom>
            </p:spPr>
          </p:pic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5D056001-7546-6A4B-ABD5-B3D96D6313E1}"/>
                  </a:ext>
                </a:extLst>
              </p:cNvPr>
              <p:cNvGrpSpPr/>
              <p:nvPr/>
            </p:nvGrpSpPr>
            <p:grpSpPr>
              <a:xfrm>
                <a:off x="4065069" y="1597874"/>
                <a:ext cx="3952270" cy="941343"/>
                <a:chOff x="4065069" y="1597874"/>
                <a:chExt cx="3952270" cy="941343"/>
              </a:xfrm>
            </p:grpSpPr>
            <p:pic>
              <p:nvPicPr>
                <p:cNvPr id="25" name="Picture 24">
                  <a:extLst>
                    <a:ext uri="{FF2B5EF4-FFF2-40B4-BE49-F238E27FC236}">
                      <a16:creationId xmlns:a16="http://schemas.microsoft.com/office/drawing/2014/main" id="{D76B6F3B-A9CD-9149-B6DA-553317F038B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6">
                  <a:extLst>
                    <a:ext uri="{BEBA8EAE-BF5A-486C-A8C5-ECC9F3942E4B}">
                      <a14:imgProps xmlns:a14="http://schemas.microsoft.com/office/drawing/2010/main">
                        <a14:imgLayer r:embed="rId7">
                          <a14:imgEffect>
                            <a14:backgroundRemoval t="1705" b="16249" l="19300" r="32600">
                              <a14:foregroundMark x1="20000" y1="10933" x2="19800" y2="10231"/>
                              <a14:foregroundMark x1="20900" y1="11234" x2="19300" y2="9428"/>
                              <a14:foregroundMark x1="23600" y1="12337" x2="27100" y2="16048"/>
                              <a14:foregroundMark x1="28100" y1="14945" x2="32400" y2="9729"/>
                            </a14:backgroundRemoval>
                          </a14:imgEffect>
                        </a14:imgLayer>
                      </a14:imgProps>
                    </a:ext>
                  </a:extLst>
                </a:blip>
                <a:srcRect l="18634" r="65778" b="81928"/>
                <a:stretch/>
              </p:blipFill>
              <p:spPr>
                <a:xfrm>
                  <a:off x="6191820" y="1609666"/>
                  <a:ext cx="805008" cy="929551"/>
                </a:xfrm>
                <a:prstGeom prst="rect">
                  <a:avLst/>
                </a:prstGeom>
              </p:spPr>
            </p:pic>
            <p:pic>
              <p:nvPicPr>
                <p:cNvPr id="30" name="Picture 29">
                  <a:extLst>
                    <a:ext uri="{FF2B5EF4-FFF2-40B4-BE49-F238E27FC236}">
                      <a16:creationId xmlns:a16="http://schemas.microsoft.com/office/drawing/2014/main" id="{1557D721-419D-9741-AF52-C8D6477F978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BEBA8EAE-BF5A-486C-A8C5-ECC9F3942E4B}">
                      <a14:imgProps xmlns:a14="http://schemas.microsoft.com/office/drawing/2010/main">
                        <a14:imgLayer r:embed="rId9">
                          <a14:imgEffect>
                            <a14:backgroundRemoval t="67635" b="80910" l="67648" r="81341">
                              <a14:foregroundMark x1="69400" y1="75426" x2="67800" y2="73821"/>
                              <a14:foregroundMark x1="71000" y1="75226" x2="73900" y2="67703"/>
                              <a14:foregroundMark x1="73900" y1="77332" x2="74100" y2="80441"/>
                              <a14:foregroundMark x1="75000" y1="80742" x2="73500" y2="80742"/>
                            </a14:backgroundRemoval>
                          </a14:imgEffect>
                        </a14:imgLayer>
                      </a14:imgProps>
                    </a:ext>
                  </a:extLst>
                </a:blip>
                <a:srcRect l="65936" t="65976" r="16947" b="17431"/>
                <a:stretch/>
              </p:blipFill>
              <p:spPr>
                <a:xfrm>
                  <a:off x="7133419" y="1667510"/>
                  <a:ext cx="883920" cy="853440"/>
                </a:xfrm>
                <a:prstGeom prst="rect">
                  <a:avLst/>
                </a:prstGeom>
              </p:spPr>
            </p:pic>
            <p:pic>
              <p:nvPicPr>
                <p:cNvPr id="41" name="Picture 40">
                  <a:extLst>
                    <a:ext uri="{FF2B5EF4-FFF2-40B4-BE49-F238E27FC236}">
                      <a16:creationId xmlns:a16="http://schemas.microsoft.com/office/drawing/2014/main" id="{F5E572A1-69E4-4B47-A759-E712312F621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50000" t="33372" r="34128" b="50035"/>
                <a:stretch/>
              </p:blipFill>
              <p:spPr>
                <a:xfrm>
                  <a:off x="5159576" y="1663810"/>
                  <a:ext cx="819679" cy="853440"/>
                </a:xfrm>
                <a:prstGeom prst="rect">
                  <a:avLst/>
                </a:prstGeom>
              </p:spPr>
            </p:pic>
            <p:pic>
              <p:nvPicPr>
                <p:cNvPr id="42" name="Picture 41">
                  <a:extLst>
                    <a:ext uri="{FF2B5EF4-FFF2-40B4-BE49-F238E27FC236}">
                      <a16:creationId xmlns:a16="http://schemas.microsoft.com/office/drawing/2014/main" id="{AE233B06-3FA1-4445-9DCB-34DF191BC7D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r="82135" b="82222"/>
                <a:stretch/>
              </p:blipFill>
              <p:spPr>
                <a:xfrm>
                  <a:off x="4065069" y="1597874"/>
                  <a:ext cx="922582" cy="914400"/>
                </a:xfrm>
                <a:prstGeom prst="rect">
                  <a:avLst/>
                </a:prstGeom>
              </p:spPr>
            </p:pic>
          </p:grpSp>
          <p:pic>
            <p:nvPicPr>
              <p:cNvPr id="24" name="Picture 23" descr="A picture containing metalware, chain&#10;&#10;Description automatically generated">
                <a:extLst>
                  <a:ext uri="{FF2B5EF4-FFF2-40B4-BE49-F238E27FC236}">
                    <a16:creationId xmlns:a16="http://schemas.microsoft.com/office/drawing/2014/main" id="{C0B1F9A8-80BB-024F-82EE-45D62E81DE0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837473B0-CC2E-450A-ABE3-18F120FF3D39}">
                    <a1611:picAttrSrcUrl xmlns:a1611="http://schemas.microsoft.com/office/drawing/2016/11/main" r:id="rId5"/>
                  </a:ext>
                </a:extLst>
              </a:blip>
              <a:srcRect r="48313"/>
              <a:stretch/>
            </p:blipFill>
            <p:spPr>
              <a:xfrm>
                <a:off x="5938395" y="1888461"/>
                <a:ext cx="294286" cy="455490"/>
              </a:xfrm>
              <a:prstGeom prst="rect">
                <a:avLst/>
              </a:prstGeom>
            </p:spPr>
          </p:pic>
          <p:pic>
            <p:nvPicPr>
              <p:cNvPr id="29" name="Picture 28" descr="A picture containing metalware, chain&#10;&#10;Description automatically generated">
                <a:extLst>
                  <a:ext uri="{FF2B5EF4-FFF2-40B4-BE49-F238E27FC236}">
                    <a16:creationId xmlns:a16="http://schemas.microsoft.com/office/drawing/2014/main" id="{73658CA2-2C9B-BE48-9761-AE4A774DDFF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837473B0-CC2E-450A-ABE3-18F120FF3D39}">
                    <a1611:picAttrSrcUrl xmlns:a1611="http://schemas.microsoft.com/office/drawing/2016/11/main" r:id="rId5"/>
                  </a:ext>
                </a:extLst>
              </a:blip>
              <a:srcRect r="48313"/>
              <a:stretch/>
            </p:blipFill>
            <p:spPr>
              <a:xfrm>
                <a:off x="4931642" y="1887666"/>
                <a:ext cx="294286" cy="455490"/>
              </a:xfrm>
              <a:prstGeom prst="rect">
                <a:avLst/>
              </a:prstGeom>
            </p:spPr>
          </p:pic>
        </p:grp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DE2A7417-D0AE-1242-AEF7-3F6BE21847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73062" y="2459081"/>
              <a:ext cx="0" cy="149137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70165D91-BF2B-8A4B-A236-4DFA66C53D0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74467" y="1597183"/>
              <a:ext cx="0" cy="149137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3B1FAD59-43AB-C04B-B949-AB727EE96A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69887" y="2456485"/>
              <a:ext cx="0" cy="149137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BC9C860D-26C1-284E-B543-5340F90CEE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60223" y="1579137"/>
              <a:ext cx="0" cy="149137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A737E076-E241-F249-B5EE-98298EA85D6B}"/>
                </a:ext>
              </a:extLst>
            </p:cNvPr>
            <p:cNvSpPr/>
            <p:nvPr/>
          </p:nvSpPr>
          <p:spPr>
            <a:xfrm>
              <a:off x="3957243" y="2614684"/>
              <a:ext cx="2219955" cy="6771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600" b="1" dirty="0"/>
                <a:t>Login and Authenticate user </a:t>
              </a:r>
              <a:r>
                <a:rPr lang="en-US" sz="600" dirty="0"/>
                <a:t>- Logging in/registering gives the user access to additional quality of life features, such as, ability to save previously generated reports, ability to personalize settings, and ability to send help requests.</a:t>
              </a:r>
            </a:p>
            <a:p>
              <a:endParaRPr lang="en-US" dirty="0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215630E3-FB92-A646-9ADB-1BCAC1615646}"/>
                </a:ext>
              </a:extLst>
            </p:cNvPr>
            <p:cNvSpPr/>
            <p:nvPr/>
          </p:nvSpPr>
          <p:spPr>
            <a:xfrm>
              <a:off x="3957243" y="1192068"/>
              <a:ext cx="235434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600" b="1" dirty="0"/>
                <a:t>Save Reports </a:t>
              </a:r>
              <a:r>
                <a:rPr lang="en-US" sz="600" dirty="0"/>
                <a:t>- Saving reports enables us to refer to previously generated reports, giving us the opportunity to reference where data extracted from </a:t>
              </a:r>
              <a:r>
                <a:rPr lang="en-US" sz="600" dirty="0" err="1"/>
                <a:t>Geopop</a:t>
              </a:r>
              <a:r>
                <a:rPr lang="en-US" sz="600" dirty="0"/>
                <a:t> originated from.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6F019C4E-5176-8740-8239-AE6B197EA08A}"/>
                </a:ext>
              </a:extLst>
            </p:cNvPr>
            <p:cNvSpPr/>
            <p:nvPr/>
          </p:nvSpPr>
          <p:spPr>
            <a:xfrm>
              <a:off x="6331207" y="2668278"/>
              <a:ext cx="1762120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600" b="1" dirty="0"/>
                <a:t>Personalize Account </a:t>
              </a:r>
              <a:r>
                <a:rPr lang="en-US" sz="600" dirty="0"/>
                <a:t>- Personalizing accounts enables users to save setting preferences from previous uses of </a:t>
              </a:r>
              <a:r>
                <a:rPr lang="en-US" sz="600" dirty="0" err="1"/>
                <a:t>Geopop</a:t>
              </a:r>
              <a:r>
                <a:rPr lang="en-US" sz="600" dirty="0"/>
                <a:t>.</a:t>
              </a:r>
            </a:p>
            <a:p>
              <a:endParaRPr lang="en-US" dirty="0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2CDDDCA2-64D1-754E-A5DE-C675378BE405}"/>
                </a:ext>
              </a:extLst>
            </p:cNvPr>
            <p:cNvSpPr/>
            <p:nvPr/>
          </p:nvSpPr>
          <p:spPr>
            <a:xfrm>
              <a:off x="6441985" y="1191958"/>
              <a:ext cx="189231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600" b="1" dirty="0"/>
                <a:t>Send Help Requests </a:t>
              </a:r>
              <a:r>
                <a:rPr lang="en-US" sz="600" dirty="0"/>
                <a:t>- Sending help requests enables users to petition administrators to aid users encountering a predicament on the system.</a:t>
              </a:r>
            </a:p>
          </p:txBody>
        </p:sp>
      </p:grpSp>
      <p:grpSp>
        <p:nvGrpSpPr>
          <p:cNvPr id="579" name="Group 578">
            <a:extLst>
              <a:ext uri="{FF2B5EF4-FFF2-40B4-BE49-F238E27FC236}">
                <a16:creationId xmlns:a16="http://schemas.microsoft.com/office/drawing/2014/main" id="{5F8C3AFD-2D58-D24C-8480-B16EA68A092F}"/>
              </a:ext>
            </a:extLst>
          </p:cNvPr>
          <p:cNvGrpSpPr/>
          <p:nvPr/>
        </p:nvGrpSpPr>
        <p:grpSpPr>
          <a:xfrm>
            <a:off x="3783984" y="2972927"/>
            <a:ext cx="4477835" cy="1847879"/>
            <a:chOff x="2035509" y="2945477"/>
            <a:chExt cx="4477835" cy="1847879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6AE2871-EFC1-5048-8C3C-8DEFA850CCCF}"/>
                </a:ext>
              </a:extLst>
            </p:cNvPr>
            <p:cNvGrpSpPr/>
            <p:nvPr/>
          </p:nvGrpSpPr>
          <p:grpSpPr>
            <a:xfrm>
              <a:off x="2179253" y="3390945"/>
              <a:ext cx="3750697" cy="896934"/>
              <a:chOff x="925289" y="3545626"/>
              <a:chExt cx="3750697" cy="896934"/>
            </a:xfrm>
          </p:grpSpPr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ECF8FCC8-71EB-5E4C-9156-205566F1EC32}"/>
                  </a:ext>
                </a:extLst>
              </p:cNvPr>
              <p:cNvGrpSpPr/>
              <p:nvPr/>
            </p:nvGrpSpPr>
            <p:grpSpPr>
              <a:xfrm>
                <a:off x="925289" y="3545626"/>
                <a:ext cx="3750697" cy="896934"/>
                <a:chOff x="877809" y="3471432"/>
                <a:chExt cx="3750697" cy="896934"/>
              </a:xfrm>
            </p:grpSpPr>
            <p:pic>
              <p:nvPicPr>
                <p:cNvPr id="33" name="Picture 32">
                  <a:extLst>
                    <a:ext uri="{FF2B5EF4-FFF2-40B4-BE49-F238E27FC236}">
                      <a16:creationId xmlns:a16="http://schemas.microsoft.com/office/drawing/2014/main" id="{DE1FEA8A-4DA5-1C4F-AF75-C0D8BE5215E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18633" t="34222" r="65915" b="49782"/>
                <a:stretch/>
              </p:blipFill>
              <p:spPr>
                <a:xfrm>
                  <a:off x="877809" y="3545626"/>
                  <a:ext cx="797936" cy="822740"/>
                </a:xfrm>
                <a:prstGeom prst="rect">
                  <a:avLst/>
                </a:prstGeom>
              </p:spPr>
            </p:pic>
            <p:pic>
              <p:nvPicPr>
                <p:cNvPr id="34" name="Picture 33">
                  <a:extLst>
                    <a:ext uri="{FF2B5EF4-FFF2-40B4-BE49-F238E27FC236}">
                      <a16:creationId xmlns:a16="http://schemas.microsoft.com/office/drawing/2014/main" id="{7A5820A6-6A2F-B64E-9CE2-3A4D5A8D401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49952" t="17383" r="34176" b="66622"/>
                <a:stretch/>
              </p:blipFill>
              <p:spPr>
                <a:xfrm>
                  <a:off x="1807030" y="3501912"/>
                  <a:ext cx="819679" cy="822740"/>
                </a:xfrm>
                <a:prstGeom prst="rect">
                  <a:avLst/>
                </a:prstGeom>
              </p:spPr>
            </p:pic>
            <p:pic>
              <p:nvPicPr>
                <p:cNvPr id="35" name="Picture 34">
                  <a:extLst>
                    <a:ext uri="{FF2B5EF4-FFF2-40B4-BE49-F238E27FC236}">
                      <a16:creationId xmlns:a16="http://schemas.microsoft.com/office/drawing/2014/main" id="{CCAC3E5A-A907-9A4A-87C1-5B55E67B8F5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18633" t="49368" r="65494" b="34419"/>
                <a:stretch/>
              </p:blipFill>
              <p:spPr>
                <a:xfrm>
                  <a:off x="2818954" y="3471432"/>
                  <a:ext cx="819679" cy="833904"/>
                </a:xfrm>
                <a:prstGeom prst="rect">
                  <a:avLst/>
                </a:prstGeom>
              </p:spPr>
            </p:pic>
            <p:pic>
              <p:nvPicPr>
                <p:cNvPr id="36" name="Picture 35">
                  <a:extLst>
                    <a:ext uri="{FF2B5EF4-FFF2-40B4-BE49-F238E27FC236}">
                      <a16:creationId xmlns:a16="http://schemas.microsoft.com/office/drawing/2014/main" id="{5DFBBEAF-BF87-1346-9ED4-A03D3351C79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358" t="49597" r="81367" b="33811"/>
                <a:stretch/>
              </p:blipFill>
              <p:spPr>
                <a:xfrm>
                  <a:off x="3684702" y="3471432"/>
                  <a:ext cx="943804" cy="853440"/>
                </a:xfrm>
                <a:prstGeom prst="rect">
                  <a:avLst/>
                </a:prstGeom>
              </p:spPr>
            </p:pic>
          </p:grpSp>
          <p:pic>
            <p:nvPicPr>
              <p:cNvPr id="32" name="Picture 31" descr="A picture containing metalware, chain&#10;&#10;Description automatically generated">
                <a:extLst>
                  <a:ext uri="{FF2B5EF4-FFF2-40B4-BE49-F238E27FC236}">
                    <a16:creationId xmlns:a16="http://schemas.microsoft.com/office/drawing/2014/main" id="{23BEA7B6-BD0C-894D-B127-684EDED2FC7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837473B0-CC2E-450A-ABE3-18F120FF3D39}">
                    <a1611:picAttrSrcUrl xmlns:a1611="http://schemas.microsoft.com/office/drawing/2016/11/main" r:id="rId5"/>
                  </a:ext>
                </a:extLst>
              </a:blip>
              <a:srcRect r="48313"/>
              <a:stretch/>
            </p:blipFill>
            <p:spPr>
              <a:xfrm>
                <a:off x="1628445" y="3803445"/>
                <a:ext cx="294286" cy="455490"/>
              </a:xfrm>
              <a:prstGeom prst="rect">
                <a:avLst/>
              </a:prstGeom>
            </p:spPr>
          </p:pic>
          <p:pic>
            <p:nvPicPr>
              <p:cNvPr id="37" name="Picture 36" descr="A picture containing metalware, chain&#10;&#10;Description automatically generated">
                <a:extLst>
                  <a:ext uri="{FF2B5EF4-FFF2-40B4-BE49-F238E27FC236}">
                    <a16:creationId xmlns:a16="http://schemas.microsoft.com/office/drawing/2014/main" id="{47044C9B-D932-9741-BA91-702CAFA3A41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837473B0-CC2E-450A-ABE3-18F120FF3D39}">
                    <a1611:picAttrSrcUrl xmlns:a1611="http://schemas.microsoft.com/office/drawing/2016/11/main" r:id="rId5"/>
                  </a:ext>
                </a:extLst>
              </a:blip>
              <a:srcRect r="48313"/>
              <a:stretch/>
            </p:blipFill>
            <p:spPr>
              <a:xfrm>
                <a:off x="2629476" y="3803445"/>
                <a:ext cx="294286" cy="455490"/>
              </a:xfrm>
              <a:prstGeom prst="rect">
                <a:avLst/>
              </a:prstGeom>
            </p:spPr>
          </p:pic>
          <p:pic>
            <p:nvPicPr>
              <p:cNvPr id="40" name="Picture 39" descr="A picture containing metalware, chain&#10;&#10;Description automatically generated">
                <a:extLst>
                  <a:ext uri="{FF2B5EF4-FFF2-40B4-BE49-F238E27FC236}">
                    <a16:creationId xmlns:a16="http://schemas.microsoft.com/office/drawing/2014/main" id="{C9BDE9FB-0F5D-9446-9A19-EF125E189E1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837473B0-CC2E-450A-ABE3-18F120FF3D39}">
                    <a1611:picAttrSrcUrl xmlns:a1611="http://schemas.microsoft.com/office/drawing/2016/11/main" r:id="rId5"/>
                  </a:ext>
                </a:extLst>
              </a:blip>
              <a:srcRect r="48313"/>
              <a:stretch/>
            </p:blipFill>
            <p:spPr>
              <a:xfrm>
                <a:off x="3592977" y="3803445"/>
                <a:ext cx="294286" cy="455490"/>
              </a:xfrm>
              <a:prstGeom prst="rect">
                <a:avLst/>
              </a:prstGeom>
            </p:spPr>
          </p:pic>
        </p:grp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60350450-3121-2545-BDEC-B002A2C3FC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46459" y="4218811"/>
              <a:ext cx="0" cy="149137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0827B65B-E8D5-4A41-BAD3-739A507AD7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24228" y="3346856"/>
              <a:ext cx="0" cy="149137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6FE17759-C841-D549-9A37-98AC4F3D6E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96372" y="4195986"/>
              <a:ext cx="0" cy="149137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775126B5-2361-C74F-98B1-C1ABB2CE8B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94004" y="3316376"/>
              <a:ext cx="0" cy="149137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597DE0E2-7EC5-D643-9D28-21E862322B0C}"/>
                </a:ext>
              </a:extLst>
            </p:cNvPr>
            <p:cNvSpPr/>
            <p:nvPr/>
          </p:nvSpPr>
          <p:spPr>
            <a:xfrm>
              <a:off x="2111960" y="4345123"/>
              <a:ext cx="140020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600" b="1" dirty="0"/>
                <a:t>Prepare Database </a:t>
              </a:r>
              <a:r>
                <a:rPr lang="en-US" sz="600" dirty="0"/>
                <a:t>- Preparing the database enables users to access valid and up-to-date information. 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ADB67830-2D4A-C04E-9D5E-C1D300367080}"/>
                </a:ext>
              </a:extLst>
            </p:cNvPr>
            <p:cNvSpPr/>
            <p:nvPr/>
          </p:nvSpPr>
          <p:spPr>
            <a:xfrm>
              <a:off x="2035509" y="2947044"/>
              <a:ext cx="202975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600" b="1" dirty="0"/>
                <a:t>Manage Users </a:t>
              </a:r>
              <a:r>
                <a:rPr lang="en-US" sz="600" dirty="0"/>
                <a:t>- Managing users allows administrators to create or delete accounts as various needs arise, as well as keep track of current users.</a:t>
              </a:r>
            </a:p>
          </p:txBody>
        </p:sp>
        <p:sp>
          <p:nvSpPr>
            <p:cNvPr id="576" name="Rectangle 575">
              <a:extLst>
                <a:ext uri="{FF2B5EF4-FFF2-40B4-BE49-F238E27FC236}">
                  <a16:creationId xmlns:a16="http://schemas.microsoft.com/office/drawing/2014/main" id="{DCE6F287-1089-7142-A4B7-9493613BCE24}"/>
                </a:ext>
              </a:extLst>
            </p:cNvPr>
            <p:cNvSpPr/>
            <p:nvPr/>
          </p:nvSpPr>
          <p:spPr>
            <a:xfrm>
              <a:off x="3713662" y="4331691"/>
              <a:ext cx="246923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600" b="1" dirty="0"/>
                <a:t>Respond to User Requests </a:t>
              </a:r>
              <a:r>
                <a:rPr lang="en-US" sz="600" dirty="0"/>
                <a:t>-  Responding to user help requests allows administrators to provide assistance to users that are having difficulty navigating through the websites' features/functionalities, reducing any unforeseen UI friction with users.</a:t>
              </a:r>
            </a:p>
          </p:txBody>
        </p:sp>
        <p:sp>
          <p:nvSpPr>
            <p:cNvPr id="578" name="Rectangle 577">
              <a:extLst>
                <a:ext uri="{FF2B5EF4-FFF2-40B4-BE49-F238E27FC236}">
                  <a16:creationId xmlns:a16="http://schemas.microsoft.com/office/drawing/2014/main" id="{C1EEED88-7F12-624F-945B-D875FA77BBC4}"/>
                </a:ext>
              </a:extLst>
            </p:cNvPr>
            <p:cNvSpPr/>
            <p:nvPr/>
          </p:nvSpPr>
          <p:spPr>
            <a:xfrm>
              <a:off x="4000526" y="2945477"/>
              <a:ext cx="251281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600" b="1" dirty="0"/>
                <a:t>Report System Analytics </a:t>
              </a:r>
              <a:r>
                <a:rPr lang="en-US" sz="600" dirty="0"/>
                <a:t>- Reporting system analytics of the website allows administrators to gain further insight and data that can be used to create a better user experience for visitors.</a:t>
              </a: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D3C00DA4-DD04-F044-A46D-87618CA6165B}"/>
              </a:ext>
            </a:extLst>
          </p:cNvPr>
          <p:cNvGrpSpPr/>
          <p:nvPr/>
        </p:nvGrpSpPr>
        <p:grpSpPr>
          <a:xfrm>
            <a:off x="2117196" y="1382663"/>
            <a:ext cx="1309564" cy="1302410"/>
            <a:chOff x="4572000" y="405275"/>
            <a:chExt cx="4572000" cy="4738225"/>
          </a:xfrm>
        </p:grpSpPr>
        <p:pic>
          <p:nvPicPr>
            <p:cNvPr id="69" name="Google Shape;579;p30">
              <a:extLst>
                <a:ext uri="{FF2B5EF4-FFF2-40B4-BE49-F238E27FC236}">
                  <a16:creationId xmlns:a16="http://schemas.microsoft.com/office/drawing/2014/main" id="{7D26D53D-7493-CE44-B0BE-8BC914B5D2DF}"/>
                </a:ext>
              </a:extLst>
            </p:cNvPr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4572000" y="2973550"/>
              <a:ext cx="4572000" cy="21699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0" name="Google Shape;580;p30">
              <a:extLst>
                <a:ext uri="{FF2B5EF4-FFF2-40B4-BE49-F238E27FC236}">
                  <a16:creationId xmlns:a16="http://schemas.microsoft.com/office/drawing/2014/main" id="{51B14894-B63F-3444-97DE-A774B683772E}"/>
                </a:ext>
              </a:extLst>
            </p:cNvPr>
            <p:cNvPicPr preferRelativeResize="0"/>
            <p:nvPr/>
          </p:nvPicPr>
          <p:blipFill rotWithShape="1">
            <a:blip r:embed="rId11">
              <a:alphaModFix/>
            </a:blip>
            <a:srcRect b="15633"/>
            <a:stretch/>
          </p:blipFill>
          <p:spPr>
            <a:xfrm>
              <a:off x="5330550" y="405275"/>
              <a:ext cx="3054875" cy="257730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581" name="Straight Connector 580">
            <a:extLst>
              <a:ext uri="{FF2B5EF4-FFF2-40B4-BE49-F238E27FC236}">
                <a16:creationId xmlns:a16="http://schemas.microsoft.com/office/drawing/2014/main" id="{80BF2265-29BA-2F42-A808-E5FBF29AF348}"/>
              </a:ext>
            </a:extLst>
          </p:cNvPr>
          <p:cNvCxnSpPr/>
          <p:nvPr/>
        </p:nvCxnSpPr>
        <p:spPr>
          <a:xfrm>
            <a:off x="3845025" y="528726"/>
            <a:ext cx="13964" cy="22674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F3031FF0-7564-794A-A82C-FCFF9F3905B6}"/>
              </a:ext>
            </a:extLst>
          </p:cNvPr>
          <p:cNvCxnSpPr>
            <a:cxnSpLocks/>
          </p:cNvCxnSpPr>
          <p:nvPr/>
        </p:nvCxnSpPr>
        <p:spPr>
          <a:xfrm>
            <a:off x="548109" y="2796151"/>
            <a:ext cx="81132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B96E20F1-48A5-844D-8442-D666A75528A2}"/>
              </a:ext>
            </a:extLst>
          </p:cNvPr>
          <p:cNvCxnSpPr>
            <a:cxnSpLocks/>
          </p:cNvCxnSpPr>
          <p:nvPr/>
        </p:nvCxnSpPr>
        <p:spPr>
          <a:xfrm>
            <a:off x="3462098" y="2800350"/>
            <a:ext cx="0" cy="19854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8" name="Picture 587" descr="A picture containing dark, night sky&#10;&#10;Description automatically generated">
            <a:extLst>
              <a:ext uri="{FF2B5EF4-FFF2-40B4-BE49-F238E27FC236}">
                <a16:creationId xmlns:a16="http://schemas.microsoft.com/office/drawing/2014/main" id="{B577A115-5586-7B40-8819-B7E845E3B84E}"/>
              </a:ext>
            </a:extLst>
          </p:cNvPr>
          <p:cNvPicPr>
            <a:picLocks noChangeAspect="1"/>
          </p:cNvPicPr>
          <p:nvPr/>
        </p:nvPicPr>
        <p:blipFill>
          <a:blip r:embed="rId12">
            <a:alphaModFix amt="5000"/>
            <a:extLs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548109" y="2800350"/>
            <a:ext cx="2909028" cy="1985489"/>
          </a:xfrm>
          <a:prstGeom prst="rect">
            <a:avLst/>
          </a:prstGeom>
        </p:spPr>
      </p:pic>
      <p:pic>
        <p:nvPicPr>
          <p:cNvPr id="590" name="Picture 589" descr="Shape, square&#10;&#10;Description automatically generated">
            <a:extLst>
              <a:ext uri="{FF2B5EF4-FFF2-40B4-BE49-F238E27FC236}">
                <a16:creationId xmlns:a16="http://schemas.microsoft.com/office/drawing/2014/main" id="{10465DD7-DB6B-074C-987E-D1F473515410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alphaModFix amt="20000"/>
            <a:extLst>
              <a:ext uri="{837473B0-CC2E-450A-ABE3-18F120FF3D39}">
                <a1611:picAttrSrcUrl xmlns:a1611="http://schemas.microsoft.com/office/drawing/2016/11/main" r:id="rId15"/>
              </a:ext>
            </a:extLst>
          </a:blip>
          <a:srcRect l="10849" t="11382" r="10689" b="10798"/>
          <a:stretch/>
        </p:blipFill>
        <p:spPr>
          <a:xfrm>
            <a:off x="3850266" y="528727"/>
            <a:ext cx="4807333" cy="2260575"/>
          </a:xfrm>
          <a:prstGeom prst="rect">
            <a:avLst/>
          </a:prstGeom>
        </p:spPr>
      </p:pic>
      <p:pic>
        <p:nvPicPr>
          <p:cNvPr id="593" name="Picture 592" descr="Shape, square&#10;&#10;Description automatically generated">
            <a:extLst>
              <a:ext uri="{FF2B5EF4-FFF2-40B4-BE49-F238E27FC236}">
                <a16:creationId xmlns:a16="http://schemas.microsoft.com/office/drawing/2014/main" id="{FE6B057A-C717-F54B-9E4E-B8EA893646EE}"/>
              </a:ext>
            </a:extLst>
          </p:cNvPr>
          <p:cNvPicPr>
            <a:picLocks noChangeAspect="1"/>
          </p:cNvPicPr>
          <p:nvPr/>
        </p:nvPicPr>
        <p:blipFill>
          <a:blip r:embed="rId16">
            <a:alphaModFix amt="20000"/>
            <a:extLst>
              <a:ext uri="{837473B0-CC2E-450A-ABE3-18F120FF3D39}">
                <a1611:picAttrSrcUrl xmlns:a1611="http://schemas.microsoft.com/office/drawing/2016/11/main" r:id="rId17"/>
              </a:ext>
            </a:extLst>
          </a:blip>
          <a:stretch>
            <a:fillRect/>
          </a:stretch>
        </p:blipFill>
        <p:spPr>
          <a:xfrm>
            <a:off x="3472262" y="2794730"/>
            <a:ext cx="5189138" cy="1985490"/>
          </a:xfrm>
          <a:prstGeom prst="rect">
            <a:avLst/>
          </a:prstGeom>
        </p:spPr>
      </p:pic>
      <p:grpSp>
        <p:nvGrpSpPr>
          <p:cNvPr id="597" name="Group 596">
            <a:extLst>
              <a:ext uri="{FF2B5EF4-FFF2-40B4-BE49-F238E27FC236}">
                <a16:creationId xmlns:a16="http://schemas.microsoft.com/office/drawing/2014/main" id="{990C7A9E-E1FC-E444-A88A-6748E2268307}"/>
              </a:ext>
            </a:extLst>
          </p:cNvPr>
          <p:cNvGrpSpPr/>
          <p:nvPr/>
        </p:nvGrpSpPr>
        <p:grpSpPr>
          <a:xfrm>
            <a:off x="366906" y="1575213"/>
            <a:ext cx="1993926" cy="821388"/>
            <a:chOff x="616282" y="1551409"/>
            <a:chExt cx="1993926" cy="821388"/>
          </a:xfrm>
        </p:grpSpPr>
        <p:grpSp>
          <p:nvGrpSpPr>
            <p:cNvPr id="595" name="Group 594">
              <a:extLst>
                <a:ext uri="{FF2B5EF4-FFF2-40B4-BE49-F238E27FC236}">
                  <a16:creationId xmlns:a16="http://schemas.microsoft.com/office/drawing/2014/main" id="{C0F241A0-F8D3-4146-B28E-941993CCD6B9}"/>
                </a:ext>
              </a:extLst>
            </p:cNvPr>
            <p:cNvGrpSpPr/>
            <p:nvPr/>
          </p:nvGrpSpPr>
          <p:grpSpPr>
            <a:xfrm rot="10800000">
              <a:off x="616282" y="1597709"/>
              <a:ext cx="199044" cy="734234"/>
              <a:chOff x="628052" y="1385616"/>
              <a:chExt cx="199044" cy="734234"/>
            </a:xfrm>
          </p:grpSpPr>
          <p:pic>
            <p:nvPicPr>
              <p:cNvPr id="88" name="Picture 87" descr="A picture containing dark, night sky&#10;&#10;Description automatically generated">
                <a:extLst>
                  <a:ext uri="{FF2B5EF4-FFF2-40B4-BE49-F238E27FC236}">
                    <a16:creationId xmlns:a16="http://schemas.microsoft.com/office/drawing/2014/main" id="{1361C2B8-2CF1-0348-A979-A047950C084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alphaModFix amt="50000"/>
                <a:extLst>
                  <a:ext uri="{837473B0-CC2E-450A-ABE3-18F120FF3D39}">
                    <a1611:picAttrSrcUrl xmlns:a1611="http://schemas.microsoft.com/office/drawing/2016/11/main" r:id="rId13"/>
                  </a:ext>
                </a:extLst>
              </a:blip>
              <a:stretch>
                <a:fillRect/>
              </a:stretch>
            </p:blipFill>
            <p:spPr>
              <a:xfrm>
                <a:off x="628052" y="1935400"/>
                <a:ext cx="199044" cy="184450"/>
              </a:xfrm>
              <a:prstGeom prst="rect">
                <a:avLst/>
              </a:prstGeom>
            </p:spPr>
          </p:pic>
          <p:pic>
            <p:nvPicPr>
              <p:cNvPr id="89" name="Picture 88" descr="Shape, square&#10;&#10;Description automatically generated">
                <a:extLst>
                  <a:ext uri="{FF2B5EF4-FFF2-40B4-BE49-F238E27FC236}">
                    <a16:creationId xmlns:a16="http://schemas.microsoft.com/office/drawing/2014/main" id="{00E8F0DF-7528-FE45-BAE9-1DE56D176D6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4">
                <a:alphaModFix amt="50000"/>
                <a:extLst>
                  <a:ext uri="{837473B0-CC2E-450A-ABE3-18F120FF3D39}">
                    <a1611:picAttrSrcUrl xmlns:a1611="http://schemas.microsoft.com/office/drawing/2016/11/main" r:id="rId15"/>
                  </a:ext>
                </a:extLst>
              </a:blip>
              <a:srcRect l="10849" t="11382" r="10689" b="10798"/>
              <a:stretch/>
            </p:blipFill>
            <p:spPr>
              <a:xfrm>
                <a:off x="628052" y="1659207"/>
                <a:ext cx="199044" cy="190091"/>
              </a:xfrm>
              <a:prstGeom prst="rect">
                <a:avLst/>
              </a:prstGeom>
            </p:spPr>
          </p:pic>
          <p:pic>
            <p:nvPicPr>
              <p:cNvPr id="90" name="Picture 89" descr="Shape, square&#10;&#10;Description automatically generated">
                <a:extLst>
                  <a:ext uri="{FF2B5EF4-FFF2-40B4-BE49-F238E27FC236}">
                    <a16:creationId xmlns:a16="http://schemas.microsoft.com/office/drawing/2014/main" id="{736C66A7-68CE-3244-AB45-AFD11BB6B9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alphaModFix amt="50000"/>
                <a:extLst>
                  <a:ext uri="{837473B0-CC2E-450A-ABE3-18F120FF3D39}">
                    <a1611:picAttrSrcUrl xmlns:a1611="http://schemas.microsoft.com/office/drawing/2016/11/main" r:id="rId17"/>
                  </a:ext>
                </a:extLst>
              </a:blip>
              <a:stretch>
                <a:fillRect/>
              </a:stretch>
            </p:blipFill>
            <p:spPr>
              <a:xfrm>
                <a:off x="628052" y="1385616"/>
                <a:ext cx="199044" cy="193184"/>
              </a:xfrm>
              <a:prstGeom prst="rect">
                <a:avLst/>
              </a:prstGeom>
            </p:spPr>
          </p:pic>
        </p:grpSp>
        <p:sp>
          <p:nvSpPr>
            <p:cNvPr id="596" name="TextBox 595">
              <a:extLst>
                <a:ext uri="{FF2B5EF4-FFF2-40B4-BE49-F238E27FC236}">
                  <a16:creationId xmlns:a16="http://schemas.microsoft.com/office/drawing/2014/main" id="{385B5DAC-1D45-5449-9F24-110AD89A7177}"/>
                </a:ext>
              </a:extLst>
            </p:cNvPr>
            <p:cNvSpPr txBox="1"/>
            <p:nvPr/>
          </p:nvSpPr>
          <p:spPr>
            <a:xfrm>
              <a:off x="773236" y="1551409"/>
              <a:ext cx="122938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Core Function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0E21C13F-21BE-7D45-896F-1A44EBDFFD0C}"/>
                </a:ext>
              </a:extLst>
            </p:cNvPr>
            <p:cNvSpPr txBox="1"/>
            <p:nvPr/>
          </p:nvSpPr>
          <p:spPr>
            <a:xfrm>
              <a:off x="770038" y="1827101"/>
              <a:ext cx="145623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Additional Function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62D105F5-3051-A044-B365-F0C2C25E1802}"/>
                </a:ext>
              </a:extLst>
            </p:cNvPr>
            <p:cNvSpPr txBox="1"/>
            <p:nvPr/>
          </p:nvSpPr>
          <p:spPr>
            <a:xfrm>
              <a:off x="767220" y="2111187"/>
              <a:ext cx="184298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Administrative Function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32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Second Release Additional Content</a:t>
            </a:r>
            <a:endParaRPr/>
          </a:p>
        </p:txBody>
      </p:sp>
      <p:sp>
        <p:nvSpPr>
          <p:cNvPr id="593" name="Google Shape;593;p32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/>
              <a:t>Meetings log for Stakeholders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/>
              <a:t>Updated Meet the team</a:t>
            </a:r>
            <a:endParaRPr/>
          </a:p>
        </p:txBody>
      </p:sp>
      <p:pic>
        <p:nvPicPr>
          <p:cNvPr id="594" name="Google Shape;59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1000" y="1391650"/>
            <a:ext cx="3810000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33"/>
          <p:cNvSpPr txBox="1">
            <a:spLocks noGrp="1"/>
          </p:cNvSpPr>
          <p:nvPr>
            <p:ph type="title"/>
          </p:nvPr>
        </p:nvSpPr>
        <p:spPr>
          <a:xfrm>
            <a:off x="1909100" y="534275"/>
            <a:ext cx="64326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Slides prepared by Code Troopers</a:t>
            </a:r>
            <a:endParaRPr/>
          </a:p>
        </p:txBody>
      </p:sp>
      <p:sp>
        <p:nvSpPr>
          <p:cNvPr id="600" name="Google Shape;600;p33"/>
          <p:cNvSpPr txBox="1">
            <a:spLocks noGrp="1"/>
          </p:cNvSpPr>
          <p:nvPr>
            <p:ph type="body" idx="1"/>
          </p:nvPr>
        </p:nvSpPr>
        <p:spPr>
          <a:xfrm>
            <a:off x="628650" y="1461188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17780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/>
              <a:t> Add your</a:t>
            </a:r>
            <a:endParaRPr/>
          </a:p>
          <a:p>
            <a:pPr marL="177800" lvl="0" indent="-1714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/>
              <a:t>Software Engineers at Kamino Softworks who work to change the world and improve the lives of people around the globe. Graduates from Roehampton in 2023 with a degrees in Computer Science. Love to work improving the future with a diverse and dedicated staff.</a:t>
            </a:r>
            <a:endParaRPr/>
          </a:p>
          <a:p>
            <a:pPr marL="17780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177800" lvl="0" indent="-165100" algn="l" rtl="0">
              <a:spcBef>
                <a:spcPts val="800"/>
              </a:spcBef>
              <a:spcAft>
                <a:spcPts val="0"/>
              </a:spcAft>
              <a:buSzPts val="1200"/>
              <a:buChar char="●"/>
            </a:pPr>
            <a:r>
              <a:rPr lang="en" sz="1100"/>
              <a:t>Code Troopers make no claim to ownership of Media images in this powerpoint. Images taken from Google.</a:t>
            </a:r>
            <a:endParaRPr sz="1100"/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2100"/>
              <a:buNone/>
            </a:pPr>
            <a:endParaRPr/>
          </a:p>
        </p:txBody>
      </p:sp>
      <p:pic>
        <p:nvPicPr>
          <p:cNvPr id="601" name="Google Shape;601;p33" descr="Ico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2309" y="357413"/>
            <a:ext cx="1426490" cy="142649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2" name="Google Shape;602;p33"/>
          <p:cNvPicPr preferRelativeResize="0"/>
          <p:nvPr/>
        </p:nvPicPr>
        <p:blipFill>
          <a:blip r:embed="rId4">
            <a:alphaModFix amt="65000"/>
          </a:blip>
          <a:stretch>
            <a:fillRect/>
          </a:stretch>
        </p:blipFill>
        <p:spPr>
          <a:xfrm>
            <a:off x="2357531" y="3284360"/>
            <a:ext cx="4428938" cy="1859137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0"/>
              </a:srgb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414</Words>
  <Application>Microsoft Macintosh PowerPoint</Application>
  <PresentationFormat>On-screen Show (16:9)</PresentationFormat>
  <Paragraphs>39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Maven Pro</vt:lpstr>
      <vt:lpstr>Nunito</vt:lpstr>
      <vt:lpstr>Calibri</vt:lpstr>
      <vt:lpstr>Momentum</vt:lpstr>
      <vt:lpstr>Momentum</vt:lpstr>
      <vt:lpstr>“Code Troopers” Sprint 2 Stakeholder Update</vt:lpstr>
      <vt:lpstr>Progression of Geopop Browser Concept???</vt:lpstr>
      <vt:lpstr>Introducing fully furnished Geopop Browser Github</vt:lpstr>
      <vt:lpstr>ZUBE.IO</vt:lpstr>
      <vt:lpstr>Full Use Case Diagram</vt:lpstr>
      <vt:lpstr>Full Use Case Defined</vt:lpstr>
      <vt:lpstr>Second Release Additional Content</vt:lpstr>
      <vt:lpstr>Slides prepared by Code Troopers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“Code Troopers” Sprint 2 Stakeholder Update</dc:title>
  <cp:lastModifiedBy>Tyler Stephen Supersad (Student)</cp:lastModifiedBy>
  <cp:revision>2</cp:revision>
  <dcterms:modified xsi:type="dcterms:W3CDTF">2022-03-04T14:11:52Z</dcterms:modified>
</cp:coreProperties>
</file>