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61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6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12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65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8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480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142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27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55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726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55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5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15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255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6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3081-BC9C-4328-AE76-8EE468680CA3}" type="datetimeFigureOut">
              <a:rPr lang="uk-UA" smtClean="0"/>
              <a:t>13.12.2022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37E62-FCF2-489F-BF76-AB73086518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550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23636"/>
            <a:ext cx="7766936" cy="1588655"/>
          </a:xfrm>
        </p:spPr>
        <p:txBody>
          <a:bodyPr/>
          <a:lstStyle/>
          <a:p>
            <a:pPr algn="ctr"/>
            <a:r>
              <a:rPr lang="uk-UA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Ізраїль</a:t>
            </a:r>
            <a:endParaRPr lang="uk-UA" sz="8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Ізраїль відкривається для туристів – вакцинованих і тих, хто перехвор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60" y="2512291"/>
            <a:ext cx="60007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8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537527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</a:rPr>
              <a:t>		</a:t>
            </a:r>
            <a:r>
              <a:rPr lang="ru-RU" sz="4400" b="1" dirty="0" err="1" smtClean="0">
                <a:solidFill>
                  <a:schemeClr val="tx1"/>
                </a:solidFill>
              </a:rPr>
              <a:t>Географічне</a:t>
            </a:r>
            <a:r>
              <a:rPr lang="ru-RU" sz="4400" b="1" dirty="0" smtClean="0">
                <a:solidFill>
                  <a:schemeClr val="tx1"/>
                </a:solidFill>
              </a:rPr>
              <a:t> </a:t>
            </a:r>
            <a:r>
              <a:rPr lang="ru-RU" sz="4400" b="1" dirty="0" err="1">
                <a:solidFill>
                  <a:schemeClr val="tx1"/>
                </a:solidFill>
              </a:rPr>
              <a:t>положення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err="1">
                <a:solidFill>
                  <a:schemeClr val="tx1"/>
                </a:solidFill>
              </a:rPr>
              <a:t>Розташована</a:t>
            </a:r>
            <a:r>
              <a:rPr lang="ru-RU" sz="2000" dirty="0">
                <a:solidFill>
                  <a:schemeClr val="tx1"/>
                </a:solidFill>
              </a:rPr>
              <a:t> в </a:t>
            </a:r>
            <a:r>
              <a:rPr lang="ru-RU" sz="2000" dirty="0" err="1" smtClean="0">
                <a:solidFill>
                  <a:schemeClr val="tx1"/>
                </a:solidFill>
              </a:rPr>
              <a:t>Азії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err="1" smtClean="0">
                <a:solidFill>
                  <a:schemeClr val="tx1"/>
                </a:solidFill>
              </a:rPr>
              <a:t>Столиця</a:t>
            </a:r>
            <a:r>
              <a:rPr lang="ru-RU" sz="2000" dirty="0" smtClean="0">
                <a:solidFill>
                  <a:schemeClr val="tx1"/>
                </a:solidFill>
              </a:rPr>
              <a:t>: </a:t>
            </a:r>
            <a:r>
              <a:rPr lang="uk-UA" sz="2000" b="1" dirty="0" smtClean="0">
                <a:solidFill>
                  <a:schemeClr val="tx1"/>
                </a:solidFill>
              </a:rPr>
              <a:t>Єрусалим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err="1">
                <a:solidFill>
                  <a:schemeClr val="tx1"/>
                </a:solidFill>
              </a:rPr>
              <a:t>Загальна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площа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uk-UA" sz="2000" b="1" dirty="0">
                <a:solidFill>
                  <a:schemeClr val="tx1"/>
                </a:solidFill>
              </a:rPr>
              <a:t>20 770 км²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 err="1">
                <a:solidFill>
                  <a:schemeClr val="tx1"/>
                </a:solidFill>
              </a:rPr>
              <a:t>Межує</a:t>
            </a:r>
            <a:r>
              <a:rPr lang="ru-RU" sz="2000" dirty="0">
                <a:solidFill>
                  <a:schemeClr val="tx1"/>
                </a:solidFill>
              </a:rPr>
              <a:t> з такими </a:t>
            </a:r>
            <a:r>
              <a:rPr lang="ru-RU" sz="2000" dirty="0" err="1">
                <a:solidFill>
                  <a:schemeClr val="tx1"/>
                </a:solidFill>
              </a:rPr>
              <a:t>країнами</a:t>
            </a:r>
            <a:r>
              <a:rPr lang="ru-RU" sz="2000" dirty="0">
                <a:solidFill>
                  <a:schemeClr val="tx1"/>
                </a:solidFill>
              </a:rPr>
              <a:t> як: </a:t>
            </a:r>
            <a:r>
              <a:rPr lang="ru-RU" sz="2000" dirty="0" err="1" smtClean="0">
                <a:solidFill>
                  <a:schemeClr val="tx1"/>
                </a:solidFill>
              </a:rPr>
              <a:t>Єгипет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Йорданія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err="1" smtClean="0">
                <a:solidFill>
                  <a:schemeClr val="tx1"/>
                </a:solidFill>
              </a:rPr>
              <a:t>Ліван</a:t>
            </a:r>
            <a:r>
              <a:rPr lang="ru-RU" sz="2000" dirty="0" smtClean="0">
                <a:solidFill>
                  <a:schemeClr val="tx1"/>
                </a:solidFill>
              </a:rPr>
              <a:t> та </a:t>
            </a:r>
            <a:r>
              <a:rPr lang="ru-RU" sz="2000" dirty="0" err="1" smtClean="0">
                <a:solidFill>
                  <a:schemeClr val="tx1"/>
                </a:solidFill>
              </a:rPr>
              <a:t>Сирія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s://upload.wikimedia.org/wikipedia/commons/thumb/a/a7/Izrail_Mapa_Uk.PNG/220px-Izrail_Mapa_U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93" y="195495"/>
            <a:ext cx="3021734" cy="65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3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gev-200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274617"/>
            <a:ext cx="4192924" cy="29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4036"/>
          </a:xfrm>
        </p:spPr>
        <p:txBody>
          <a:bodyPr>
            <a:norm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Майже</a:t>
            </a:r>
            <a:r>
              <a:rPr lang="ru-RU" sz="2000" dirty="0">
                <a:solidFill>
                  <a:schemeClr val="tx1"/>
                </a:solidFill>
              </a:rPr>
              <a:t> половину </a:t>
            </a:r>
            <a:r>
              <a:rPr lang="ru-RU" sz="2000" dirty="0" err="1">
                <a:solidFill>
                  <a:schemeClr val="tx1"/>
                </a:solidFill>
              </a:rPr>
              <a:t>території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країни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займають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посушливі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зони</a:t>
            </a:r>
            <a:r>
              <a:rPr lang="ru-RU" sz="2000" dirty="0">
                <a:solidFill>
                  <a:schemeClr val="tx1"/>
                </a:solidFill>
              </a:rPr>
              <a:t> та </a:t>
            </a:r>
            <a:r>
              <a:rPr lang="ru-RU" sz="2000" dirty="0" err="1">
                <a:solidFill>
                  <a:schemeClr val="tx1"/>
                </a:solidFill>
              </a:rPr>
              <a:t>напівпустельне</a:t>
            </a:r>
            <a:r>
              <a:rPr lang="ru-RU" sz="2000" dirty="0">
                <a:solidFill>
                  <a:schemeClr val="tx1"/>
                </a:solidFill>
              </a:rPr>
              <a:t> плато </a:t>
            </a:r>
            <a:r>
              <a:rPr lang="ru-RU" sz="2000" dirty="0" err="1">
                <a:solidFill>
                  <a:schemeClr val="tx1"/>
                </a:solidFill>
              </a:rPr>
              <a:t>Негев</a:t>
            </a:r>
            <a:r>
              <a:rPr lang="ru-RU" sz="2000" dirty="0">
                <a:solidFill>
                  <a:schemeClr val="tx1"/>
                </a:solidFill>
              </a:rPr>
              <a:t>. На </a:t>
            </a:r>
            <a:r>
              <a:rPr lang="ru-RU" sz="2000" dirty="0" err="1">
                <a:solidFill>
                  <a:schemeClr val="tx1"/>
                </a:solidFill>
              </a:rPr>
              <a:t>півночі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Неґев</a:t>
            </a:r>
            <a:r>
              <a:rPr lang="ru-RU" sz="2000" dirty="0">
                <a:solidFill>
                  <a:schemeClr val="tx1"/>
                </a:solidFill>
              </a:rPr>
              <a:t> переходить у </a:t>
            </a:r>
            <a:r>
              <a:rPr lang="ru-RU" sz="2000" dirty="0" err="1">
                <a:solidFill>
                  <a:schemeClr val="tx1"/>
                </a:solidFill>
              </a:rPr>
              <a:t>гірські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масиви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Центральна </a:t>
            </a:r>
            <a:r>
              <a:rPr lang="ru-RU" sz="2000" dirty="0" err="1">
                <a:solidFill>
                  <a:schemeClr val="tx1"/>
                </a:solidFill>
              </a:rPr>
              <a:t>частина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країни</a:t>
            </a:r>
            <a:r>
              <a:rPr lang="ru-RU" sz="2000" dirty="0">
                <a:solidFill>
                  <a:schemeClr val="tx1"/>
                </a:solidFill>
              </a:rPr>
              <a:t> — </a:t>
            </a:r>
            <a:r>
              <a:rPr lang="ru-RU" sz="2000" dirty="0" err="1">
                <a:solidFill>
                  <a:schemeClr val="tx1"/>
                </a:solidFill>
              </a:rPr>
              <a:t>вузька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низинна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err="1" smtClean="0">
                <a:solidFill>
                  <a:schemeClr val="tx1"/>
                </a:solidFill>
              </a:rPr>
              <a:t>прибережна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смуга</a:t>
            </a:r>
            <a:r>
              <a:rPr lang="ru-RU" sz="2000" dirty="0">
                <a:solidFill>
                  <a:schemeClr val="tx1"/>
                </a:solidFill>
              </a:rPr>
              <a:t> (</a:t>
            </a:r>
            <a:r>
              <a:rPr lang="ru-RU" sz="2000" dirty="0" err="1">
                <a:solidFill>
                  <a:schemeClr val="tx1"/>
                </a:solidFill>
              </a:rPr>
              <a:t>рівнина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Шарон</a:t>
            </a:r>
            <a:r>
              <a:rPr lang="ru-RU" sz="2000" dirty="0">
                <a:solidFill>
                  <a:schemeClr val="tx1"/>
                </a:solidFill>
              </a:rPr>
              <a:t>), яка </a:t>
            </a:r>
            <a:r>
              <a:rPr lang="ru-RU" sz="2000" dirty="0" err="1">
                <a:solidFill>
                  <a:schemeClr val="tx1"/>
                </a:solidFill>
              </a:rPr>
              <a:t>простяглась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уздовж</a:t>
            </a:r>
            <a:r>
              <a:rPr lang="ru-RU" sz="2000" dirty="0">
                <a:solidFill>
                  <a:schemeClr val="tx1"/>
                </a:solidFill>
              </a:rPr>
              <a:t> </a:t>
            </a:r>
            <a:r>
              <a:rPr lang="ru-RU" sz="2000" dirty="0" err="1">
                <a:solidFill>
                  <a:schemeClr val="tx1"/>
                </a:solidFill>
              </a:rPr>
              <a:t>Середземного</a:t>
            </a:r>
            <a:r>
              <a:rPr lang="ru-RU" sz="2000" dirty="0">
                <a:solidFill>
                  <a:schemeClr val="tx1"/>
                </a:solidFill>
              </a:rPr>
              <a:t> моря. Берегова </a:t>
            </a:r>
            <a:r>
              <a:rPr lang="ru-RU" sz="2000" dirty="0" err="1">
                <a:solidFill>
                  <a:schemeClr val="tx1"/>
                </a:solidFill>
              </a:rPr>
              <a:t>смуга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слабко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err="1" smtClean="0">
                <a:solidFill>
                  <a:schemeClr val="tx1"/>
                </a:solidFill>
              </a:rPr>
              <a:t>порізана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природних</a:t>
            </a:r>
            <a:r>
              <a:rPr lang="ru-RU" sz="2000" dirty="0">
                <a:solidFill>
                  <a:schemeClr val="tx1"/>
                </a:solidFill>
              </a:rPr>
              <a:t> гаваней мало, </a:t>
            </a:r>
            <a:r>
              <a:rPr lang="ru-RU" sz="2000" dirty="0" err="1">
                <a:solidFill>
                  <a:schemeClr val="tx1"/>
                </a:solidFill>
              </a:rPr>
              <a:t>єдина</a:t>
            </a:r>
            <a:r>
              <a:rPr lang="ru-RU" sz="2000" dirty="0">
                <a:solidFill>
                  <a:schemeClr val="tx1"/>
                </a:solidFill>
              </a:rPr>
              <a:t> затока — 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Хайфа</a:t>
            </a:r>
            <a:r>
              <a:rPr lang="ru-RU" sz="2000" dirty="0">
                <a:solidFill>
                  <a:schemeClr val="tx1"/>
                </a:solidFill>
              </a:rPr>
              <a:t> — </a:t>
            </a:r>
            <a:r>
              <a:rPr lang="ru-RU" sz="2000" dirty="0" err="1">
                <a:solidFill>
                  <a:schemeClr val="tx1"/>
                </a:solidFill>
              </a:rPr>
              <a:t>розташована</a:t>
            </a:r>
            <a:r>
              <a:rPr lang="ru-RU" sz="2000" dirty="0">
                <a:solidFill>
                  <a:schemeClr val="tx1"/>
                </a:solidFill>
              </a:rPr>
              <a:t> в </a:t>
            </a:r>
            <a:r>
              <a:rPr lang="ru-RU" sz="2000" dirty="0" err="1">
                <a:solidFill>
                  <a:schemeClr val="tx1"/>
                </a:solidFill>
              </a:rPr>
              <a:t>північній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частині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узбережжя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uk-UA" sz="2000" b="1" dirty="0">
                <a:solidFill>
                  <a:schemeClr val="tx1"/>
                </a:solidFill>
              </a:rPr>
              <a:t/>
            </a:r>
            <a:br>
              <a:rPr lang="uk-UA" sz="2000" b="1" dirty="0">
                <a:solidFill>
                  <a:schemeClr val="tx1"/>
                </a:solidFill>
              </a:rPr>
            </a:br>
            <a:r>
              <a:rPr lang="uk-UA" sz="2000" dirty="0">
                <a:solidFill>
                  <a:schemeClr val="tx1"/>
                </a:solidFill>
              </a:rPr>
              <a:t>Північна частина території країни, яка носить назву </a:t>
            </a:r>
            <a:r>
              <a:rPr lang="uk-UA" sz="2000" dirty="0" smtClean="0">
                <a:solidFill>
                  <a:schemeClr val="tx1"/>
                </a:solidFill>
              </a:rPr>
              <a:t/>
            </a:r>
            <a:br>
              <a:rPr lang="uk-UA" sz="2000" dirty="0" smtClean="0">
                <a:solidFill>
                  <a:schemeClr val="tx1"/>
                </a:solidFill>
              </a:rPr>
            </a:br>
            <a:r>
              <a:rPr lang="uk-UA" sz="2000" dirty="0" smtClean="0">
                <a:solidFill>
                  <a:schemeClr val="tx1"/>
                </a:solidFill>
              </a:rPr>
              <a:t>плато</a:t>
            </a:r>
            <a:r>
              <a:rPr lang="uk-UA" sz="2000" dirty="0">
                <a:solidFill>
                  <a:schemeClr val="tx1"/>
                </a:solidFill>
              </a:rPr>
              <a:t> Галілея, являє собою підвищену рівнину </a:t>
            </a:r>
            <a:r>
              <a:rPr lang="uk-UA" sz="2000" dirty="0" smtClean="0">
                <a:solidFill>
                  <a:schemeClr val="tx1"/>
                </a:solidFill>
              </a:rPr>
              <a:t/>
            </a:r>
            <a:br>
              <a:rPr lang="uk-UA" sz="2000" dirty="0" smtClean="0">
                <a:solidFill>
                  <a:schemeClr val="tx1"/>
                </a:solidFill>
              </a:rPr>
            </a:br>
            <a:r>
              <a:rPr lang="uk-UA" sz="2000" dirty="0" smtClean="0">
                <a:solidFill>
                  <a:schemeClr val="tx1"/>
                </a:solidFill>
              </a:rPr>
              <a:t>(</a:t>
            </a:r>
            <a:r>
              <a:rPr lang="uk-UA" sz="2000" dirty="0">
                <a:solidFill>
                  <a:schemeClr val="tx1"/>
                </a:solidFill>
              </a:rPr>
              <a:t>нагір'я) </a:t>
            </a:r>
            <a:r>
              <a:rPr lang="uk-UA" sz="2000" dirty="0" err="1" smtClean="0">
                <a:solidFill>
                  <a:schemeClr val="tx1"/>
                </a:solidFill>
              </a:rPr>
              <a:t>висотоюв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середньому 600—700 м. Гори мають </a:t>
            </a:r>
            <a:r>
              <a:rPr lang="uk-UA" sz="2000" dirty="0" smtClean="0">
                <a:solidFill>
                  <a:schemeClr val="tx1"/>
                </a:solidFill>
              </a:rPr>
              <a:t/>
            </a:r>
            <a:br>
              <a:rPr lang="uk-UA" sz="2000" dirty="0" smtClean="0">
                <a:solidFill>
                  <a:schemeClr val="tx1"/>
                </a:solidFill>
              </a:rPr>
            </a:br>
            <a:r>
              <a:rPr lang="uk-UA" sz="2000" dirty="0" smtClean="0">
                <a:solidFill>
                  <a:schemeClr val="tx1"/>
                </a:solidFill>
              </a:rPr>
              <a:t>складчасто-</a:t>
            </a:r>
            <a:r>
              <a:rPr lang="uk-UA" sz="2000" dirty="0" err="1" smtClean="0">
                <a:solidFill>
                  <a:schemeClr val="tx1"/>
                </a:solidFill>
              </a:rPr>
              <a:t>брилову</a:t>
            </a:r>
            <a:r>
              <a:rPr lang="uk-UA" sz="2000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будову, однак у рельєфі </a:t>
            </a:r>
            <a:r>
              <a:rPr lang="uk-UA" sz="2000" dirty="0" smtClean="0">
                <a:solidFill>
                  <a:schemeClr val="tx1"/>
                </a:solidFill>
              </a:rPr>
              <a:t/>
            </a:r>
            <a:br>
              <a:rPr lang="uk-UA" sz="2000" dirty="0" smtClean="0">
                <a:solidFill>
                  <a:schemeClr val="tx1"/>
                </a:solidFill>
              </a:rPr>
            </a:br>
            <a:r>
              <a:rPr lang="uk-UA" sz="2000" dirty="0" smtClean="0">
                <a:solidFill>
                  <a:schemeClr val="tx1"/>
                </a:solidFill>
              </a:rPr>
              <a:t>складчастість </a:t>
            </a:r>
            <a:r>
              <a:rPr lang="uk-UA" sz="2000" dirty="0">
                <a:solidFill>
                  <a:schemeClr val="tx1"/>
                </a:solidFill>
              </a:rPr>
              <a:t>не дуже виражена.</a:t>
            </a:r>
            <a:r>
              <a:rPr lang="uk-UA" sz="2200" dirty="0"/>
              <a:t/>
            </a:r>
            <a:br>
              <a:rPr lang="uk-UA" sz="2200" dirty="0"/>
            </a:br>
            <a:endParaRPr lang="uk-UA" sz="2200" dirty="0">
              <a:solidFill>
                <a:schemeClr val="tx1"/>
              </a:solidFill>
            </a:endParaRPr>
          </a:p>
        </p:txBody>
      </p:sp>
      <p:pic>
        <p:nvPicPr>
          <p:cNvPr id="3078" name="Picture 6" descr="Ґаліле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0" y="4351118"/>
            <a:ext cx="3225515" cy="24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47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Израиль - все о стране, отдыхе и путешествиях | Planet of Hot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45" y="642548"/>
            <a:ext cx="9688945" cy="62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018" y="0"/>
            <a:ext cx="9116984" cy="1930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Центральна </a:t>
            </a:r>
            <a:r>
              <a:rPr lang="ru-RU" dirty="0" err="1">
                <a:solidFill>
                  <a:schemeClr val="tx1"/>
                </a:solidFill>
              </a:rPr>
              <a:t>частина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країни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4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92727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800" b="1" dirty="0" smtClean="0">
                <a:solidFill>
                  <a:schemeClr val="tx1"/>
                </a:solidFill>
              </a:rPr>
              <a:t>Населення</a:t>
            </a:r>
            <a:endParaRPr lang="uk-UA" sz="48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92727"/>
            <a:ext cx="8596668" cy="6165273"/>
          </a:xfrm>
        </p:spPr>
        <p:txBody>
          <a:bodyPr/>
          <a:lstStyle/>
          <a:p>
            <a:pPr marL="0" indent="0">
              <a:buNone/>
            </a:pPr>
            <a:r>
              <a:rPr lang="uk-UA" sz="2000" dirty="0"/>
              <a:t>9 291 </a:t>
            </a:r>
            <a:r>
              <a:rPr lang="uk-UA" sz="2000" dirty="0" smtClean="0"/>
              <a:t>000 осіб (станом на 2021)</a:t>
            </a:r>
            <a:endParaRPr lang="en-US" sz="2000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Президент</a:t>
            </a:r>
            <a:r>
              <a:rPr lang="en-US" sz="2000" dirty="0" smtClean="0"/>
              <a:t>:</a:t>
            </a:r>
            <a:r>
              <a:rPr lang="uk-UA" sz="2000" dirty="0" smtClean="0"/>
              <a:t> </a:t>
            </a:r>
            <a:r>
              <a:rPr lang="uk-UA" sz="2000" b="1" dirty="0"/>
              <a:t>Іцхак </a:t>
            </a:r>
            <a:r>
              <a:rPr lang="uk-UA" sz="2000" b="1" dirty="0" smtClean="0"/>
              <a:t>Герцоґ</a:t>
            </a:r>
            <a:endParaRPr lang="en-US" sz="2000" b="1" dirty="0" smtClean="0"/>
          </a:p>
          <a:p>
            <a:pPr marL="0" indent="0">
              <a:buNone/>
            </a:pPr>
            <a:endParaRPr lang="uk-UA" sz="2000" b="1" dirty="0" smtClean="0"/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Офіційна Мова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uk-UA" sz="2000" dirty="0">
                <a:solidFill>
                  <a:schemeClr val="tx1"/>
                </a:solidFill>
              </a:rPr>
              <a:t> </a:t>
            </a:r>
            <a:r>
              <a:rPr lang="uk-UA" sz="2000" b="1" dirty="0">
                <a:solidFill>
                  <a:schemeClr val="tx1"/>
                </a:solidFill>
              </a:rPr>
              <a:t>І</a:t>
            </a:r>
            <a:r>
              <a:rPr lang="uk-UA" sz="2000" b="1" dirty="0" smtClean="0">
                <a:solidFill>
                  <a:schemeClr val="tx1"/>
                </a:solidFill>
              </a:rPr>
              <a:t>врит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Також Поширені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uk-UA" sz="2000" dirty="0" smtClean="0">
                <a:solidFill>
                  <a:schemeClr val="tx1"/>
                </a:solidFill>
              </a:rPr>
              <a:t>Арабська</a:t>
            </a:r>
            <a:r>
              <a:rPr lang="uk-UA" sz="2000" dirty="0">
                <a:solidFill>
                  <a:schemeClr val="tx1"/>
                </a:solidFill>
              </a:rPr>
              <a:t>, російська, </a:t>
            </a:r>
            <a:r>
              <a:rPr lang="uk-UA" sz="2000" dirty="0" smtClean="0">
                <a:solidFill>
                  <a:schemeClr val="tx1"/>
                </a:solidFill>
              </a:rPr>
              <a:t>Англійська</a:t>
            </a:r>
            <a:r>
              <a:rPr lang="uk-UA" sz="2000" dirty="0">
                <a:solidFill>
                  <a:schemeClr val="tx1"/>
                </a:solidFill>
              </a:rPr>
              <a:t>, </a:t>
            </a:r>
            <a:r>
              <a:rPr lang="uk-UA" sz="2000" dirty="0" smtClean="0">
                <a:solidFill>
                  <a:schemeClr val="tx1"/>
                </a:solidFill>
              </a:rPr>
              <a:t>Їдиш</a:t>
            </a:r>
            <a:r>
              <a:rPr lang="uk-UA" sz="2000" dirty="0">
                <a:solidFill>
                  <a:schemeClr val="tx1"/>
                </a:solidFill>
              </a:rPr>
              <a:t>, </a:t>
            </a:r>
            <a:r>
              <a:rPr lang="uk-UA" sz="2000" dirty="0" smtClean="0">
                <a:solidFill>
                  <a:schemeClr val="tx1"/>
                </a:solidFill>
              </a:rPr>
              <a:t>Українська</a:t>
            </a:r>
            <a:r>
              <a:rPr lang="uk-UA" sz="2000" dirty="0">
                <a:solidFill>
                  <a:schemeClr val="tx1"/>
                </a:solidFill>
              </a:rPr>
              <a:t> та інші </a:t>
            </a:r>
            <a:r>
              <a:rPr lang="uk-UA" sz="2000" dirty="0" smtClean="0">
                <a:solidFill>
                  <a:schemeClr val="tx1"/>
                </a:solidFill>
              </a:rPr>
              <a:t>Європейські</a:t>
            </a:r>
            <a:r>
              <a:rPr lang="uk-UA" sz="2000" dirty="0">
                <a:solidFill>
                  <a:schemeClr val="tx1"/>
                </a:solidFill>
              </a:rPr>
              <a:t> й </a:t>
            </a:r>
            <a:r>
              <a:rPr lang="uk-UA" sz="2000" dirty="0">
                <a:solidFill>
                  <a:schemeClr val="tx1"/>
                </a:solidFill>
              </a:rPr>
              <a:t>А</a:t>
            </a:r>
            <a:r>
              <a:rPr lang="uk-UA" sz="2000" dirty="0" smtClean="0">
                <a:solidFill>
                  <a:schemeClr val="tx1"/>
                </a:solidFill>
              </a:rPr>
              <a:t>зійські</a:t>
            </a:r>
            <a:r>
              <a:rPr lang="uk-UA" sz="2000" dirty="0">
                <a:solidFill>
                  <a:schemeClr val="tx1"/>
                </a:solidFill>
              </a:rPr>
              <a:t> мови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Грошова одиниця</a:t>
            </a:r>
            <a:r>
              <a:rPr lang="uk-UA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uk-UA" b="1" dirty="0"/>
              <a:t>Ізраїльський новий </a:t>
            </a:r>
            <a:r>
              <a:rPr lang="uk-UA" b="1" dirty="0" err="1" smtClean="0"/>
              <a:t>шекель</a:t>
            </a:r>
            <a:r>
              <a:rPr lang="uk-UA" b="1" dirty="0" smtClean="0"/>
              <a:t>(10.81грн)</a:t>
            </a: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chemeClr val="tx1"/>
                </a:solidFill>
              </a:rPr>
              <a:t>ІЛП = </a:t>
            </a:r>
            <a:r>
              <a:rPr lang="uk-UA" dirty="0" smtClean="0"/>
              <a:t>0,906</a:t>
            </a:r>
            <a:r>
              <a:rPr lang="uk-UA" dirty="0"/>
              <a:t> (дуже високий) (22)</a:t>
            </a:r>
            <a:endParaRPr lang="uk-UA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uk-UA" dirty="0" smtClean="0"/>
              <a:t>ВВП(2021)</a:t>
            </a:r>
            <a:r>
              <a:rPr lang="en-US" dirty="0" smtClean="0"/>
              <a:t>:</a:t>
            </a:r>
            <a:r>
              <a:rPr lang="uk-UA" dirty="0" smtClean="0"/>
              <a:t> 478</a:t>
            </a:r>
            <a:r>
              <a:rPr lang="uk-UA" dirty="0"/>
              <a:t> млрд </a:t>
            </a:r>
            <a:r>
              <a:rPr lang="en-US" dirty="0" smtClean="0"/>
              <a:t>$</a:t>
            </a:r>
            <a:r>
              <a:rPr lang="uk-UA" dirty="0"/>
              <a:t> (49</a:t>
            </a:r>
            <a:r>
              <a:rPr lang="uk-UA" dirty="0" smtClean="0"/>
              <a:t>)</a:t>
            </a:r>
            <a:r>
              <a:rPr lang="en-US" dirty="0" smtClean="0"/>
              <a:t>(</a:t>
            </a:r>
            <a:r>
              <a:rPr lang="uk-UA" dirty="0" smtClean="0"/>
              <a:t>повний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uk-UA" dirty="0" smtClean="0"/>
              <a:t>		     50 </a:t>
            </a:r>
            <a:r>
              <a:rPr lang="uk-UA" dirty="0"/>
              <a:t>200 </a:t>
            </a:r>
            <a:r>
              <a:rPr lang="en-US" dirty="0"/>
              <a:t>$</a:t>
            </a:r>
            <a:r>
              <a:rPr lang="uk-UA" dirty="0"/>
              <a:t> (34</a:t>
            </a:r>
            <a:r>
              <a:rPr lang="uk-UA" dirty="0" smtClean="0"/>
              <a:t>)</a:t>
            </a:r>
            <a:r>
              <a:rPr lang="en-US" dirty="0" smtClean="0"/>
              <a:t>(</a:t>
            </a:r>
            <a:r>
              <a:rPr lang="uk-UA" dirty="0" smtClean="0"/>
              <a:t>на душу</a:t>
            </a:r>
            <a:r>
              <a:rPr lang="en-US" dirty="0" smtClean="0"/>
              <a:t>)</a:t>
            </a:r>
            <a:endParaRPr lang="uk-UA" dirty="0"/>
          </a:p>
        </p:txBody>
      </p:sp>
      <p:pic>
        <p:nvPicPr>
          <p:cNvPr id="5122" name="Picture 2" descr="השטרות החדשים של ישרא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37811"/>
            <a:ext cx="4139334" cy="41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1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05163"/>
            <a:ext cx="12192000" cy="868218"/>
          </a:xfrm>
        </p:spPr>
        <p:txBody>
          <a:bodyPr/>
          <a:lstStyle/>
          <a:p>
            <a:r>
              <a:rPr lang="uk-UA" b="1" dirty="0" smtClean="0">
                <a:solidFill>
                  <a:schemeClr val="tx1"/>
                </a:solidFill>
              </a:rPr>
              <a:t>			Прапор											Герб</a:t>
            </a:r>
            <a:endParaRPr lang="uk-UA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s://upload.wikimedia.org/wikipedia/commons/thumb/d/d4/Flag_of_Israel.svg/125px-Flag_of_Isra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519664"/>
            <a:ext cx="2975552" cy="21662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8/8f/Emblem_of_Israel.svg/85px-Emblem_of_Isra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689" y="2308743"/>
            <a:ext cx="2051167" cy="25880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2582" y="5643071"/>
            <a:ext cx="52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Незалежність проголошено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uk-UA" b="1" dirty="0"/>
              <a:t>14 травня </a:t>
            </a:r>
            <a:r>
              <a:rPr lang="uk-UA" b="1" dirty="0" smtClean="0"/>
              <a:t>1948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9876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946" y="-100482"/>
            <a:ext cx="4719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Долина </a:t>
            </a:r>
            <a:r>
              <a:rPr lang="uk-UA" sz="2400" b="1" dirty="0" err="1"/>
              <a:t>Тімна</a:t>
            </a:r>
            <a:endParaRPr lang="uk-UA" sz="2400" b="1" dirty="0"/>
          </a:p>
          <a:p>
            <a:pPr algn="ctr"/>
            <a:endParaRPr lang="uk-UA" dirty="0"/>
          </a:p>
        </p:txBody>
      </p:sp>
      <p:pic>
        <p:nvPicPr>
          <p:cNvPr id="7170" name="Picture 2" descr="Визначні місця Ізраїлю - опис та фото, карта, що подивитися в Ізраїл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6" y="389047"/>
            <a:ext cx="4719782" cy="31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4777" y="-82008"/>
            <a:ext cx="467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/>
              <a:t>Єрусалим, Старе місто</a:t>
            </a:r>
          </a:p>
          <a:p>
            <a:pPr algn="ctr"/>
            <a:endParaRPr lang="uk-UA" sz="2400" b="1" dirty="0"/>
          </a:p>
        </p:txBody>
      </p:sp>
      <p:pic>
        <p:nvPicPr>
          <p:cNvPr id="7172" name="Picture 4" descr="Визначні місця Ізраїлю - опис та фото, карта, що подивитися в Ізраїл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7" y="389047"/>
            <a:ext cx="4675042" cy="31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6" y="3759200"/>
            <a:ext cx="5024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Меморіал Голокосту </a:t>
            </a:r>
            <a:r>
              <a:rPr lang="uk-UA" sz="2400" b="1" dirty="0" err="1"/>
              <a:t>Яд</a:t>
            </a:r>
            <a:r>
              <a:rPr lang="uk-UA" sz="2400" b="1" dirty="0"/>
              <a:t> ва-</a:t>
            </a:r>
            <a:r>
              <a:rPr lang="uk-UA" sz="2400" b="1" dirty="0" err="1"/>
              <a:t>Шем</a:t>
            </a:r>
            <a:endParaRPr lang="uk-UA" sz="2400" b="1" dirty="0"/>
          </a:p>
          <a:p>
            <a:endParaRPr lang="uk-UA" dirty="0"/>
          </a:p>
        </p:txBody>
      </p:sp>
      <p:pic>
        <p:nvPicPr>
          <p:cNvPr id="7174" name="Picture 6" descr="Визначні місця Ізраїлю - опис та фото, карта, що подивитися в Ізраїл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1" y="4252523"/>
            <a:ext cx="3833091" cy="255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Визначні місця Ізраїлю - опис та фото, карта, що подивитися в Ізраїлі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9" y="4252523"/>
            <a:ext cx="3871478" cy="25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9649" y="3759200"/>
            <a:ext cx="3871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err="1"/>
              <a:t>Бахайські</a:t>
            </a:r>
            <a:r>
              <a:rPr lang="uk-UA" sz="2400" b="1" dirty="0"/>
              <a:t> сади в Хайфі</a:t>
            </a: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54082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Ізраїль</vt:lpstr>
      <vt:lpstr>  Географічне положення  Розташована в Азії  Столиця: Єрусалим  Загальна площа 20 770 км²  Межує з такими країнами як: Єгипет, Йорданія,  Ліван та Сирія</vt:lpstr>
      <vt:lpstr>Майже половину території країни займають посушливі зони та напівпустельне плато Негев. На півночі Неґев переходить у гірські масиви.  Центральна частина країни — вузька низинна  прибережна смуга (рівнина Шарон), яка простяглась уздовж Середземного моря. Берегова смуга слабко  порізана, природних гаваней мало, єдина затока —  Хайфа — розташована в північній частині узбережжя.  Північна частина території країни, яка носить назву  плато Галілея, являє собою підвищену рівнину  (нагір'я) висотоюв середньому 600—700 м. Гори мають  складчасто-брилову будову, однак у рельєфі  складчастість не дуже виражена. </vt:lpstr>
      <vt:lpstr>Центральна частина країни</vt:lpstr>
      <vt:lpstr>Населення</vt:lpstr>
      <vt:lpstr>   Прапор           Герб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Ізраїль</dc:title>
  <dc:creator>User</dc:creator>
  <cp:lastModifiedBy>User</cp:lastModifiedBy>
  <cp:revision>8</cp:revision>
  <dcterms:created xsi:type="dcterms:W3CDTF">2022-12-13T19:26:54Z</dcterms:created>
  <dcterms:modified xsi:type="dcterms:W3CDTF">2022-12-13T20:33:50Z</dcterms:modified>
</cp:coreProperties>
</file>