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Andriy" userId="91ae6ec863900894" providerId="LiveId" clId="{8AF4F740-2424-459B-83CB-0F952E331391}"/>
    <pc:docChg chg="modSld">
      <pc:chgData name="Andriy Andriy" userId="91ae6ec863900894" providerId="LiveId" clId="{8AF4F740-2424-459B-83CB-0F952E331391}" dt="2025-06-01T02:09:37.768" v="80" actId="20577"/>
      <pc:docMkLst>
        <pc:docMk/>
      </pc:docMkLst>
      <pc:sldChg chg="modSp mod">
        <pc:chgData name="Andriy Andriy" userId="91ae6ec863900894" providerId="LiveId" clId="{8AF4F740-2424-459B-83CB-0F952E331391}" dt="2025-06-01T02:09:37.768" v="80" actId="20577"/>
        <pc:sldMkLst>
          <pc:docMk/>
          <pc:sldMk cId="3539098690" sldId="261"/>
        </pc:sldMkLst>
        <pc:spChg chg="mod">
          <ac:chgData name="Andriy Andriy" userId="91ae6ec863900894" providerId="LiveId" clId="{8AF4F740-2424-459B-83CB-0F952E331391}" dt="2025-06-01T02:09:37.768" v="80" actId="20577"/>
          <ac:spMkLst>
            <pc:docMk/>
            <pc:sldMk cId="3539098690" sldId="261"/>
            <ac:spMk id="3" creationId="{9D6194FF-9DB6-2710-B5C2-35D0F1CCC0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8E684-D3C4-9575-F119-367AC2F11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6BD2601-14DD-D284-1EEC-3EFC4B753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FFF0D73-59FC-DA45-D7F8-524E0696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283B0B3-2996-BD44-86C4-ADDA91F4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C33BA8-1CFF-0114-A25A-B7A8926E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17631-7FDA-1991-D188-9674651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61069A9-8047-7B0D-7277-0046DE3F5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E2BA8D0-640D-218C-D524-0FF26A5E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FBDB98-7656-D3E0-BCED-2EEBE24D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CD75176-82A7-7C83-5255-9D0D77B7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47C57D77-3918-F6B9-3FB5-1ED2235A1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2AFEBEB-403D-FAA7-060C-A07859CC2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D27BACA-7A03-5590-0833-CD07D93F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9844E88-FD6A-3AB5-D31A-9B9A08E8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ACE219-C85B-4982-6B9B-9F24FCCC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D3F6D-85A8-DC95-150B-3D516119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628D1E9-320C-69C8-5149-02B6961D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5DA9458-EDEA-3B6F-201F-B788358E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C4435BF-0E80-EC07-8594-D68C4079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0405D34-6D5A-CCA5-38CF-DF103AEF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7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F289F-2640-2FA1-F604-D1FAC104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14BAA4B-9D25-A802-A804-955C38D1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C3DFDA7-566B-6FAA-BAFB-E67469E4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D3FF8EF-E7B1-2F7D-F08E-4CF933B3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8E6B0D8-C9E5-E792-8CA6-13F8986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51823-917D-7E39-DD40-1623C014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DC23991-6AC6-0B54-BB5A-C45E7FCFA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A2E6B26-F7C3-D59A-2E5E-422B06E69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BBF3A0D-2DE7-938F-3D96-29250F00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B8FAD30-06E6-1E2F-06BF-0CDC8812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8300AD1-FF4A-A34D-2848-F939C05B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8910F-4FB4-5E7E-0C15-9C8C9347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0DA0E23-B3F0-9B9A-0737-2AD04A218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6920A82-1A15-DC02-CA4E-619B61C8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AA3C35A-9477-84C3-9DD4-174F7DF5F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D8EEBBB-80B0-58B9-3296-1C7AC9FA9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9F9403F-9755-6E60-4906-51F54E7A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A3906AF-F342-C977-0FAC-468114C8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72497D9D-9131-034F-83B0-A54D5806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B4267-B9E1-2D54-9B44-D24DB18B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CEBBCBD6-601A-F301-0FCE-F4EAC2C2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D6F8D2B-61B6-80AB-1D93-1F322151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35554AF-EA70-ACAE-772A-1BE92319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5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526020CF-EC53-EA2E-41FD-7CCD5F40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929D8B08-916B-ED4E-2E8F-3970C8B8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95FB5DC-3F64-29CF-E819-AC1D8C51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80A21-E207-A67C-DA57-581314A4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DF5B9CC-05FB-DD42-EF4F-62361BEE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0B8CA82-DAEB-DBFD-80E7-67A13A7CA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14F5C15-90F5-ED52-35AA-D6A0257F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6EF637D-61CB-C440-3DDE-F23C13AC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0575EF3-4C82-4659-4320-152EF778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0A0B7-EF55-D6DB-3726-A2F0C3CF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198EC7C-CD27-A5A4-7BE2-748438639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DDDC325-0677-9451-3533-949468D2E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CE077C3-6005-7900-53C0-5512541D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E4E4F12-C7B8-6146-B103-F54927CE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1B97F23-74C8-CDE2-3565-C9F092BC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8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2EE2FC8-42AF-F1C1-59AB-960FA74C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B561EE4-91A5-EFD1-4930-63F6D8E6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6DA0231-F3A7-C473-24B8-25532FAA8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9947A-EF42-4931-A170-4AC3F012DA2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61AD408-4B8F-7F1C-4578-C8C63A76D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B84F546-C600-4B82-DC39-8C34537D6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F5AF1-9EFB-44E5-B679-0B3BA2C10A2C}" type="slidenum">
              <a:rPr lang="en-US" smtClean="0"/>
              <a:t>‹№›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566BF-F200-90BE-318A-E8090A547E6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39425" y="63500"/>
            <a:ext cx="15176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Конфіденційно/Confidential</a:t>
            </a:r>
          </a:p>
        </p:txBody>
      </p:sp>
    </p:spTree>
    <p:extLst>
      <p:ext uri="{BB962C8B-B14F-4D97-AF65-F5344CB8AC3E}">
        <p14:creationId xmlns:p14="http://schemas.microsoft.com/office/powerpoint/2010/main" val="250447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bject.pouta.csc.fi/OPUS-HPLT/v2/mono/uk.txt.gz" TargetMode="External"/><Relationship Id="rId2" Type="http://schemas.openxmlformats.org/officeDocument/2006/relationships/hyperlink" Target="https://opus.nlpl.eu/results/uk&amp;en/corpus-result-tab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8D70E-A2F5-B71F-EB8A-8043A9F60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8808720" cy="646802"/>
          </a:xfrm>
        </p:spPr>
        <p:txBody>
          <a:bodyPr>
            <a:normAutofit/>
          </a:bodyPr>
          <a:lstStyle/>
          <a:p>
            <a:r>
              <a:rPr lang="en-US" sz="4000" dirty="0"/>
              <a:t>CAPSTONE GEN AI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CDA08A7-EFBD-9A43-4F57-C1261CC94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Voice_2_Voice_translator</a:t>
            </a:r>
          </a:p>
        </p:txBody>
      </p:sp>
    </p:spTree>
    <p:extLst>
      <p:ext uri="{BB962C8B-B14F-4D97-AF65-F5344CB8AC3E}">
        <p14:creationId xmlns:p14="http://schemas.microsoft.com/office/powerpoint/2010/main" val="324811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E494A-44F3-F66E-8E74-AA2248D6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Ціль та мотивація проекту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03D8B50-4A5E-FB84-04F4-F96AA5A2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5401"/>
          </a:xfrm>
        </p:spPr>
        <p:txBody>
          <a:bodyPr/>
          <a:lstStyle/>
          <a:p>
            <a:r>
              <a:rPr lang="en-US" dirty="0"/>
              <a:t>c</a:t>
            </a:r>
            <a:r>
              <a:rPr lang="uk-UA" dirty="0"/>
              <a:t>творити на базі генеративних моделей продукт, який би дозволив на базі відкритих джерел робити автоматичний переклад надиктованого тексту в будь-якій парі мов (до прикладу, взято </a:t>
            </a:r>
            <a:r>
              <a:rPr lang="en-US" dirty="0"/>
              <a:t>EN_UKR.</a:t>
            </a:r>
          </a:p>
          <a:p>
            <a:r>
              <a:rPr lang="uk-UA" dirty="0"/>
              <a:t>мотивація: своєрідний </a:t>
            </a:r>
            <a:r>
              <a:rPr lang="uk-UA" dirty="0" err="1"/>
              <a:t>челендж</a:t>
            </a:r>
            <a:r>
              <a:rPr lang="uk-UA" dirty="0"/>
              <a:t> виключності нововведення </a:t>
            </a:r>
            <a:r>
              <a:rPr lang="en-US" dirty="0"/>
              <a:t>GOOGLE</a:t>
            </a:r>
            <a:r>
              <a:rPr lang="uk-UA" dirty="0"/>
              <a:t> з синхронного перекладу текстів </a:t>
            </a:r>
          </a:p>
        </p:txBody>
      </p:sp>
    </p:spTree>
    <p:extLst>
      <p:ext uri="{BB962C8B-B14F-4D97-AF65-F5344CB8AC3E}">
        <p14:creationId xmlns:p14="http://schemas.microsoft.com/office/powerpoint/2010/main" val="388752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A0424-D5CB-8B6C-1212-66E466AB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Компоненти та логіка реалізації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1BA2503-3025-03AF-BCD5-6B316CD94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421297"/>
            <a:ext cx="10648122" cy="5071578"/>
          </a:xfrm>
        </p:spPr>
        <p:txBody>
          <a:bodyPr>
            <a:normAutofit lnSpcReduction="10000"/>
          </a:bodyPr>
          <a:lstStyle/>
          <a:p>
            <a:r>
              <a:rPr lang="uk-UA" dirty="0"/>
              <a:t> використання </a:t>
            </a:r>
            <a:r>
              <a:rPr lang="en-US" dirty="0"/>
              <a:t>LLM </a:t>
            </a:r>
            <a:r>
              <a:rPr lang="uk-UA" dirty="0"/>
              <a:t>з перетворення голосу в текст (з </a:t>
            </a:r>
            <a:r>
              <a:rPr lang="uk-UA" dirty="0" err="1"/>
              <a:t>автодетекцією</a:t>
            </a:r>
            <a:r>
              <a:rPr lang="uk-UA" dirty="0"/>
              <a:t> на вході мови мовлення) </a:t>
            </a:r>
          </a:p>
          <a:p>
            <a:r>
              <a:rPr lang="uk-UA" dirty="0"/>
              <a:t> пошук створеної найбільш релевантної до перекладу </a:t>
            </a:r>
            <a:r>
              <a:rPr lang="en-US" dirty="0"/>
              <a:t>LLM</a:t>
            </a:r>
            <a:r>
              <a:rPr lang="uk-UA" dirty="0"/>
              <a:t>, пошук прийнятного дата-сету, </a:t>
            </a:r>
            <a:r>
              <a:rPr lang="uk-UA" dirty="0" err="1"/>
              <a:t>файн-тюнінг</a:t>
            </a:r>
            <a:r>
              <a:rPr lang="uk-UA" dirty="0"/>
              <a:t>/навчання моделі для перекладу в обидві сторони, оцінка результатів, подальше застосування </a:t>
            </a:r>
          </a:p>
          <a:p>
            <a:r>
              <a:rPr lang="uk-UA" dirty="0"/>
              <a:t> використання </a:t>
            </a:r>
            <a:r>
              <a:rPr lang="en-US" dirty="0"/>
              <a:t>LLM </a:t>
            </a:r>
            <a:r>
              <a:rPr lang="uk-UA" dirty="0"/>
              <a:t>з перетворення тексту в голос (з </a:t>
            </a:r>
            <a:r>
              <a:rPr lang="uk-UA" dirty="0" err="1"/>
              <a:t>автодетекцією</a:t>
            </a:r>
            <a:r>
              <a:rPr lang="uk-UA" dirty="0"/>
              <a:t> на вході мови мовлення) </a:t>
            </a:r>
          </a:p>
          <a:p>
            <a:r>
              <a:rPr lang="uk-UA" dirty="0"/>
              <a:t>  отримання та оцінювання результатів </a:t>
            </a:r>
          </a:p>
          <a:p>
            <a:r>
              <a:rPr lang="uk-UA" dirty="0"/>
              <a:t>  (що було б ідеально встигнути зробити) адаптувати код для </a:t>
            </a:r>
            <a:r>
              <a:rPr lang="en-US" dirty="0"/>
              <a:t>flask </a:t>
            </a:r>
            <a:r>
              <a:rPr lang="uk-UA" dirty="0"/>
              <a:t>та створення простої </a:t>
            </a:r>
            <a:r>
              <a:rPr lang="en-US" dirty="0"/>
              <a:t>html - </a:t>
            </a:r>
            <a:r>
              <a:rPr lang="uk-UA" dirty="0"/>
              <a:t>сторінки/додатку з відповідною генерацією перекладів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C81A6-A972-95F7-C3DB-C0574D2F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Практичні сторони реалізації проекту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5C41B7-65B5-EBF0-CB81-FD60EFEE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Фаза_1 , застосування голосової </a:t>
            </a:r>
            <a:r>
              <a:rPr lang="en-US" dirty="0"/>
              <a:t>TTS </a:t>
            </a:r>
            <a:r>
              <a:rPr lang="uk-UA" dirty="0"/>
              <a:t>для трансформації голосу в текст: </a:t>
            </a:r>
          </a:p>
          <a:p>
            <a:pPr lvl="1"/>
            <a:r>
              <a:rPr lang="uk-UA" dirty="0"/>
              <a:t> створення простого </a:t>
            </a:r>
            <a:r>
              <a:rPr lang="uk-UA" dirty="0" err="1"/>
              <a:t>скрипта</a:t>
            </a:r>
            <a:r>
              <a:rPr lang="uk-UA" dirty="0"/>
              <a:t> на базі використання зв'язки </a:t>
            </a:r>
          </a:p>
          <a:p>
            <a:pPr marL="457200" lvl="1" indent="0">
              <a:buNone/>
            </a:pPr>
            <a:r>
              <a:rPr lang="uk-U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Whisper +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LanguageTool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для перекладу в одну сторону</a:t>
            </a:r>
          </a:p>
          <a:p>
            <a:pPr marL="457200" lvl="1" indent="0">
              <a:buNone/>
            </a:pPr>
            <a:r>
              <a:rPr lang="uk-UA" b="0" dirty="0">
                <a:effectLst/>
                <a:latin typeface="Consolas" panose="020B0609020204030204" pitchFamily="49" charset="0"/>
              </a:rPr>
              <a:t>  (</a:t>
            </a:r>
            <a:r>
              <a:rPr lang="en-US" b="0" dirty="0">
                <a:effectLst/>
                <a:latin typeface="Consolas" panose="020B0609020204030204" pitchFamily="49" charset="0"/>
              </a:rPr>
              <a:t>dictophone.py</a:t>
            </a:r>
            <a:r>
              <a:rPr lang="uk-UA" b="0" dirty="0"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uk-UA" dirty="0"/>
              <a:t>труднощі : встановлення </a:t>
            </a:r>
            <a:r>
              <a:rPr lang="en-US" dirty="0" err="1"/>
              <a:t>ffmpeg</a:t>
            </a:r>
            <a:r>
              <a:rPr lang="uk-UA" dirty="0"/>
              <a:t>, складність : низька</a:t>
            </a:r>
          </a:p>
          <a:p>
            <a:pPr lvl="1"/>
            <a:r>
              <a:rPr lang="uk-UA" dirty="0"/>
              <a:t>створення модифікованого </a:t>
            </a:r>
            <a:r>
              <a:rPr lang="uk-UA" dirty="0" err="1"/>
              <a:t>скрипта</a:t>
            </a:r>
            <a:r>
              <a:rPr lang="uk-UA" dirty="0"/>
              <a:t> з ідентифікацією мови за допомогою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language_tool_python</a:t>
            </a:r>
            <a:endParaRPr lang="uk-UA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uk-UA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uk-UA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dictophone_duo.py</a:t>
            </a:r>
            <a:r>
              <a:rPr lang="uk-UA" dirty="0">
                <a:latin typeface="Consolas" panose="020B0609020204030204" pitchFamily="49" charset="0"/>
              </a:rPr>
              <a:t>)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uk-UA" dirty="0"/>
              <a:t>результат – успішна транскрипція голосового повідомлення в текстовий формат.</a:t>
            </a:r>
          </a:p>
        </p:txBody>
      </p:sp>
    </p:spTree>
    <p:extLst>
      <p:ext uri="{BB962C8B-B14F-4D97-AF65-F5344CB8AC3E}">
        <p14:creationId xmlns:p14="http://schemas.microsoft.com/office/powerpoint/2010/main" val="188490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C276-316F-C0A6-D693-F74566F1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Практичні сторони реалізації проекту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699BB8-D4AB-B304-B596-E8F2C528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Фаза_2, пошук та тренування моделі, найбільш прийнятної для перекладів:</a:t>
            </a:r>
          </a:p>
          <a:p>
            <a:pPr lvl="1"/>
            <a:r>
              <a:rPr lang="uk-UA" dirty="0"/>
              <a:t>в результаті пошуку було знайдено та використано </a:t>
            </a:r>
            <a:r>
              <a:rPr lang="en-US" dirty="0"/>
              <a:t>LLM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MarianMT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uk-UA" dirty="0"/>
              <a:t>в якості дата-сету для тренування/</a:t>
            </a:r>
            <a:r>
              <a:rPr lang="uk-UA" dirty="0" err="1"/>
              <a:t>файн-тюнінгу</a:t>
            </a:r>
            <a:r>
              <a:rPr lang="uk-UA" dirty="0"/>
              <a:t> використано </a:t>
            </a:r>
            <a:r>
              <a:rPr lang="en-US" dirty="0"/>
              <a:t>HPLT </a:t>
            </a:r>
            <a:r>
              <a:rPr lang="uk-UA" dirty="0"/>
              <a:t>файли (джерело: </a:t>
            </a:r>
            <a:r>
              <a:rPr lang="en-US" dirty="0">
                <a:hlinkClick r:id="rId2"/>
              </a:rPr>
              <a:t>https://opus.nlpl.eu/results/uk&amp;en/corpus-result-table</a:t>
            </a:r>
            <a:r>
              <a:rPr lang="uk-UA" dirty="0"/>
              <a:t> </a:t>
            </a:r>
            <a:r>
              <a:rPr lang="en-US" dirty="0">
                <a:hlinkClick r:id="rId3"/>
              </a:rPr>
              <a:t>https://object.pouta.csc.fi/OPUS-HPLT/v2/mono/uk.txt.gz</a:t>
            </a:r>
            <a:r>
              <a:rPr lang="uk-UA" dirty="0"/>
              <a:t> )</a:t>
            </a:r>
          </a:p>
          <a:p>
            <a:pPr marL="457200" lvl="1" indent="0">
              <a:buNone/>
            </a:pPr>
            <a:r>
              <a:rPr lang="uk-UA" dirty="0"/>
              <a:t>      труднощі роботи з </a:t>
            </a:r>
            <a:r>
              <a:rPr lang="uk-UA" dirty="0" err="1"/>
              <a:t>датасетом</a:t>
            </a:r>
            <a:r>
              <a:rPr lang="uk-UA" dirty="0"/>
              <a:t>, дуже великий </a:t>
            </a:r>
            <a:r>
              <a:rPr lang="uk-UA" dirty="0" err="1"/>
              <a:t>датасет</a:t>
            </a:r>
            <a:r>
              <a:rPr lang="uk-UA" dirty="0"/>
              <a:t>, для тренування   відповідно займає багато ресурсів, навіть за умов використання </a:t>
            </a:r>
            <a:r>
              <a:rPr lang="uk-UA" dirty="0" err="1"/>
              <a:t>сабсетів</a:t>
            </a:r>
            <a:r>
              <a:rPr lang="uk-UA" dirty="0"/>
              <a:t> меншого розміру  (генерація </a:t>
            </a:r>
            <a:r>
              <a:rPr lang="uk-UA" dirty="0" err="1"/>
              <a:t>датасету</a:t>
            </a:r>
            <a:r>
              <a:rPr lang="uk-UA" dirty="0"/>
              <a:t> файли: </a:t>
            </a:r>
            <a:r>
              <a:rPr lang="en-US" dirty="0" err="1"/>
              <a:t>tsv_uk_en.ipynb</a:t>
            </a:r>
            <a:r>
              <a:rPr lang="uk-UA" dirty="0"/>
              <a:t>, </a:t>
            </a:r>
            <a:r>
              <a:rPr lang="en-US" dirty="0" err="1"/>
              <a:t>tsv_en_uk.ipynb</a:t>
            </a:r>
            <a:r>
              <a:rPr lang="en-US" dirty="0"/>
              <a:t>)</a:t>
            </a:r>
          </a:p>
          <a:p>
            <a:pPr lvl="1"/>
            <a:r>
              <a:rPr lang="uk-UA" dirty="0"/>
              <a:t>відповідно, навчено два підтипи моделі згідно напрямку перекладу: </a:t>
            </a:r>
          </a:p>
          <a:p>
            <a:pPr marL="457200" lvl="1" indent="0">
              <a:buNone/>
            </a:pPr>
            <a:r>
              <a:rPr lang="uk-UA" dirty="0"/>
              <a:t>   файли </a:t>
            </a:r>
            <a:r>
              <a:rPr lang="en-US" dirty="0" err="1"/>
              <a:t>trainer_uk_en_pynb.ipynb</a:t>
            </a:r>
            <a:r>
              <a:rPr lang="uk-UA" dirty="0"/>
              <a:t>, </a:t>
            </a:r>
            <a:r>
              <a:rPr lang="nl-NL" dirty="0"/>
              <a:t>trainer_en_uk_4.ipynb</a:t>
            </a:r>
            <a:endParaRPr lang="uk-UA" dirty="0"/>
          </a:p>
          <a:p>
            <a:pPr lvl="1"/>
            <a:r>
              <a:rPr lang="uk-UA" dirty="0"/>
              <a:t>Проведено </a:t>
            </a:r>
            <a:r>
              <a:rPr lang="uk-UA" dirty="0" err="1"/>
              <a:t>валідацію</a:t>
            </a:r>
            <a:r>
              <a:rPr lang="uk-UA" dirty="0"/>
              <a:t>, тестування якості обох моделей, згідно метрик </a:t>
            </a:r>
            <a:r>
              <a:rPr lang="en-US" dirty="0"/>
              <a:t>BLEU </a:t>
            </a:r>
            <a:r>
              <a:rPr lang="uk-UA" dirty="0"/>
              <a:t>зафіксовано </a:t>
            </a:r>
            <a:r>
              <a:rPr lang="en-US" dirty="0"/>
              <a:t>EN_UK </a:t>
            </a:r>
            <a:r>
              <a:rPr lang="uk-UA" dirty="0"/>
              <a:t>-</a:t>
            </a:r>
            <a:r>
              <a:rPr lang="en-US" dirty="0"/>
              <a:t>&gt; 19.88, UK_EN -&gt; 32.14</a:t>
            </a:r>
            <a:r>
              <a:rPr lang="uk-UA" dirty="0"/>
              <a:t>. </a:t>
            </a:r>
          </a:p>
          <a:p>
            <a:pPr marL="457200" lvl="1" indent="0">
              <a:buNone/>
            </a:pPr>
            <a:r>
              <a:rPr lang="uk-UA" dirty="0"/>
              <a:t>	труднощі виникли з </a:t>
            </a:r>
            <a:r>
              <a:rPr lang="uk-UA" dirty="0" err="1"/>
              <a:t>дотренування</a:t>
            </a:r>
            <a:r>
              <a:rPr lang="uk-UA" dirty="0"/>
              <a:t> першої моделі, так як велика кількість розрахункових ітерацій,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uk-UA" dirty="0"/>
              <a:t>постійно викидав і не давав можливості завершити процес. Було прийнято рішення рухатися далі. </a:t>
            </a:r>
          </a:p>
          <a:p>
            <a:pPr marL="457200" lvl="1" indent="0">
              <a:buNone/>
            </a:pPr>
            <a:r>
              <a:rPr lang="uk-UA" dirty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1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2FEED-C9D6-2AE7-F997-46F48C1D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Практичні сторони реалізації проекту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D6194FF-9DB6-2710-B5C2-35D0F1CC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Фаза_3, пошук та використання </a:t>
            </a:r>
            <a:r>
              <a:rPr lang="en-US" dirty="0"/>
              <a:t>TTS </a:t>
            </a:r>
            <a:r>
              <a:rPr lang="uk-UA" dirty="0"/>
              <a:t>моделі </a:t>
            </a:r>
            <a:r>
              <a:rPr lang="en-US" dirty="0"/>
              <a:t>text_2_speech</a:t>
            </a:r>
            <a:r>
              <a:rPr lang="uk-UA" dirty="0"/>
              <a:t>:</a:t>
            </a:r>
            <a:endParaRPr lang="en-US" dirty="0"/>
          </a:p>
          <a:p>
            <a:r>
              <a:rPr lang="uk-UA" dirty="0"/>
              <a:t>використано бібліотеку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nemo.collections.tts.models</a:t>
            </a:r>
            <a:endParaRPr lang="uk-U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uk-UA" dirty="0"/>
              <a:t>Труднощі, пошук української версії моделі, використано</a:t>
            </a:r>
            <a:r>
              <a:rPr lang="uk-UA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theodotus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tts_uk_fastpitch</a:t>
            </a:r>
            <a:r>
              <a:rPr lang="uk-U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dirty="0"/>
              <a:t>додатково потрібно було вручну знайти український </a:t>
            </a:r>
            <a:r>
              <a:rPr lang="uk-UA" dirty="0" err="1"/>
              <a:t>токенайзер</a:t>
            </a:r>
            <a:r>
              <a:rPr lang="uk-UA" dirty="0"/>
              <a:t> та </a:t>
            </a:r>
            <a:r>
              <a:rPr lang="uk-UA" dirty="0" err="1"/>
              <a:t>транслітератор</a:t>
            </a:r>
            <a:r>
              <a:rPr lang="uk-UA" dirty="0"/>
              <a:t> для </a:t>
            </a:r>
            <a:r>
              <a:rPr lang="uk-UA" dirty="0" err="1"/>
              <a:t>коретного</a:t>
            </a:r>
            <a:r>
              <a:rPr lang="uk-UA" dirty="0"/>
              <a:t> озвучення перекладеного на </a:t>
            </a:r>
            <a:r>
              <a:rPr lang="uk-UA" dirty="0" err="1"/>
              <a:t>україньску</a:t>
            </a:r>
            <a:r>
              <a:rPr lang="uk-UA"/>
              <a:t> тексту. </a:t>
            </a:r>
            <a:endParaRPr lang="en-US" dirty="0"/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	 	</a:t>
            </a:r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98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506</Words>
  <Application>Microsoft Office PowerPoint</Application>
  <PresentationFormat>Широкий екран</PresentationFormat>
  <Paragraphs>37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Consolas</vt:lpstr>
      <vt:lpstr>Тема Office</vt:lpstr>
      <vt:lpstr>CAPSTONE GEN AI</vt:lpstr>
      <vt:lpstr>Ціль та мотивація проекту</vt:lpstr>
      <vt:lpstr>Компоненти та логіка реалізації</vt:lpstr>
      <vt:lpstr>Практичні сторони реалізації проекту</vt:lpstr>
      <vt:lpstr>Практичні сторони реалізації проекту</vt:lpstr>
      <vt:lpstr>Практичні сторони реалізації проекту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Andriy Bespalyy</dc:creator>
  <cp:lastModifiedBy>Andriy Andriy</cp:lastModifiedBy>
  <cp:revision>1</cp:revision>
  <dcterms:created xsi:type="dcterms:W3CDTF">2025-06-01T01:16:47Z</dcterms:created>
  <dcterms:modified xsi:type="dcterms:W3CDTF">2025-06-01T02:09:37Z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0bbd62-8f66-428f-b368-631d7d28f661_Enabled">
    <vt:lpwstr>true</vt:lpwstr>
  </property>
  <property fmtid="{D5CDD505-2E9C-101B-9397-08002B2CF9AE}" pid="3" name="MSIP_Label_ba0bbd62-8f66-428f-b368-631d7d28f661_SetDate">
    <vt:lpwstr>2025-06-01T02:08:34Z</vt:lpwstr>
  </property>
  <property fmtid="{D5CDD505-2E9C-101B-9397-08002B2CF9AE}" pid="4" name="MSIP_Label_ba0bbd62-8f66-428f-b368-631d7d28f661_Method">
    <vt:lpwstr>Standard</vt:lpwstr>
  </property>
  <property fmtid="{D5CDD505-2E9C-101B-9397-08002B2CF9AE}" pid="5" name="MSIP_Label_ba0bbd62-8f66-428f-b368-631d7d28f661_Name">
    <vt:lpwstr>Конфіденційно_Confidential</vt:lpwstr>
  </property>
  <property fmtid="{D5CDD505-2E9C-101B-9397-08002B2CF9AE}" pid="6" name="MSIP_Label_ba0bbd62-8f66-428f-b368-631d7d28f661_SiteId">
    <vt:lpwstr>f8f9bd57-3bba-4300-a6ec-3b8e70a30986</vt:lpwstr>
  </property>
  <property fmtid="{D5CDD505-2E9C-101B-9397-08002B2CF9AE}" pid="7" name="MSIP_Label_ba0bbd62-8f66-428f-b368-631d7d28f661_ActionId">
    <vt:lpwstr>2ed359b5-068e-4f80-9b0c-700b6fa6e59c</vt:lpwstr>
  </property>
  <property fmtid="{D5CDD505-2E9C-101B-9397-08002B2CF9AE}" pid="8" name="MSIP_Label_ba0bbd62-8f66-428f-b368-631d7d28f661_ContentBits">
    <vt:lpwstr>1</vt:lpwstr>
  </property>
  <property fmtid="{D5CDD505-2E9C-101B-9397-08002B2CF9AE}" pid="9" name="ClassificationContentMarkingHeaderLocations">
    <vt:lpwstr>Тема Office:8</vt:lpwstr>
  </property>
  <property fmtid="{D5CDD505-2E9C-101B-9397-08002B2CF9AE}" pid="10" name="ClassificationContentMarkingHeaderText">
    <vt:lpwstr>Конфіденційно/Confidential</vt:lpwstr>
  </property>
</Properties>
</file>