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6" r:id="rId4"/>
    <p:sldId id="280" r:id="rId5"/>
    <p:sldId id="281" r:id="rId6"/>
    <p:sldId id="294" r:id="rId7"/>
    <p:sldId id="308" r:id="rId8"/>
    <p:sldId id="295" r:id="rId9"/>
    <p:sldId id="296" r:id="rId10"/>
    <p:sldId id="309" r:id="rId11"/>
    <p:sldId id="297" r:id="rId12"/>
    <p:sldId id="298" r:id="rId13"/>
    <p:sldId id="311" r:id="rId14"/>
    <p:sldId id="317" r:id="rId15"/>
    <p:sldId id="318" r:id="rId16"/>
    <p:sldId id="299" r:id="rId17"/>
    <p:sldId id="290" r:id="rId18"/>
    <p:sldId id="312" r:id="rId19"/>
    <p:sldId id="302" r:id="rId20"/>
    <p:sldId id="313" r:id="rId21"/>
    <p:sldId id="303" r:id="rId22"/>
    <p:sldId id="314" r:id="rId23"/>
    <p:sldId id="304" r:id="rId24"/>
    <p:sldId id="305" r:id="rId25"/>
    <p:sldId id="307" r:id="rId26"/>
    <p:sldId id="288" r:id="rId2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B92D14"/>
    <a:srgbClr val="35759D"/>
    <a:srgbClr val="35B19D"/>
    <a:srgbClr val="000000"/>
    <a:srgbClr val="E8E8E8"/>
    <a:srgbClr val="1E1E2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7" autoAdjust="0"/>
    <p:restoredTop sz="95596" autoAdjust="0"/>
  </p:normalViewPr>
  <p:slideViewPr>
    <p:cSldViewPr>
      <p:cViewPr>
        <p:scale>
          <a:sx n="70" d="100"/>
          <a:sy n="70" d="100"/>
        </p:scale>
        <p:origin x="-1056" y="-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6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B93CD4-7A77-4073-9FEA-AF136DAF79DD}" type="slidenum">
              <a:rPr lang="en-US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7C912-C7EA-4E81-BE71-F23357675A3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7C912-C7EA-4E81-BE71-F23357675A3D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C2A17-9B96-44C9-AC66-C0C3EBA6747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000500"/>
            <a:ext cx="7772400" cy="5286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uk-UA" noProof="0" smtClean="0"/>
              <a:t>Зразок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00550"/>
            <a:ext cx="7772400" cy="4000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uk-UA" noProof="0" smtClean="0"/>
              <a:t>Зразок підзаголовка</a:t>
            </a:r>
            <a:endParaRPr lang="en-US" noProof="0" smtClean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85601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400800" y="1063228"/>
            <a:ext cx="1828800" cy="390882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914400" y="1063228"/>
            <a:ext cx="5334000" cy="390882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2346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834676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19252840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5814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5814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71169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90202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224006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49532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6973695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5071320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63228"/>
            <a:ext cx="7315200" cy="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3152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512" y="1635646"/>
            <a:ext cx="8820150" cy="1063433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ctr"/>
            <a:r>
              <a:rPr lang="en-US" sz="3900" smtClean="0">
                <a:latin typeface="Constantia" pitchFamily="18" charset="0"/>
              </a:rPr>
              <a:t>My Heap</a:t>
            </a:r>
            <a:endParaRPr lang="ru-RU" sz="3900" dirty="0">
              <a:latin typeface="Constantia" pitchFamily="18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38138" y="4625578"/>
            <a:ext cx="4233862" cy="357188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</a:pPr>
            <a:endParaRPr lang="ru-RU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13385"/>
            <a:ext cx="6901383" cy="47013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smtClean="0">
                <a:latin typeface="Constantia" pitchFamily="18" charset="0"/>
              </a:rPr>
              <a:t>P = (int*)MyRealloc(p, 2);</a:t>
            </a:r>
            <a:endParaRPr lang="ru-RU" sz="16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endParaRPr lang="ru-RU" sz="2000" smtClean="0">
              <a:latin typeface="Constant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1511"/>
            <a:ext cx="7272808" cy="460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6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MyFree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r>
              <a:rPr lang="uk-UA" sz="2000">
                <a:latin typeface="Constantia" pitchFamily="18" charset="0"/>
              </a:rPr>
              <a:t>Перевірка коректності адреси</a:t>
            </a:r>
          </a:p>
          <a:p>
            <a:pPr lvl="0"/>
            <a:r>
              <a:rPr lang="uk-UA" sz="2000">
                <a:latin typeface="Constantia" pitchFamily="18" charset="0"/>
              </a:rPr>
              <a:t>Визначення кількості байт, що будуть звільнені</a:t>
            </a:r>
          </a:p>
          <a:p>
            <a:pPr lvl="0"/>
            <a:r>
              <a:rPr lang="uk-UA" sz="2000">
                <a:latin typeface="Constantia" pitchFamily="18" charset="0"/>
              </a:rPr>
              <a:t>Видалення елемента списку із службової частини</a:t>
            </a:r>
            <a:endParaRPr lang="ru-RU" sz="2000">
              <a:latin typeface="Constantia" pitchFamily="18" charset="0"/>
            </a:endParaRPr>
          </a:p>
          <a:p>
            <a:pPr lvl="0"/>
            <a:r>
              <a:rPr lang="ru-RU" sz="2000">
                <a:latin typeface="Constantia" pitchFamily="18" charset="0"/>
              </a:rPr>
              <a:t>Маркування блоку користувача як вільна пам</a:t>
            </a:r>
            <a:r>
              <a:rPr lang="en-US" sz="2000">
                <a:latin typeface="Constantia" pitchFamily="18" charset="0"/>
              </a:rPr>
              <a:t>’</a:t>
            </a:r>
            <a:r>
              <a:rPr lang="uk-UA" sz="2000">
                <a:latin typeface="Constantia" pitchFamily="18" charset="0"/>
              </a:rPr>
              <a:t>ять</a:t>
            </a:r>
            <a:endParaRPr lang="ru-RU" sz="2000">
              <a:latin typeface="Constantia" pitchFamily="18" charset="0"/>
            </a:endParaRPr>
          </a:p>
          <a:p>
            <a:pPr lvl="0"/>
            <a:r>
              <a:rPr lang="uk-UA" sz="2000">
                <a:latin typeface="Constantia" pitchFamily="18" charset="0"/>
              </a:rPr>
              <a:t>Повернення кількості байт, що були звільнені</a:t>
            </a:r>
            <a:endParaRPr lang="ru-RU" sz="2000">
              <a:latin typeface="Constantia" pitchFamily="18" charset="0"/>
            </a:endParaRPr>
          </a:p>
          <a:p>
            <a:pPr lvl="0"/>
            <a:endParaRPr lang="ru-RU" sz="2000">
              <a:latin typeface="Constantia" pitchFamily="18" charset="0"/>
            </a:endParaRPr>
          </a:p>
          <a:p>
            <a:pPr marL="0" lvl="0" indent="0">
              <a:buNone/>
            </a:pPr>
            <a:endParaRPr lang="ru-RU" sz="2000">
              <a:latin typeface="Constantia" pitchFamily="18" charset="0"/>
            </a:endParaRPr>
          </a:p>
          <a:p>
            <a:pPr lvl="0"/>
            <a:endParaRPr lang="ru-RU" sz="2000">
              <a:latin typeface="Constantia" pitchFamily="18" charset="0"/>
            </a:endParaRPr>
          </a:p>
          <a:p>
            <a:pPr lvl="0"/>
            <a:endParaRPr lang="ru-RU" sz="200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37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MyFree 	</a:t>
            </a:r>
            <a:r>
              <a:rPr lang="en-US" sz="1800" smtClean="0">
                <a:latin typeface="Constantia" pitchFamily="18" charset="0"/>
              </a:rPr>
              <a:t>MyFree(p</a:t>
            </a:r>
            <a:r>
              <a:rPr lang="en-US" sz="1800">
                <a:latin typeface="Constantia" pitchFamily="18" charset="0"/>
              </a:rPr>
              <a:t>);</a:t>
            </a:r>
            <a:endParaRPr lang="ru-RU" sz="18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endParaRPr lang="ru-RU" sz="2000" smtClean="0">
              <a:latin typeface="Constantia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1"/>
            <a:ext cx="727280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456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320410" y="58097"/>
            <a:ext cx="6457950" cy="425421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smtClean="0">
                <a:latin typeface="Constantia" pitchFamily="18" charset="0"/>
              </a:rPr>
              <a:t>MyFree(p);</a:t>
            </a:r>
            <a:endParaRPr lang="ru-RU" sz="16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endParaRPr lang="ru-RU" sz="2000" smtClean="0">
              <a:latin typeface="Constanti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272808" cy="449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227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Defrag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400" smtClean="0">
                <a:latin typeface="Constantia" pitchFamily="18" charset="0"/>
              </a:rPr>
              <a:t>Виконується цикл перевірки вказаних блоків</a:t>
            </a:r>
          </a:p>
          <a:p>
            <a:pPr lvl="1"/>
            <a:r>
              <a:rPr lang="uk-UA" sz="2000">
                <a:latin typeface="Constantia" pitchFamily="18" charset="0"/>
              </a:rPr>
              <a:t>Перевірка коректності </a:t>
            </a:r>
            <a:r>
              <a:rPr lang="uk-UA" sz="2000">
                <a:latin typeface="Constantia" pitchFamily="18" charset="0"/>
              </a:rPr>
              <a:t>адрес </a:t>
            </a:r>
            <a:r>
              <a:rPr lang="uk-UA" sz="2000" smtClean="0">
                <a:latin typeface="Constantia" pitchFamily="18" charset="0"/>
              </a:rPr>
              <a:t>блоків</a:t>
            </a:r>
            <a:endParaRPr lang="uk-UA" sz="2000" smtClean="0">
              <a:latin typeface="Constantia" pitchFamily="18" charset="0"/>
            </a:endParaRPr>
          </a:p>
          <a:p>
            <a:pPr lvl="1"/>
            <a:r>
              <a:rPr lang="uk-UA" sz="1800" smtClean="0">
                <a:latin typeface="Constantia" pitchFamily="18" charset="0"/>
              </a:rPr>
              <a:t>Якщо адреса блоку невирівняна </a:t>
            </a:r>
            <a:r>
              <a:rPr lang="en-US" sz="1800" smtClean="0">
                <a:latin typeface="Constantia" pitchFamily="18" charset="0"/>
              </a:rPr>
              <a:t>:</a:t>
            </a:r>
            <a:endParaRPr lang="uk-UA" sz="1800" smtClean="0">
              <a:latin typeface="Constantia" pitchFamily="18" charset="0"/>
            </a:endParaRPr>
          </a:p>
          <a:p>
            <a:pPr lvl="2"/>
            <a:r>
              <a:rPr lang="uk-UA" sz="1400">
                <a:latin typeface="Constantia" pitchFamily="18" charset="0"/>
              </a:rPr>
              <a:t>Копіювання байтів з адреси блоку в адресу</a:t>
            </a:r>
            <a:r>
              <a:rPr lang="en-US" sz="1400">
                <a:latin typeface="Constantia" pitchFamily="18" charset="0"/>
              </a:rPr>
              <a:t> ALIGNED</a:t>
            </a:r>
          </a:p>
          <a:p>
            <a:pPr lvl="2"/>
            <a:r>
              <a:rPr lang="uk-UA" sz="1400">
                <a:latin typeface="Constantia" pitchFamily="18" charset="0"/>
              </a:rPr>
              <a:t>Присвоюєння адресі блоку адреси </a:t>
            </a:r>
            <a:r>
              <a:rPr lang="en-US" sz="1400">
                <a:latin typeface="Constantia" pitchFamily="18" charset="0"/>
              </a:rPr>
              <a:t>ALIGNED</a:t>
            </a:r>
            <a:endParaRPr lang="uk-UA" sz="1400">
              <a:latin typeface="Constantia" pitchFamily="18" charset="0"/>
            </a:endParaRPr>
          </a:p>
          <a:p>
            <a:pPr lvl="2"/>
            <a:r>
              <a:rPr lang="uk-UA" sz="1400">
                <a:latin typeface="Constantia" pitchFamily="18" charset="0"/>
              </a:rPr>
              <a:t>Оновлення даних у </a:t>
            </a:r>
            <a:r>
              <a:rPr lang="uk-UA" sz="1400">
                <a:latin typeface="Constantia" pitchFamily="18" charset="0"/>
              </a:rPr>
              <a:t>службовій </a:t>
            </a:r>
            <a:r>
              <a:rPr lang="uk-UA" sz="1400" smtClean="0">
                <a:latin typeface="Constantia" pitchFamily="18" charset="0"/>
              </a:rPr>
              <a:t>частині</a:t>
            </a:r>
            <a:endParaRPr lang="uk-UA" sz="1400" smtClean="0">
              <a:latin typeface="Constantia" pitchFamily="18" charset="0"/>
            </a:endParaRPr>
          </a:p>
          <a:p>
            <a:pPr lvl="1"/>
            <a:r>
              <a:rPr lang="uk-UA" sz="1800">
                <a:latin typeface="Constantia" pitchFamily="18" charset="0"/>
              </a:rPr>
              <a:t>Інакше </a:t>
            </a:r>
            <a:r>
              <a:rPr lang="uk-UA" sz="1800" smtClean="0">
                <a:latin typeface="Constantia" pitchFamily="18" charset="0"/>
              </a:rPr>
              <a:t>наступна ітерація  (адреса </a:t>
            </a:r>
            <a:r>
              <a:rPr lang="uk-UA" sz="1800">
                <a:latin typeface="Constantia" pitchFamily="18" charset="0"/>
              </a:rPr>
              <a:t>блоку </a:t>
            </a:r>
            <a:r>
              <a:rPr lang="uk-UA" sz="1800" smtClean="0">
                <a:latin typeface="Constantia" pitchFamily="18" charset="0"/>
              </a:rPr>
              <a:t>вирівняна</a:t>
            </a:r>
            <a:r>
              <a:rPr lang="uk-UA" sz="1800">
                <a:latin typeface="Constantia" pitchFamily="18" charset="0"/>
              </a:rPr>
              <a:t>)</a:t>
            </a:r>
            <a:endParaRPr lang="en-US" sz="180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67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4581" y="0"/>
            <a:ext cx="7954838" cy="98757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smtClean="0"/>
              <a:t>p </a:t>
            </a:r>
            <a:r>
              <a:rPr lang="en-US" sz="1200"/>
              <a:t>= (int*)MyMalloc(4</a:t>
            </a:r>
            <a:r>
              <a:rPr lang="en-US" sz="1200" smtClean="0"/>
              <a:t>);</a:t>
            </a:r>
            <a:r>
              <a:rPr lang="uk-UA" sz="1200"/>
              <a:t/>
            </a:r>
            <a:br>
              <a:rPr lang="uk-UA" sz="1200"/>
            </a:br>
            <a:r>
              <a:rPr lang="en-US" sz="1200" smtClean="0"/>
              <a:t>pchar </a:t>
            </a:r>
            <a:r>
              <a:rPr lang="en-US" sz="1200"/>
              <a:t>= (char*)MyMalloc(1);</a:t>
            </a:r>
            <a:br>
              <a:rPr lang="en-US" sz="1200"/>
            </a:br>
            <a:r>
              <a:rPr lang="en-US" sz="1200"/>
              <a:t>*</a:t>
            </a:r>
            <a:r>
              <a:rPr lang="en-US" sz="1200" smtClean="0"/>
              <a:t>pchar </a:t>
            </a:r>
            <a:r>
              <a:rPr lang="en-US" sz="1200"/>
              <a:t>= 'm';</a:t>
            </a:r>
            <a:br>
              <a:rPr lang="en-US" sz="1200"/>
            </a:br>
            <a:r>
              <a:rPr lang="en-US" sz="1200"/>
              <a:t>num = MyFree(ptemp1);</a:t>
            </a:r>
            <a:br>
              <a:rPr lang="en-US" sz="1200"/>
            </a:br>
            <a:r>
              <a:rPr lang="en-US" sz="1200" smtClean="0"/>
              <a:t>Defrag(pchar</a:t>
            </a:r>
            <a:r>
              <a:rPr lang="en-US" sz="1200"/>
              <a:t>, num);</a:t>
            </a:r>
            <a:endParaRPr lang="ru-RU" sz="12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Перевірка коректності адреси блоку</a:t>
            </a:r>
          </a:p>
          <a:p>
            <a:r>
              <a:rPr lang="uk-UA" sz="2000" smtClean="0">
                <a:latin typeface="Constantia" pitchFamily="18" charset="0"/>
              </a:rPr>
              <a:t>Якщо адреса блоку невирівняна  (тобто якщо вона не дорівнює адресі </a:t>
            </a:r>
            <a:r>
              <a:rPr lang="en-US" sz="2000" smtClean="0">
                <a:latin typeface="Constantia" pitchFamily="18" charset="0"/>
              </a:rPr>
              <a:t>ALIGNED</a:t>
            </a:r>
            <a:r>
              <a:rPr lang="uk-UA" sz="2000" smtClean="0">
                <a:latin typeface="Constantia" pitchFamily="18" charset="0"/>
              </a:rPr>
              <a:t>, що дорівнює початку </a:t>
            </a:r>
            <a:r>
              <a:rPr lang="en-US" sz="2000" smtClean="0">
                <a:latin typeface="Constantia" pitchFamily="18" charset="0"/>
              </a:rPr>
              <a:t>myHeap+</a:t>
            </a:r>
            <a:r>
              <a:rPr lang="uk-UA" sz="2000" smtClean="0">
                <a:latin typeface="Constantia" pitchFamily="18" charset="0"/>
              </a:rPr>
              <a:t>розміри усіх попередніх блоків) </a:t>
            </a:r>
            <a:r>
              <a:rPr lang="en-US" sz="2000" smtClean="0">
                <a:latin typeface="Constantia" pitchFamily="18" charset="0"/>
              </a:rPr>
              <a:t>: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Копіювання байтів з адреси блоку в адресу</a:t>
            </a:r>
            <a:r>
              <a:rPr lang="en-US" sz="1600" smtClean="0">
                <a:latin typeface="Constantia" pitchFamily="18" charset="0"/>
              </a:rPr>
              <a:t> ALIGNED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Присвоюєння адресі блоку адреси </a:t>
            </a:r>
            <a:r>
              <a:rPr lang="en-US" sz="1600" smtClean="0">
                <a:latin typeface="Constantia" pitchFamily="18" charset="0"/>
              </a:rPr>
              <a:t>ALIGNED</a:t>
            </a:r>
            <a:endParaRPr lang="uk-UA" sz="1600" smtClean="0">
              <a:latin typeface="Constantia" pitchFamily="18" charset="0"/>
            </a:endParaRPr>
          </a:p>
          <a:p>
            <a:pPr lvl="1"/>
            <a:r>
              <a:rPr lang="uk-UA" sz="1600" smtClean="0">
                <a:latin typeface="Constantia" pitchFamily="18" charset="0"/>
              </a:rPr>
              <a:t>Оновлення даних у службовій частині</a:t>
            </a:r>
          </a:p>
          <a:p>
            <a:r>
              <a:rPr lang="uk-UA" sz="2000" smtClean="0">
                <a:latin typeface="Constantia" pitchFamily="18" charset="0"/>
              </a:rPr>
              <a:t>Інакше вихід з функції (адреса блоку вирівняна)</a:t>
            </a:r>
          </a:p>
          <a:p>
            <a:r>
              <a:rPr lang="uk-UA" sz="2000" smtClean="0">
                <a:latin typeface="Constantia" pitchFamily="18" charset="0"/>
              </a:rPr>
              <a:t>Повернення вирівняної адреси блоку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7920879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30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MyMemmap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r>
              <a:rPr lang="uk-UA" sz="2000" smtClean="0">
                <a:latin typeface="Constantia" pitchFamily="18" charset="0"/>
              </a:rPr>
              <a:t>Побайтне виведення </a:t>
            </a:r>
            <a:r>
              <a:rPr lang="en-US" sz="2000" smtClean="0">
                <a:latin typeface="Constantia" pitchFamily="18" charset="0"/>
              </a:rPr>
              <a:t>myHeap</a:t>
            </a:r>
            <a:endParaRPr lang="ru-RU" sz="200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7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MyMemmove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pPr lvl="0"/>
            <a:r>
              <a:rPr lang="uk-UA" sz="2000" smtClean="0">
                <a:latin typeface="Constantia" pitchFamily="18" charset="0"/>
              </a:rPr>
              <a:t>Я</a:t>
            </a:r>
            <a:r>
              <a:rPr lang="ru-RU" sz="2000" smtClean="0">
                <a:latin typeface="Constantia" pitchFamily="18" charset="0"/>
              </a:rPr>
              <a:t>кщо адреса призначення більша за адресу джерела і при цьому адреса джерела, збільшена на вказану кількість байтів num, більша за адресу призначення:</a:t>
            </a:r>
          </a:p>
          <a:p>
            <a:pPr lvl="1"/>
            <a:r>
              <a:rPr lang="ru-RU" sz="1600">
                <a:latin typeface="Constantia" pitchFamily="18" charset="0"/>
              </a:rPr>
              <a:t>Копіювання, починаючи з останнього байту </a:t>
            </a:r>
            <a:r>
              <a:rPr lang="ru-RU" sz="1600" smtClean="0">
                <a:latin typeface="Constantia" pitchFamily="18" charset="0"/>
              </a:rPr>
              <a:t>джерела</a:t>
            </a:r>
            <a:endParaRPr lang="ru-RU" sz="2000" smtClean="0">
              <a:latin typeface="Constantia" pitchFamily="18" charset="0"/>
            </a:endParaRPr>
          </a:p>
          <a:p>
            <a:pPr lvl="0"/>
            <a:r>
              <a:rPr lang="ru-RU" sz="2000" smtClean="0">
                <a:latin typeface="Constantia" pitchFamily="18" charset="0"/>
              </a:rPr>
              <a:t>Інакше:</a:t>
            </a:r>
          </a:p>
          <a:p>
            <a:pPr lvl="1"/>
            <a:r>
              <a:rPr lang="ru-RU" sz="1600">
                <a:latin typeface="Constantia" pitchFamily="18" charset="0"/>
              </a:rPr>
              <a:t>Копіювання, починаючи з першого байту </a:t>
            </a:r>
            <a:r>
              <a:rPr lang="ru-RU" sz="1600" smtClean="0">
                <a:latin typeface="Constantia" pitchFamily="18" charset="0"/>
              </a:rPr>
              <a:t>джерела</a:t>
            </a:r>
          </a:p>
          <a:p>
            <a:pPr lvl="0"/>
            <a:r>
              <a:rPr lang="ru-RU" sz="2000" smtClean="0">
                <a:latin typeface="Constantia" pitchFamily="18" charset="0"/>
              </a:rPr>
              <a:t>Повернення адреси призначення</a:t>
            </a:r>
            <a:endParaRPr lang="ru-RU" sz="16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84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17154"/>
            <a:ext cx="7416823" cy="466364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*</a:t>
            </a:r>
            <a:r>
              <a:rPr lang="en-US" sz="1600" smtClean="0"/>
              <a:t>p </a:t>
            </a:r>
            <a:r>
              <a:rPr lang="en-US" sz="1600"/>
              <a:t>= 2;</a:t>
            </a:r>
            <a:br>
              <a:rPr lang="en-US" sz="1600"/>
            </a:br>
            <a:r>
              <a:rPr lang="en-US" sz="1600" smtClean="0"/>
              <a:t>MyMemmove(p, </a:t>
            </a:r>
            <a:r>
              <a:rPr lang="en-US" sz="1600"/>
              <a:t>(char*)</a:t>
            </a:r>
            <a:r>
              <a:rPr lang="en-US" sz="1600" smtClean="0"/>
              <a:t>p+2</a:t>
            </a:r>
            <a:r>
              <a:rPr lang="en-US" sz="1600"/>
              <a:t>, 4);</a:t>
            </a:r>
            <a:endParaRPr lang="ru-RU" sz="16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pPr lvl="0"/>
            <a:endParaRPr lang="ru-RU" sz="1600" dirty="0" smtClean="0">
              <a:latin typeface="Constantia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5526"/>
            <a:ext cx="7272807" cy="449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615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MyMemcpy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ru-RU" sz="2000" smtClean="0">
                <a:latin typeface="Constantia" pitchFamily="18" charset="0"/>
              </a:rPr>
              <a:t>Копіювання байтів</a:t>
            </a:r>
            <a:r>
              <a:rPr lang="en-US" sz="2000" smtClean="0">
                <a:latin typeface="Constantia" pitchFamily="18" charset="0"/>
              </a:rPr>
              <a:t> </a:t>
            </a:r>
            <a:r>
              <a:rPr lang="uk-UA" sz="2000" smtClean="0">
                <a:latin typeface="Constantia" pitchFamily="18" charset="0"/>
              </a:rPr>
              <a:t>з адреси джерела в адресу призначення</a:t>
            </a:r>
            <a:r>
              <a:rPr lang="ru-RU" sz="2000" smtClean="0">
                <a:latin typeface="Constantia" pitchFamily="18" charset="0"/>
              </a:rPr>
              <a:t>, </a:t>
            </a:r>
            <a:r>
              <a:rPr lang="ru-RU" sz="2000">
                <a:latin typeface="Constantia" pitchFamily="18" charset="0"/>
              </a:rPr>
              <a:t>починаючи з першого байту </a:t>
            </a:r>
            <a:r>
              <a:rPr lang="ru-RU" sz="2000" smtClean="0">
                <a:latin typeface="Constantia" pitchFamily="18" charset="0"/>
              </a:rPr>
              <a:t>джерела.</a:t>
            </a:r>
            <a:endParaRPr lang="ru-RU" sz="1600" dirty="0">
              <a:latin typeface="Constantia" pitchFamily="18" charset="0"/>
            </a:endParaRPr>
          </a:p>
          <a:p>
            <a:r>
              <a:rPr lang="ru-RU" sz="2000" smtClean="0">
                <a:latin typeface="Constantia" pitchFamily="18" charset="0"/>
              </a:rPr>
              <a:t>Повернення адреси призначення.</a:t>
            </a:r>
            <a:endParaRPr lang="ru-RU" sz="200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49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 sz="4000" smtClean="0">
                <a:latin typeface="Constantia" pitchFamily="18" charset="0"/>
              </a:rPr>
              <a:t>Принципи</a:t>
            </a:r>
            <a:endParaRPr lang="ru-RU" sz="3700" dirty="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</p:spPr>
        <p:txBody>
          <a:bodyPr/>
          <a:lstStyle/>
          <a:p>
            <a:pPr marL="396000">
              <a:spcBef>
                <a:spcPts val="600"/>
              </a:spcBef>
            </a:pPr>
            <a:r>
              <a:rPr lang="uk-UA" sz="2000" smtClean="0">
                <a:latin typeface="Constantia" pitchFamily="18" charset="0"/>
              </a:rPr>
              <a:t>Гнучкість</a:t>
            </a:r>
            <a:endParaRPr lang="en-US" sz="2000" smtClean="0">
              <a:latin typeface="Constantia" pitchFamily="18" charset="0"/>
            </a:endParaRPr>
          </a:p>
          <a:p>
            <a:pPr marL="53100" indent="0">
              <a:spcBef>
                <a:spcPts val="600"/>
              </a:spcBef>
              <a:buNone/>
            </a:pPr>
            <a:endParaRPr lang="uk-UA" sz="2000" smtClean="0">
              <a:latin typeface="Constantia" pitchFamily="18" charset="0"/>
            </a:endParaRPr>
          </a:p>
          <a:p>
            <a:pPr marL="396000">
              <a:spcBef>
                <a:spcPts val="600"/>
              </a:spcBef>
            </a:pPr>
            <a:r>
              <a:rPr lang="uk-UA" sz="2000" smtClean="0">
                <a:solidFill>
                  <a:schemeClr val="tx1"/>
                </a:solidFill>
                <a:latin typeface="Constantia" pitchFamily="18" charset="0"/>
              </a:rPr>
              <a:t>Багатофункціональність</a:t>
            </a:r>
          </a:p>
          <a:p>
            <a:pPr marL="396000">
              <a:spcBef>
                <a:spcPts val="600"/>
              </a:spcBef>
            </a:pPr>
            <a:endParaRPr lang="uk-UA" sz="2000">
              <a:latin typeface="Constantia" pitchFamily="18" charset="0"/>
            </a:endParaRPr>
          </a:p>
          <a:p>
            <a:pPr marL="396000">
              <a:spcBef>
                <a:spcPts val="600"/>
              </a:spcBef>
            </a:pPr>
            <a:r>
              <a:rPr lang="uk-UA" sz="2000" smtClean="0">
                <a:solidFill>
                  <a:schemeClr val="tx1"/>
                </a:solidFill>
                <a:latin typeface="Constantia" pitchFamily="18" charset="0"/>
              </a:rPr>
              <a:t>Простота</a:t>
            </a:r>
          </a:p>
          <a:p>
            <a:pPr marL="396000">
              <a:spcBef>
                <a:spcPts val="600"/>
              </a:spcBef>
            </a:pPr>
            <a:endParaRPr lang="uk-UA" sz="2000">
              <a:latin typeface="Constantia" pitchFamily="18" charset="0"/>
            </a:endParaRPr>
          </a:p>
          <a:p>
            <a:pPr marL="396000">
              <a:spcBef>
                <a:spcPts val="600"/>
              </a:spcBef>
            </a:pPr>
            <a:r>
              <a:rPr lang="uk-UA" sz="2000" smtClean="0">
                <a:solidFill>
                  <a:schemeClr val="tx1"/>
                </a:solidFill>
                <a:latin typeface="Constantia" pitchFamily="18" charset="0"/>
              </a:rPr>
              <a:t>Компактність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1"/>
            <a:ext cx="7162749" cy="48351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*</a:t>
            </a:r>
            <a:r>
              <a:rPr lang="en-US" sz="1600" smtClean="0"/>
              <a:t>p </a:t>
            </a:r>
            <a:r>
              <a:rPr lang="en-US" sz="1600"/>
              <a:t>= 2;</a:t>
            </a:r>
            <a:br>
              <a:rPr lang="en-US" sz="1600"/>
            </a:br>
            <a:r>
              <a:rPr lang="en-US" sz="1600" smtClean="0"/>
              <a:t>MyMemcpy(p, </a:t>
            </a:r>
            <a:r>
              <a:rPr lang="en-US" sz="1600"/>
              <a:t>(char*)</a:t>
            </a:r>
            <a:r>
              <a:rPr lang="en-US" sz="1600" smtClean="0"/>
              <a:t>p+6</a:t>
            </a:r>
            <a:r>
              <a:rPr lang="en-US" sz="1600"/>
              <a:t>, 4);</a:t>
            </a:r>
            <a:endParaRPr lang="ru-RU" sz="16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ru-RU" sz="2000" smtClean="0">
                <a:latin typeface="Constantia" pitchFamily="18" charset="0"/>
              </a:rPr>
              <a:t>Копіювання байтів</a:t>
            </a:r>
            <a:r>
              <a:rPr lang="en-US" sz="2000" smtClean="0">
                <a:latin typeface="Constantia" pitchFamily="18" charset="0"/>
              </a:rPr>
              <a:t> </a:t>
            </a:r>
            <a:r>
              <a:rPr lang="uk-UA" sz="2000" smtClean="0">
                <a:latin typeface="Constantia" pitchFamily="18" charset="0"/>
              </a:rPr>
              <a:t>з адреси джерела в адресу призначення</a:t>
            </a:r>
            <a:r>
              <a:rPr lang="ru-RU" sz="2000" smtClean="0">
                <a:latin typeface="Constantia" pitchFamily="18" charset="0"/>
              </a:rPr>
              <a:t>, </a:t>
            </a:r>
            <a:r>
              <a:rPr lang="ru-RU" sz="2000">
                <a:latin typeface="Constantia" pitchFamily="18" charset="0"/>
              </a:rPr>
              <a:t>починаючи з першого байту </a:t>
            </a:r>
            <a:r>
              <a:rPr lang="ru-RU" sz="2000" smtClean="0">
                <a:latin typeface="Constantia" pitchFamily="18" charset="0"/>
              </a:rPr>
              <a:t>джерела.</a:t>
            </a:r>
            <a:endParaRPr lang="ru-RU" sz="1600" dirty="0">
              <a:latin typeface="Constantia" pitchFamily="18" charset="0"/>
            </a:endParaRPr>
          </a:p>
          <a:p>
            <a:r>
              <a:rPr lang="ru-RU" sz="2000" smtClean="0">
                <a:latin typeface="Constantia" pitchFamily="18" charset="0"/>
              </a:rPr>
              <a:t>Повернення адреси призначення.</a:t>
            </a:r>
            <a:endParaRPr lang="ru-RU" sz="2000">
              <a:latin typeface="Constantia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518"/>
            <a:ext cx="7200799" cy="458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88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AddListElem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Якщо список службової частини був пустий:</a:t>
            </a:r>
          </a:p>
          <a:p>
            <a:pPr lvl="1"/>
            <a:r>
              <a:rPr lang="ru-RU" sz="1600">
                <a:latin typeface="Constantia" pitchFamily="18" charset="0"/>
              </a:rPr>
              <a:t>Новий елемент стає першим і </a:t>
            </a:r>
            <a:r>
              <a:rPr lang="ru-RU" sz="1600" smtClean="0">
                <a:latin typeface="Constantia" pitchFamily="18" charset="0"/>
              </a:rPr>
              <a:t>водночас останнім елементом списку</a:t>
            </a:r>
            <a:endParaRPr lang="uk-UA" sz="1600" smtClean="0">
              <a:latin typeface="Constantia" pitchFamily="18" charset="0"/>
            </a:endParaRPr>
          </a:p>
          <a:p>
            <a:r>
              <a:rPr lang="uk-UA" sz="2000" smtClean="0">
                <a:latin typeface="Constantia" pitchFamily="18" charset="0"/>
              </a:rPr>
              <a:t>Інакше</a:t>
            </a:r>
          </a:p>
          <a:p>
            <a:pPr lvl="1"/>
            <a:r>
              <a:rPr lang="ru-RU" sz="1600" smtClean="0">
                <a:latin typeface="Constantia" pitchFamily="18" charset="0"/>
              </a:rPr>
              <a:t>Новий елемент стає останнім у списку</a:t>
            </a:r>
            <a:endParaRPr lang="ru-RU" sz="1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7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54838" cy="69954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smtClean="0"/>
              <a:t>p </a:t>
            </a:r>
            <a:r>
              <a:rPr lang="en-US" sz="1600"/>
              <a:t>= (int*)MyMalloc(4</a:t>
            </a:r>
            <a:r>
              <a:rPr lang="en-US" sz="1600" smtClean="0"/>
              <a:t>);</a:t>
            </a:r>
            <a:br>
              <a:rPr lang="en-US" sz="1600" smtClean="0"/>
            </a:br>
            <a:r>
              <a:rPr lang="en-US" sz="1600" smtClean="0"/>
              <a:t>pchar </a:t>
            </a:r>
            <a:r>
              <a:rPr lang="en-US" sz="1600"/>
              <a:t>= (char*)MyMalloc(1);</a:t>
            </a:r>
            <a:br>
              <a:rPr lang="en-US" sz="1600"/>
            </a:br>
            <a:r>
              <a:rPr lang="en-US" sz="1600"/>
              <a:t>*</a:t>
            </a:r>
            <a:r>
              <a:rPr lang="en-US" sz="1600" smtClean="0"/>
              <a:t>pchar </a:t>
            </a:r>
            <a:r>
              <a:rPr lang="en-US" sz="1600"/>
              <a:t>= 'm';</a:t>
            </a:r>
            <a:endParaRPr lang="ru-RU" sz="16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Якщо список службової частини був пустий:</a:t>
            </a:r>
          </a:p>
          <a:p>
            <a:pPr lvl="1"/>
            <a:r>
              <a:rPr lang="ru-RU" sz="1600">
                <a:latin typeface="Constantia" pitchFamily="18" charset="0"/>
              </a:rPr>
              <a:t>Новий елемент стає першим і </a:t>
            </a:r>
            <a:r>
              <a:rPr lang="ru-RU" sz="1600" smtClean="0">
                <a:latin typeface="Constantia" pitchFamily="18" charset="0"/>
              </a:rPr>
              <a:t>водночас останнім елементом списку</a:t>
            </a:r>
            <a:endParaRPr lang="uk-UA" sz="1600" smtClean="0">
              <a:latin typeface="Constantia" pitchFamily="18" charset="0"/>
            </a:endParaRPr>
          </a:p>
          <a:p>
            <a:r>
              <a:rPr lang="uk-UA" sz="2000" smtClean="0">
                <a:latin typeface="Constantia" pitchFamily="18" charset="0"/>
              </a:rPr>
              <a:t>Інакше</a:t>
            </a:r>
          </a:p>
          <a:p>
            <a:pPr lvl="1"/>
            <a:r>
              <a:rPr lang="ru-RU" sz="1600" smtClean="0">
                <a:latin typeface="Constantia" pitchFamily="18" charset="0"/>
              </a:rPr>
              <a:t>Новий елемент стає останнім у списку</a:t>
            </a:r>
            <a:endParaRPr lang="ru-RU" sz="1600" dirty="0">
              <a:latin typeface="Constantia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1550"/>
            <a:ext cx="7200800" cy="43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59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DeleteListElem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Якщо видаляємо перший елемент списку: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Всі наступні за ним елементи зміщуються на позицію назад</a:t>
            </a:r>
          </a:p>
          <a:p>
            <a:r>
              <a:rPr lang="uk-UA" sz="2000" smtClean="0">
                <a:latin typeface="Constantia" pitchFamily="18" charset="0"/>
              </a:rPr>
              <a:t>Якщо видаляємо елемент з середини списку: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Всі наступні за ним елементи зміщуються на позицію назад</a:t>
            </a:r>
          </a:p>
          <a:p>
            <a:r>
              <a:rPr lang="uk-UA" sz="2000" smtClean="0">
                <a:latin typeface="Constantia" pitchFamily="18" charset="0"/>
              </a:rPr>
              <a:t>Якщо </a:t>
            </a:r>
            <a:r>
              <a:rPr lang="uk-UA" sz="2000">
                <a:latin typeface="Constantia" pitchFamily="18" charset="0"/>
              </a:rPr>
              <a:t>видаляємо </a:t>
            </a:r>
            <a:r>
              <a:rPr lang="uk-UA" sz="2000" smtClean="0">
                <a:latin typeface="Constantia" pitchFamily="18" charset="0"/>
              </a:rPr>
              <a:t>останній елемент </a:t>
            </a:r>
            <a:r>
              <a:rPr lang="uk-UA" sz="2000">
                <a:latin typeface="Constantia" pitchFamily="18" charset="0"/>
              </a:rPr>
              <a:t>списку:</a:t>
            </a:r>
          </a:p>
          <a:p>
            <a:pPr lvl="1"/>
            <a:r>
              <a:rPr lang="ru-RU" sz="1600" smtClean="0">
                <a:latin typeface="Constantia" pitchFamily="18" charset="0"/>
              </a:rPr>
              <a:t>Попередній елемент стає останнім</a:t>
            </a:r>
            <a:endParaRPr lang="ru-RU" sz="1600" dirty="0" smtClean="0">
              <a:latin typeface="Constantia" pitchFamily="18" charset="0"/>
            </a:endParaRPr>
          </a:p>
          <a:p>
            <a:pPr marL="457200" lvl="1" indent="0">
              <a:buNone/>
            </a:pPr>
            <a:endParaRPr lang="ru-RU" sz="160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76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PrintList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Проходимо по списку у циклі і виводимо на екран кожен його елемент у зручній для користувача формі</a:t>
            </a:r>
          </a:p>
        </p:txBody>
      </p:sp>
    </p:spTree>
    <p:extLst>
      <p:ext uri="{BB962C8B-B14F-4D97-AF65-F5344CB8AC3E}">
        <p14:creationId xmlns:p14="http://schemas.microsoft.com/office/powerpoint/2010/main" val="3533364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alignment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r>
              <a:rPr lang="uk-UA" sz="2000" smtClean="0">
                <a:latin typeface="Constantia" pitchFamily="18" charset="0"/>
              </a:rPr>
              <a:t>Проходження по елементах списку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Сумування розмірів користувацьких блоків</a:t>
            </a:r>
          </a:p>
          <a:p>
            <a:r>
              <a:rPr lang="uk-UA" sz="2000" smtClean="0">
                <a:latin typeface="Constantia" pitchFamily="18" charset="0"/>
              </a:rPr>
              <a:t>Повернення цієї суми</a:t>
            </a:r>
          </a:p>
        </p:txBody>
      </p:sp>
    </p:spTree>
    <p:extLst>
      <p:ext uri="{BB962C8B-B14F-4D97-AF65-F5344CB8AC3E}">
        <p14:creationId xmlns:p14="http://schemas.microsoft.com/office/powerpoint/2010/main" val="3573567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3850" y="3597865"/>
            <a:ext cx="8820150" cy="1063433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l"/>
            <a:r>
              <a:rPr lang="uk-UA" sz="3900" smtClean="0">
                <a:latin typeface="Constantia" pitchFamily="18" charset="0"/>
              </a:rPr>
              <a:t>Дякую за увагу!</a:t>
            </a:r>
            <a:endParaRPr lang="ru-RU" sz="390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4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339502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 sz="4000" smtClean="0">
                <a:latin typeface="Constantia" pitchFamily="18" charset="0"/>
              </a:rPr>
              <a:t>Інтерфейс</a:t>
            </a:r>
            <a:endParaRPr lang="ru-RU" sz="3700" dirty="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600" y="1203598"/>
            <a:ext cx="7315200" cy="3672408"/>
          </a:xfrm>
        </p:spPr>
        <p:txBody>
          <a:bodyPr/>
          <a:lstStyle/>
          <a:p>
            <a:r>
              <a:rPr lang="en-US" sz="1800">
                <a:latin typeface="Consolas" pitchFamily="49" charset="0"/>
                <a:cs typeface="Consolas" pitchFamily="49" charset="0"/>
              </a:rPr>
              <a:t>void* MyMalloc(unsigned int msize);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void* MyRealloc(void *ptr, unsigned int newsize);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int MyFree(void *ptr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int MyDefrag(size_t nparam, size_t nbytes, void **ptr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...);</a:t>
            </a:r>
            <a:endParaRPr lang="uk-UA" sz="180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uk-UA" sz="1800" smtClean="0">
                <a:latin typeface="Consolas" pitchFamily="49" charset="0"/>
                <a:cs typeface="Consolas" pitchFamily="49" charset="0"/>
              </a:rPr>
              <a:t>функція дефрагментує(зсуває) вказані блоки даних користувача на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num </a:t>
            </a:r>
            <a:r>
              <a:rPr lang="uk-UA" sz="1800" smtClean="0">
                <a:latin typeface="Consolas" pitchFamily="49" charset="0"/>
                <a:cs typeface="Consolas" pitchFamily="49" charset="0"/>
              </a:rPr>
              <a:t>байтів</a:t>
            </a: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MyMemmap(void);//</a:t>
            </a:r>
            <a:r>
              <a:rPr lang="uk-UA" sz="1800">
                <a:latin typeface="Consolas" pitchFamily="49" charset="0"/>
                <a:cs typeface="Consolas" pitchFamily="49" charset="0"/>
              </a:rPr>
              <a:t>виведення на екран стану пам'яті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void* MyMemset(void *ptr, char value, int num);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void* MyMemmove(void *src, void *dest, int num);</a:t>
            </a:r>
          </a:p>
          <a:p>
            <a:r>
              <a:rPr lang="en-US" sz="1800">
                <a:latin typeface="Consolas" pitchFamily="49" charset="0"/>
                <a:cs typeface="Consolas" pitchFamily="49" charset="0"/>
              </a:rPr>
              <a:t>void* MyMemcpy(void *src, void *dest, int num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);</a:t>
            </a:r>
            <a:endParaRPr lang="uk-UA" sz="1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80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123478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 sz="4000" smtClean="0">
                <a:latin typeface="Constantia" pitchFamily="18" charset="0"/>
              </a:rPr>
              <a:t>Модель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987574"/>
            <a:ext cx="7315200" cy="3824932"/>
          </a:xfrm>
        </p:spPr>
        <p:txBody>
          <a:bodyPr/>
          <a:lstStyle/>
          <a:p>
            <a:pPr lvl="0"/>
            <a:endParaRPr lang="uk-UA" sz="200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871296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97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MyMalloc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pPr lvl="0"/>
            <a:r>
              <a:rPr lang="uk-UA" sz="2000" smtClean="0">
                <a:latin typeface="Constantia" pitchFamily="18" charset="0"/>
              </a:rPr>
              <a:t>Перевірка коректності розміру</a:t>
            </a:r>
          </a:p>
          <a:p>
            <a:pPr lvl="0"/>
            <a:r>
              <a:rPr lang="uk-UA" sz="2000" smtClean="0">
                <a:latin typeface="Constantia" pitchFamily="18" charset="0"/>
              </a:rPr>
              <a:t>Визначення адреси нового елемента списку</a:t>
            </a:r>
          </a:p>
          <a:p>
            <a:pPr lvl="0"/>
            <a:r>
              <a:rPr lang="uk-UA" sz="2000" smtClean="0">
                <a:latin typeface="Constantia" pitchFamily="18" charset="0"/>
              </a:rPr>
              <a:t>Визначення адреси нового блоку користувача</a:t>
            </a:r>
            <a:endParaRPr lang="ru-RU" sz="2000">
              <a:latin typeface="Constantia" pitchFamily="18" charset="0"/>
            </a:endParaRPr>
          </a:p>
          <a:p>
            <a:pPr lvl="0"/>
            <a:r>
              <a:rPr lang="uk-UA" sz="2000" smtClean="0">
                <a:latin typeface="Constantia" pitchFamily="18" charset="0"/>
              </a:rPr>
              <a:t>Додавання нового елементу списку</a:t>
            </a:r>
            <a:endParaRPr lang="ru-RU" sz="2000" smtClean="0">
              <a:latin typeface="Constantia" pitchFamily="18" charset="0"/>
            </a:endParaRPr>
          </a:p>
          <a:p>
            <a:pPr lvl="0"/>
            <a:r>
              <a:rPr lang="ru-RU" sz="2000" smtClean="0">
                <a:latin typeface="Constantia" pitchFamily="18" charset="0"/>
              </a:rPr>
              <a:t>Маркування блоку користувача як зайнята пам</a:t>
            </a:r>
            <a:r>
              <a:rPr lang="en-US" sz="2000" smtClean="0">
                <a:latin typeface="Constantia" pitchFamily="18" charset="0"/>
              </a:rPr>
              <a:t>’</a:t>
            </a:r>
            <a:r>
              <a:rPr lang="uk-UA" sz="2000" smtClean="0">
                <a:latin typeface="Constantia" pitchFamily="18" charset="0"/>
              </a:rPr>
              <a:t>ять</a:t>
            </a:r>
            <a:endParaRPr lang="ru-RU" sz="2000">
              <a:latin typeface="Constantia" pitchFamily="18" charset="0"/>
            </a:endParaRPr>
          </a:p>
          <a:p>
            <a:pPr lvl="0"/>
            <a:r>
              <a:rPr lang="uk-UA" sz="2000" smtClean="0">
                <a:latin typeface="Constantia" pitchFamily="18" charset="0"/>
              </a:rPr>
              <a:t>Повернення вказівника на блок користувача</a:t>
            </a:r>
            <a:endParaRPr lang="ru-RU" sz="2000" dirty="0" smtClean="0">
              <a:latin typeface="Constantia" pitchFamily="18" charset="0"/>
            </a:endParaRPr>
          </a:p>
          <a:p>
            <a:pPr lvl="0"/>
            <a:endParaRPr lang="ru-RU" sz="2000" dirty="0" smtClean="0">
              <a:latin typeface="Constantia" pitchFamily="18" charset="0"/>
            </a:endParaRPr>
          </a:p>
          <a:p>
            <a:pPr marL="0" lvl="0" indent="0">
              <a:buNone/>
            </a:pPr>
            <a:endParaRPr lang="ru-RU" sz="20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5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35088" y="738813"/>
            <a:ext cx="8208912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MyMalloc</a:t>
            </a:r>
            <a:r>
              <a:rPr lang="uk-UA" sz="3700" smtClean="0">
                <a:latin typeface="Constantia" pitchFamily="18" charset="0"/>
              </a:rPr>
              <a:t> </a:t>
            </a:r>
            <a:r>
              <a:rPr lang="en-US" sz="3700" smtClean="0">
                <a:latin typeface="Constantia" pitchFamily="18" charset="0"/>
              </a:rPr>
              <a:t>  </a:t>
            </a:r>
            <a:r>
              <a:rPr lang="en-US" sz="1800" smtClean="0">
                <a:solidFill>
                  <a:schemeClr val="bg1"/>
                </a:solidFill>
                <a:latin typeface="Constantia" pitchFamily="18" charset="0"/>
              </a:rPr>
              <a:t>int </a:t>
            </a:r>
            <a:r>
              <a:rPr lang="en-US" sz="2000">
                <a:solidFill>
                  <a:schemeClr val="bg1"/>
                </a:solidFill>
                <a:latin typeface="Constantia" pitchFamily="18" charset="0"/>
              </a:rPr>
              <a:t>*p = (int*)MyMalloc(4);</a:t>
            </a:r>
            <a:endParaRPr lang="ru-RU" sz="20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pPr marL="0" lvl="0" indent="0">
              <a:buNone/>
            </a:pPr>
            <a:endParaRPr lang="ru-RU" sz="2000" dirty="0" smtClean="0">
              <a:latin typeface="Constant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7200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07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13385"/>
            <a:ext cx="7056783" cy="47013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tantia" pitchFamily="18" charset="0"/>
              </a:rPr>
              <a:t>i</a:t>
            </a:r>
            <a:r>
              <a:rPr lang="en-US" sz="1600" smtClean="0">
                <a:solidFill>
                  <a:schemeClr val="bg1"/>
                </a:solidFill>
                <a:latin typeface="Constantia" pitchFamily="18" charset="0"/>
              </a:rPr>
              <a:t>nt *p = (int*)MyMalloc(4);</a:t>
            </a:r>
            <a:endParaRPr lang="ru-RU" sz="160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69256"/>
            <a:ext cx="7315200" cy="3143250"/>
          </a:xfrm>
          <a:ln>
            <a:noFill/>
          </a:ln>
        </p:spPr>
        <p:txBody>
          <a:bodyPr/>
          <a:lstStyle/>
          <a:p>
            <a:pPr marL="0" lvl="0" indent="0">
              <a:buNone/>
            </a:pPr>
            <a:endParaRPr lang="ru-RU" sz="2000" dirty="0" smtClean="0">
              <a:latin typeface="Constant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1510"/>
            <a:ext cx="705678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642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MyRealloc </a:t>
            </a:r>
            <a:endParaRPr lang="ru-RU" sz="37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r>
              <a:rPr lang="uk-UA" sz="2000" smtClean="0">
                <a:latin typeface="Constantia" pitchFamily="18" charset="0"/>
              </a:rPr>
              <a:t>Перевірка </a:t>
            </a:r>
            <a:r>
              <a:rPr lang="uk-UA" sz="2000">
                <a:latin typeface="Constantia" pitchFamily="18" charset="0"/>
              </a:rPr>
              <a:t>коректності </a:t>
            </a:r>
            <a:r>
              <a:rPr lang="uk-UA" sz="2000" smtClean="0">
                <a:latin typeface="Constantia" pitchFamily="18" charset="0"/>
              </a:rPr>
              <a:t>адреси та розміру</a:t>
            </a:r>
            <a:endParaRPr lang="uk-UA" sz="2000">
              <a:latin typeface="Constantia" pitchFamily="18" charset="0"/>
            </a:endParaRPr>
          </a:p>
          <a:p>
            <a:pPr lvl="0"/>
            <a:r>
              <a:rPr lang="uk-UA" sz="2000" smtClean="0">
                <a:latin typeface="Constantia" pitchFamily="18" charset="0"/>
              </a:rPr>
              <a:t>Якщо новий розмір менший за старий: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Зменшення розміру ділянки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Маркування лишніх байтів як вільна пам</a:t>
            </a:r>
            <a:r>
              <a:rPr lang="en-US" sz="1600" smtClean="0">
                <a:latin typeface="Constantia" pitchFamily="18" charset="0"/>
              </a:rPr>
              <a:t>’</a:t>
            </a:r>
            <a:r>
              <a:rPr lang="uk-UA" sz="1600" smtClean="0">
                <a:latin typeface="Constantia" pitchFamily="18" charset="0"/>
              </a:rPr>
              <a:t>ять</a:t>
            </a:r>
          </a:p>
          <a:p>
            <a:pPr lvl="0"/>
            <a:r>
              <a:rPr lang="uk-UA" sz="2000">
                <a:latin typeface="Constantia" pitchFamily="18" charset="0"/>
              </a:rPr>
              <a:t>Якщо новий розмір </a:t>
            </a:r>
            <a:r>
              <a:rPr lang="uk-UA" sz="2000" smtClean="0">
                <a:latin typeface="Constantia" pitchFamily="18" charset="0"/>
              </a:rPr>
              <a:t>більший </a:t>
            </a:r>
            <a:r>
              <a:rPr lang="uk-UA" sz="2000">
                <a:latin typeface="Constantia" pitchFamily="18" charset="0"/>
              </a:rPr>
              <a:t>за старий</a:t>
            </a:r>
            <a:r>
              <a:rPr lang="uk-UA" sz="2000" smtClean="0">
                <a:latin typeface="Constantia" pitchFamily="18" charset="0"/>
              </a:rPr>
              <a:t>: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Збереження адреси старої ділянки і її розміру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Виділення пам</a:t>
            </a:r>
            <a:r>
              <a:rPr lang="en-US" sz="1600" smtClean="0">
                <a:latin typeface="Constantia" pitchFamily="18" charset="0"/>
              </a:rPr>
              <a:t>’</a:t>
            </a:r>
            <a:r>
              <a:rPr lang="uk-UA" sz="1600" smtClean="0">
                <a:latin typeface="Constantia" pitchFamily="18" charset="0"/>
              </a:rPr>
              <a:t>яті для нової ділянки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Копіювання байтів з старої ділянки в нову</a:t>
            </a:r>
          </a:p>
          <a:p>
            <a:pPr lvl="1"/>
            <a:r>
              <a:rPr lang="uk-UA" sz="1600" smtClean="0">
                <a:latin typeface="Constantia" pitchFamily="18" charset="0"/>
              </a:rPr>
              <a:t>Звільнення старої ділянки</a:t>
            </a:r>
            <a:endParaRPr lang="uk-UA" sz="1600">
              <a:latin typeface="Constantia" pitchFamily="18" charset="0"/>
            </a:endParaRPr>
          </a:p>
          <a:p>
            <a:pPr lvl="0"/>
            <a:r>
              <a:rPr lang="uk-UA" sz="2000" smtClean="0">
                <a:latin typeface="Constantia" pitchFamily="18" charset="0"/>
              </a:rPr>
              <a:t>Повернення вказівника на нову ділянку</a:t>
            </a:r>
            <a:endParaRPr lang="ru-RU" sz="200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52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9650" y="681541"/>
            <a:ext cx="7954838" cy="94128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700" smtClean="0">
                <a:latin typeface="Constantia" pitchFamily="18" charset="0"/>
              </a:rPr>
              <a:t>MyRealloc </a:t>
            </a:r>
            <a:r>
              <a:rPr lang="en-US" sz="1800" smtClean="0">
                <a:latin typeface="Constantia" pitchFamily="18" charset="0"/>
              </a:rPr>
              <a:t>p </a:t>
            </a:r>
            <a:r>
              <a:rPr lang="en-US" sz="1800">
                <a:latin typeface="Constantia" pitchFamily="18" charset="0"/>
              </a:rPr>
              <a:t>= (int*)MyRealloc(p, 2);</a:t>
            </a:r>
            <a:endParaRPr lang="ru-RU" sz="1800">
              <a:latin typeface="Constantia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491630"/>
            <a:ext cx="7315200" cy="3320876"/>
          </a:xfrm>
          <a:ln>
            <a:noFill/>
          </a:ln>
        </p:spPr>
        <p:txBody>
          <a:bodyPr/>
          <a:lstStyle/>
          <a:p>
            <a:pPr lvl="0"/>
            <a:endParaRPr lang="ru-RU" sz="2000" smtClean="0">
              <a:latin typeface="Constantia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2584"/>
            <a:ext cx="7272808" cy="33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7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05845"/>
      </a:lt2>
      <a:accent1>
        <a:srgbClr val="017D62"/>
      </a:accent1>
      <a:accent2>
        <a:srgbClr val="00BC94"/>
      </a:accent2>
      <a:accent3>
        <a:srgbClr val="FFFFFF"/>
      </a:accent3>
      <a:accent4>
        <a:srgbClr val="DADADA"/>
      </a:accent4>
      <a:accent5>
        <a:srgbClr val="AABFB7"/>
      </a:accent5>
      <a:accent6>
        <a:srgbClr val="00AA86"/>
      </a:accent6>
      <a:hlink>
        <a:srgbClr val="00DEB9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1142</TotalTime>
  <Words>624</Words>
  <Application>Microsoft Office PowerPoint</Application>
  <PresentationFormat>Екран (16:9)</PresentationFormat>
  <Paragraphs>133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27" baseType="lpstr">
      <vt:lpstr>powerpoint-template</vt:lpstr>
      <vt:lpstr>My Heap</vt:lpstr>
      <vt:lpstr>Принципи</vt:lpstr>
      <vt:lpstr>Інтерфейс</vt:lpstr>
      <vt:lpstr>Модель</vt:lpstr>
      <vt:lpstr>MyMalloc</vt:lpstr>
      <vt:lpstr>MyMalloc   int *p = (int*)MyMalloc(4);</vt:lpstr>
      <vt:lpstr>int *p = (int*)MyMalloc(4);</vt:lpstr>
      <vt:lpstr>MyRealloc </vt:lpstr>
      <vt:lpstr>MyRealloc p = (int*)MyRealloc(p, 2);</vt:lpstr>
      <vt:lpstr>P = (int*)MyRealloc(p, 2);</vt:lpstr>
      <vt:lpstr>MyFree</vt:lpstr>
      <vt:lpstr>MyFree  MyFree(p);</vt:lpstr>
      <vt:lpstr>MyFree(p);</vt:lpstr>
      <vt:lpstr>Defrag</vt:lpstr>
      <vt:lpstr>p = (int*)MyMalloc(4); pchar = (char*)MyMalloc(1); *pchar = 'm'; num = MyFree(ptemp1); Defrag(pchar, num);</vt:lpstr>
      <vt:lpstr>MyMemmap</vt:lpstr>
      <vt:lpstr>MyMemmove</vt:lpstr>
      <vt:lpstr>*p = 2; MyMemmove(p, (char*)p+2, 4);</vt:lpstr>
      <vt:lpstr>MyMemcpy</vt:lpstr>
      <vt:lpstr>*p = 2; MyMemcpy(p, (char*)p+6, 4);</vt:lpstr>
      <vt:lpstr>AddListElem</vt:lpstr>
      <vt:lpstr>p = (int*)MyMalloc(4); pchar = (char*)MyMalloc(1); *pchar = 'm';</vt:lpstr>
      <vt:lpstr>DeleteListElem</vt:lpstr>
      <vt:lpstr>PrintList</vt:lpstr>
      <vt:lpstr>alignment</vt:lpstr>
      <vt:lpstr>Дякую за увагу!</vt:lpstr>
    </vt:vector>
  </TitlesOfParts>
  <Company>Led_Zeppelin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про проектно-технологічну практику</dc:title>
  <dc:creator>Andriy_Dunas</dc:creator>
  <cp:lastModifiedBy>Andriy_Dunas</cp:lastModifiedBy>
  <cp:revision>48</cp:revision>
  <dcterms:created xsi:type="dcterms:W3CDTF">2015-09-09T05:08:41Z</dcterms:created>
  <dcterms:modified xsi:type="dcterms:W3CDTF">2015-11-10T17:45:16Z</dcterms:modified>
</cp:coreProperties>
</file>