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F13F21-C018-4AD1-AFD4-3BFC14EC7F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005EA8-AD89-4DAE-8BC1-6C3930C6E9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27EBC7-95A7-4634-82A9-89A47B7DDC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2BA032-D126-49FF-B80F-E8B3E3064C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9D6A10-7FA2-43C4-828F-6F5BEF7E5F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0DCDEA-CF1F-43C9-8AAF-BDE7DC6D0C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3E0B33-2BF7-4369-AE79-8BCA0933DC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EADB85-91F8-4363-A14F-59B6DE70E6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308491-94AD-4DEC-BE1E-144D336ED5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5169A6-66D1-455D-9E0B-C4F69D928E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4E8092-9F62-4547-AAFC-89AF01DE6C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10584A-FA74-475B-BFDD-74D7CBEF42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3D549F-209B-46C1-AC8C-8497D94E18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0F72E0-F2EA-41B3-BD03-17228170C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9A66D3-161E-42AF-9FCE-E3F0968169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1982FE-29ED-4B95-AA37-045FF31B0B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92C7F0-5BF1-4A9B-AA85-6A5A08F0E4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79E957-0501-4974-B3BE-6A56513DA1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98C988-4FEC-41C9-B6B6-432CEC81D8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01153D-01F9-47D6-BD68-435F1F103A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B3EEEF-5441-42F7-BA46-FF3158463E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704AA9-A346-424F-8DC0-89A62B3B6F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DCC144-3B11-41FD-83CC-2CCD0E9D7C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7D48F9-E607-4924-8C26-C0C6F5CCEE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1E5A37-7B41-499F-9982-954C049A21C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&lt;дата/час&gt;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</a:rPr>
              <a:t>Для правки тексту заголовка клацніть мишею</a:t>
            </a: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solidFill>
                  <a:srgbClr val="000000"/>
                </a:solidFill>
                <a:latin typeface="Arial"/>
              </a:rPr>
              <a:t>Другий рівень структури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solidFill>
                  <a:srgbClr val="000000"/>
                </a:solidFill>
                <a:latin typeface="Arial"/>
              </a:rPr>
              <a:t>Третій рівень структури</a:t>
            </a:r>
            <a:endParaRPr b="0" lang="uk-U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Четвертий рівень структури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П'ятий рівень структури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Шостий рівень структури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Сьомий рівень структури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9ED60D-580D-49F0-90E9-E194EA047B7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&lt;дата/час&gt;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</a:rPr>
              <a:t>Для правки тексту заголовка клацніть мишею</a:t>
            </a: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solidFill>
                  <a:srgbClr val="000000"/>
                </a:solidFill>
                <a:latin typeface="Arial"/>
              </a:rPr>
              <a:t>Другий рівень структури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solidFill>
                  <a:srgbClr val="000000"/>
                </a:solidFill>
                <a:latin typeface="Arial"/>
              </a:rPr>
              <a:t>Третій рівень структури</a:t>
            </a:r>
            <a:endParaRPr b="0" lang="uk-U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Четвертий рівень структури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П'ятий рівень структури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Шостий рівень структури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Сьомий рівень структури</a:t>
            </a:r>
            <a:endParaRPr b="0" lang="uk-U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229320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uk-UA" sz="6000" spc="-1" strike="noStrike">
                <a:solidFill>
                  <a:srgbClr val="f2b200"/>
                </a:solidFill>
                <a:latin typeface="Arial"/>
              </a:rPr>
              <a:t>Віддалене керування пристроєм ІоТ через Arduino Cloud</a:t>
            </a:r>
            <a:endParaRPr b="0" lang="uk-UA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66200" y="5397840"/>
            <a:ext cx="594936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uk-UA" sz="2400" spc="-1" strike="noStrike">
                <a:solidFill>
                  <a:srgbClr val="01d7c1"/>
                </a:solidFill>
                <a:latin typeface="Arial"/>
              </a:rPr>
              <a:t>Студент</a:t>
            </a:r>
            <a:r>
              <a:rPr b="1" lang="en-GB" sz="2400" spc="-1" strike="noStrike">
                <a:solidFill>
                  <a:srgbClr val="01d7c1"/>
                </a:solidFill>
                <a:latin typeface="Arial"/>
              </a:rPr>
              <a:t>: Крамар А.О.</a:t>
            </a:r>
            <a:endParaRPr b="0" lang="uk-U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uk-UA" sz="2400" spc="-1" strike="noStrike">
                <a:solidFill>
                  <a:srgbClr val="00e190"/>
                </a:solidFill>
                <a:latin typeface="Arial"/>
              </a:rPr>
              <a:t>Науковий керівник</a:t>
            </a:r>
            <a:r>
              <a:rPr b="1" lang="en-GB" sz="2400" spc="-1" strike="noStrike">
                <a:solidFill>
                  <a:srgbClr val="00e190"/>
                </a:solidFill>
                <a:latin typeface="Arial"/>
              </a:rPr>
              <a:t>: доц. Кушнір О.О.</a:t>
            </a:r>
            <a:endParaRPr b="0" lang="uk-U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Рисунок 6" descr=""/>
          <p:cNvPicPr/>
          <p:nvPr/>
        </p:nvPicPr>
        <p:blipFill>
          <a:blip r:embed="rId1"/>
          <a:stretch/>
        </p:blipFill>
        <p:spPr>
          <a:xfrm>
            <a:off x="0" y="-207360"/>
            <a:ext cx="4176000" cy="1956600"/>
          </a:xfrm>
          <a:prstGeom prst="rect">
            <a:avLst/>
          </a:prstGeom>
          <a:ln w="0">
            <a:noFill/>
          </a:ln>
        </p:spPr>
      </p:pic>
      <p:pic>
        <p:nvPicPr>
          <p:cNvPr id="85" name="Графіка 13" descr=""/>
          <p:cNvPicPr/>
          <p:nvPr/>
        </p:nvPicPr>
        <p:blipFill>
          <a:blip r:embed="rId2"/>
          <a:stretch/>
        </p:blipFill>
        <p:spPr>
          <a:xfrm>
            <a:off x="6577920" y="-944280"/>
            <a:ext cx="5870880" cy="350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035800" y="397800"/>
            <a:ext cx="891756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f2b200"/>
                </a:solidFill>
                <a:latin typeface="Arial"/>
              </a:rPr>
              <a:t>Мета</a:t>
            </a: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Побудова простого </a:t>
            </a:r>
            <a:r>
              <a:rPr b="1" lang="uk-UA" sz="2800" spc="-1" strike="noStrike">
                <a:solidFill>
                  <a:srgbClr val="000000"/>
                </a:solidFill>
                <a:latin typeface="Calibri"/>
              </a:rPr>
              <a:t>IoT-пристрою</a:t>
            </a: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, з подальшим підключенням до платформи </a:t>
            </a:r>
            <a:r>
              <a:rPr b="1" lang="uk-UA" sz="2800" spc="-1" strike="noStrike">
                <a:solidFill>
                  <a:srgbClr val="000000"/>
                </a:solidFill>
                <a:latin typeface="Calibri"/>
              </a:rPr>
              <a:t>Arduino Cloud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Вивчення можливостей даної хмари, зокрема особливостей обміну даних між пристроями та платформою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Одержання практичного досвіду з побудови простих IoT-рішень як і на </a:t>
            </a:r>
            <a:r>
              <a:rPr b="1" lang="uk-UA" sz="2800" spc="-1" strike="noStrike">
                <a:solidFill>
                  <a:srgbClr val="000000"/>
                </a:solidFill>
                <a:latin typeface="Calibri"/>
              </a:rPr>
              <a:t>апаратному</a:t>
            </a: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 рівні, та і на етапі </a:t>
            </a:r>
            <a:r>
              <a:rPr b="1" lang="uk-UA" sz="2800" spc="-1" strike="noStrike">
                <a:solidFill>
                  <a:srgbClr val="000000"/>
                </a:solidFill>
                <a:latin typeface="Calibri"/>
              </a:rPr>
              <a:t>роботи з мережею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rgbClr val="01d7c1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C58273-11A0-4A6A-9E41-4BB80B90EAD5}" type="slidenum">
              <a:rPr b="0" lang="ru-RU" sz="2800" spc="-1" strike="noStrike">
                <a:solidFill>
                  <a:srgbClr val="01d7c1"/>
                </a:solidFill>
                <a:latin typeface="Calibri"/>
              </a:rPr>
              <a:t>&lt;номер&gt;</a:t>
            </a:fld>
            <a:endParaRPr b="0" lang="uk-UA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9" name="Рисунок 4" descr=""/>
          <p:cNvPicPr/>
          <p:nvPr/>
        </p:nvPicPr>
        <p:blipFill>
          <a:blip r:embed="rId1"/>
          <a:stretch/>
        </p:blipFill>
        <p:spPr>
          <a:xfrm>
            <a:off x="95040" y="46080"/>
            <a:ext cx="1348920" cy="142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035800" y="365040"/>
            <a:ext cx="931572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f2b200"/>
                </a:solidFill>
                <a:latin typeface="Arial"/>
              </a:rPr>
              <a:t>Основні технології</a:t>
            </a: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98080" y="1825560"/>
            <a:ext cx="546048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600" spc="-1" strike="noStrike">
                <a:solidFill>
                  <a:srgbClr val="000000"/>
                </a:solidFill>
                <a:latin typeface="Arial"/>
              </a:rPr>
              <a:t>Обраний мікроконтролер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uk-UA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uk-UA" sz="26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1" lang="uk-UA" sz="2600" spc="-1" strike="noStrike">
                <a:solidFill>
                  <a:srgbClr val="000000"/>
                </a:solidFill>
                <a:latin typeface="Arial"/>
              </a:rPr>
              <a:t>ESP-8266 (ESP-01)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rgbClr val="00e19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C92081-4A42-4A73-82A9-A45834A7F2BE}" type="slidenum">
              <a:rPr b="0" lang="ru-RU" sz="2800" spc="-1" strike="noStrike">
                <a:solidFill>
                  <a:srgbClr val="00e190"/>
                </a:solidFill>
                <a:latin typeface="Calibri"/>
              </a:rPr>
              <a:t>&lt;номер&gt;</a:t>
            </a:fld>
            <a:endParaRPr b="0" lang="uk-UA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" name="Рисунок 4" descr=""/>
          <p:cNvPicPr/>
          <p:nvPr/>
        </p:nvPicPr>
        <p:blipFill>
          <a:blip r:embed="rId1"/>
          <a:stretch/>
        </p:blipFill>
        <p:spPr>
          <a:xfrm>
            <a:off x="95040" y="46080"/>
            <a:ext cx="1348920" cy="142452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1440000" y="3240000"/>
            <a:ext cx="3187800" cy="327060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4"/>
          <p:cNvSpPr/>
          <p:nvPr/>
        </p:nvSpPr>
        <p:spPr>
          <a:xfrm>
            <a:off x="6058080" y="1800000"/>
            <a:ext cx="546048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600" spc="-1" strike="noStrike">
                <a:solidFill>
                  <a:srgbClr val="000000"/>
                </a:solidFill>
                <a:latin typeface="Arial"/>
                <a:ea typeface="DejaVu Sans"/>
              </a:rPr>
              <a:t>Використана хмарна </a:t>
            </a:r>
            <a:r>
              <a:rPr b="0" lang="uk-U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uk-U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uk-UA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платформа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2600" spc="-1" strike="noStrike">
                <a:solidFill>
                  <a:srgbClr val="000000"/>
                </a:solidFill>
                <a:latin typeface="Arial"/>
                <a:ea typeface="DejaVu Sans"/>
              </a:rPr>
              <a:t>Arduino Cloud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6480000" y="3636360"/>
            <a:ext cx="4680000" cy="113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182320" y="365040"/>
            <a:ext cx="916920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f2b200"/>
                </a:solidFill>
                <a:latin typeface="Arial"/>
              </a:rPr>
              <a:t>Структура проєкту</a:t>
            </a: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rgbClr val="00e19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697364-AC1C-4A11-8BA4-AD107C9D151C}" type="slidenum">
              <a:rPr b="0" lang="ru-RU" sz="2800" spc="-1" strike="noStrike">
                <a:solidFill>
                  <a:srgbClr val="00e190"/>
                </a:solidFill>
                <a:latin typeface="Calibri"/>
              </a:rPr>
              <a:t>&lt;номер&gt;</a:t>
            </a:fld>
            <a:endParaRPr b="0" lang="uk-UA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9" name="Рисунок 4" descr=""/>
          <p:cNvPicPr/>
          <p:nvPr/>
        </p:nvPicPr>
        <p:blipFill>
          <a:blip r:embed="rId1"/>
          <a:stretch/>
        </p:blipFill>
        <p:spPr>
          <a:xfrm>
            <a:off x="95040" y="46080"/>
            <a:ext cx="1348920" cy="142452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5"/>
          <p:cNvSpPr/>
          <p:nvPr/>
        </p:nvSpPr>
        <p:spPr>
          <a:xfrm>
            <a:off x="144720" y="3060000"/>
            <a:ext cx="399384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Принципова схема складеного пристрою на етапі тестування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880440" y="1440000"/>
            <a:ext cx="827028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82320" y="365040"/>
            <a:ext cx="916920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f2b200"/>
                </a:solidFill>
                <a:latin typeface="Arial"/>
              </a:rPr>
              <a:t>Структура проєкту</a:t>
            </a: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rgbClr val="00e19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7F1DC0-4571-4806-B589-09B9ABEA3226}" type="slidenum">
              <a:rPr b="0" lang="ru-RU" sz="2800" spc="-1" strike="noStrike">
                <a:solidFill>
                  <a:srgbClr val="00e190"/>
                </a:solidFill>
                <a:latin typeface="Calibri"/>
              </a:rPr>
              <a:t>&lt;номер&gt;</a:t>
            </a:fld>
            <a:endParaRPr b="0" lang="uk-UA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4" name="Рисунок 1" descr=""/>
          <p:cNvPicPr/>
          <p:nvPr/>
        </p:nvPicPr>
        <p:blipFill>
          <a:blip r:embed="rId1"/>
          <a:stretch/>
        </p:blipFill>
        <p:spPr>
          <a:xfrm>
            <a:off x="95040" y="46080"/>
            <a:ext cx="1348920" cy="142452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9"/>
          <p:cNvSpPr/>
          <p:nvPr/>
        </p:nvSpPr>
        <p:spPr>
          <a:xfrm>
            <a:off x="360000" y="1620360"/>
            <a:ext cx="539892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Створені об’єкти на платформі в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процесі тестування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264320" y="2765160"/>
            <a:ext cx="3401640" cy="317376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0"/>
          <p:cNvSpPr/>
          <p:nvPr/>
        </p:nvSpPr>
        <p:spPr>
          <a:xfrm>
            <a:off x="6300000" y="1620000"/>
            <a:ext cx="485892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Компоненти, додані на </a:t>
            </a:r>
            <a:r>
              <a:rPr b="1" lang="uk-U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Dashboard</a:t>
            </a:r>
            <a:r>
              <a:rPr b="0" lang="uk-U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6504480" y="2880000"/>
            <a:ext cx="4474440" cy="30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89680" y="365040"/>
            <a:ext cx="896220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f2b200"/>
                </a:solidFill>
                <a:latin typeface="Arial"/>
              </a:rPr>
              <a:t>Результати</a:t>
            </a: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rgbClr val="00e19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97F38F-42A9-4DE8-BCF0-25E45A3C7497}" type="slidenum">
              <a:rPr b="0" lang="ru-RU" sz="2800" spc="-1" strike="noStrike">
                <a:solidFill>
                  <a:srgbClr val="00e190"/>
                </a:solidFill>
                <a:latin typeface="Calibri"/>
              </a:rPr>
              <a:t>&lt;номер&gt;</a:t>
            </a:fld>
            <a:endParaRPr b="0" lang="uk-UA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1" name="Рисунок 4" descr=""/>
          <p:cNvPicPr/>
          <p:nvPr/>
        </p:nvPicPr>
        <p:blipFill>
          <a:blip r:embed="rId1"/>
          <a:stretch/>
        </p:blipFill>
        <p:spPr>
          <a:xfrm>
            <a:off x="95040" y="46080"/>
            <a:ext cx="1348920" cy="142452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7"/>
          <p:cNvSpPr/>
          <p:nvPr/>
        </p:nvSpPr>
        <p:spPr>
          <a:xfrm>
            <a:off x="360000" y="1689840"/>
            <a:ext cx="1133856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03360"/>
              </a:tabLst>
            </a:pPr>
            <a:r>
              <a:rPr b="0" lang="uk-UA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Вигляд складеного 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03360"/>
              </a:tabLst>
            </a:pPr>
            <a:r>
              <a:rPr b="0" lang="uk-UA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пристрою на макетній платі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 algn="just">
              <a:lnSpc>
                <a:spcPct val="150000"/>
              </a:lnSpc>
              <a:spcBef>
                <a:spcPts val="1417"/>
              </a:spcBef>
              <a:tabLst>
                <a:tab algn="l" pos="0"/>
              </a:tabLst>
            </a:pPr>
            <a:endParaRPr b="0" lang="uk-U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220000" y="1620000"/>
            <a:ext cx="5628600" cy="421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389680" y="365040"/>
            <a:ext cx="896220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f2b200"/>
                </a:solidFill>
                <a:latin typeface="Arial"/>
              </a:rPr>
              <a:t>Результати</a:t>
            </a: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rgbClr val="00e19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93C3D5-31B4-4F67-BD05-29DE26A4430C}" type="slidenum">
              <a:rPr b="0" lang="ru-RU" sz="2800" spc="-1" strike="noStrike">
                <a:solidFill>
                  <a:srgbClr val="00e190"/>
                </a:solidFill>
                <a:latin typeface="Calibri"/>
              </a:rPr>
              <a:t>&lt;номер&gt;</a:t>
            </a:fld>
            <a:endParaRPr b="0" lang="uk-UA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6" name="Рисунок 2" descr=""/>
          <p:cNvPicPr/>
          <p:nvPr/>
        </p:nvPicPr>
        <p:blipFill>
          <a:blip r:embed="rId1"/>
          <a:stretch/>
        </p:blipFill>
        <p:spPr>
          <a:xfrm>
            <a:off x="95040" y="46080"/>
            <a:ext cx="1348920" cy="142452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1"/>
          <p:cNvSpPr/>
          <p:nvPr/>
        </p:nvSpPr>
        <p:spPr>
          <a:xfrm>
            <a:off x="360000" y="1689840"/>
            <a:ext cx="1133856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03360"/>
              </a:tabLst>
            </a:pPr>
            <a:r>
              <a:rPr b="0" lang="uk-UA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Успішне підключення контролера до хмари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03360"/>
              </a:tabLst>
            </a:pPr>
            <a:r>
              <a:rPr b="0" lang="uk-UA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Вдалий обмін даними між пристроєм та хмарою, можливість їх обробки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03360"/>
              </a:tabLst>
            </a:pPr>
            <a:r>
              <a:rPr b="0" lang="uk-UA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Вдале реалізація </a:t>
            </a:r>
            <a:r>
              <a:rPr b="1" lang="uk-UA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клієнта на Python</a:t>
            </a:r>
            <a:r>
              <a:rPr b="0" lang="uk-UA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модифікація на його стороні певних хмарних змінних та відображення результату цих дій у хмарі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03360"/>
              </a:tabLst>
            </a:pPr>
            <a:r>
              <a:rPr b="0" lang="uk-UA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Успішне випробування вбудованих у платформу засобів для </a:t>
            </a:r>
            <a:r>
              <a:rPr b="1" lang="uk-UA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дистанційного керування</a:t>
            </a:r>
            <a:endParaRPr b="0" lang="uk-UA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 algn="just">
              <a:lnSpc>
                <a:spcPct val="150000"/>
              </a:lnSpc>
              <a:spcBef>
                <a:spcPts val="1417"/>
              </a:spcBef>
              <a:tabLst>
                <a:tab algn="l" pos="0"/>
              </a:tabLst>
            </a:pPr>
            <a:endParaRPr b="0" lang="uk-UA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86000" y="365040"/>
            <a:ext cx="906552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uk-UA" sz="4400" spc="-1" strike="noStrike">
                <a:solidFill>
                  <a:srgbClr val="f2b200"/>
                </a:solidFill>
                <a:latin typeface="Arial"/>
              </a:rPr>
              <a:t>Висновки</a:t>
            </a:r>
            <a:endParaRPr b="0" lang="uk-U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233840" cy="43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Було досліджено загальні парадигми </a:t>
            </a:r>
            <a:r>
              <a:rPr b="1" lang="uk-UA" sz="2800" spc="-1" strike="noStrike">
                <a:solidFill>
                  <a:srgbClr val="000000"/>
                </a:solidFill>
                <a:latin typeface="Calibri"/>
              </a:rPr>
              <a:t>IoT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Одержано досвід роботи з </a:t>
            </a:r>
            <a:r>
              <a:rPr b="1" lang="uk-UA" sz="2800" spc="-1" strike="noStrike">
                <a:solidFill>
                  <a:srgbClr val="000000"/>
                </a:solidFill>
                <a:latin typeface="Calibri"/>
              </a:rPr>
              <a:t>Arduino Cloud</a:t>
            </a: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виокремлено її особливості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Здобуто практичні навички з коректної побудови відповідних пристроїв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Відображено приклад використання клієнта на </a:t>
            </a:r>
            <a:r>
              <a:rPr b="1" lang="uk-UA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uk-UA" sz="2800" spc="-1" strike="noStrike">
                <a:solidFill>
                  <a:srgbClr val="000000"/>
                </a:solidFill>
                <a:latin typeface="Calibri"/>
              </a:rPr>
              <a:t> для роботи з хмарою</a:t>
            </a:r>
            <a:endParaRPr b="0" lang="uk-U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Рисунок 4" descr=""/>
          <p:cNvPicPr/>
          <p:nvPr/>
        </p:nvPicPr>
        <p:blipFill>
          <a:blip r:embed="rId1"/>
          <a:stretch/>
        </p:blipFill>
        <p:spPr>
          <a:xfrm>
            <a:off x="95040" y="46080"/>
            <a:ext cx="1348920" cy="1424520"/>
          </a:xfrm>
          <a:prstGeom prst="rect">
            <a:avLst/>
          </a:prstGeom>
          <a:ln w="0">
            <a:noFill/>
          </a:ln>
        </p:spPr>
      </p:pic>
      <p:sp>
        <p:nvSpPr>
          <p:cNvPr id="121" name="TextBox 6"/>
          <p:cNvSpPr/>
          <p:nvPr/>
        </p:nvSpPr>
        <p:spPr>
          <a:xfrm>
            <a:off x="9157320" y="1536840"/>
            <a:ext cx="2194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uk-UA" sz="1800" spc="-1" strike="noStrike">
                <a:solidFill>
                  <a:srgbClr val="f2b200"/>
                </a:solidFill>
                <a:latin typeface="Arial"/>
                <a:ea typeface="DejaVu Sans"/>
              </a:rPr>
              <a:t>Репозиторій проєкту</a:t>
            </a:r>
            <a:endParaRPr b="0" lang="uk-U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Стрілка: униз 7"/>
          <p:cNvSpPr/>
          <p:nvPr/>
        </p:nvSpPr>
        <p:spPr>
          <a:xfrm>
            <a:off x="9474120" y="2286000"/>
            <a:ext cx="1628280" cy="446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2b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8820000" y="2862360"/>
            <a:ext cx="2896200" cy="289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Application>LibreOffice/7.5.5.2$Windows_X86_64 LibreOffice_project/ca8fe7424262805f223b9a2334bc7181abbcbf5e</Application>
  <AppVersion>15.0000</AppVersion>
  <Words>176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2024-11-25T19:00:56Z</dcterms:created>
  <dc:creator/>
  <dc:description/>
  <dc:language>uk-UA</dc:language>
  <cp:lastModifiedBy/>
  <dcterms:modified xsi:type="dcterms:W3CDTF">2024-11-27T02:32:16Z</dcterms:modified>
  <cp:revision>59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Широкий екран</vt:lpwstr>
  </property>
  <property fmtid="{D5CDD505-2E9C-101B-9397-08002B2CF9AE}" pid="3" name="Slides">
    <vt:i4>6</vt:i4>
  </property>
</Properties>
</file>