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7"/>
  </p:notesMasterIdLst>
  <p:sldIdLst>
    <p:sldId id="1224" r:id="rId7"/>
    <p:sldId id="1225" r:id="rId8"/>
    <p:sldId id="1228" r:id="rId9"/>
    <p:sldId id="1240" r:id="rId10"/>
    <p:sldId id="1241" r:id="rId11"/>
    <p:sldId id="1247" r:id="rId12"/>
    <p:sldId id="1248" r:id="rId13"/>
    <p:sldId id="1249" r:id="rId14"/>
    <p:sldId id="1250" r:id="rId15"/>
    <p:sldId id="1252" r:id="rId16"/>
    <p:sldId id="1253" r:id="rId17"/>
    <p:sldId id="1264" r:id="rId18"/>
    <p:sldId id="1254" r:id="rId19"/>
    <p:sldId id="1258" r:id="rId20"/>
    <p:sldId id="1259" r:id="rId21"/>
    <p:sldId id="1260" r:id="rId22"/>
    <p:sldId id="1261" r:id="rId23"/>
    <p:sldId id="1262" r:id="rId24"/>
    <p:sldId id="1263"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28"/>
            <p14:sldId id="1240"/>
            <p14:sldId id="1241"/>
            <p14:sldId id="1247"/>
            <p14:sldId id="1248"/>
            <p14:sldId id="1249"/>
            <p14:sldId id="1250"/>
            <p14:sldId id="1252"/>
            <p14:sldId id="1253"/>
            <p14:sldId id="1264"/>
            <p14:sldId id="1254"/>
            <p14:sldId id="1258"/>
            <p14:sldId id="1259"/>
            <p14:sldId id="1260"/>
            <p14:sldId id="1261"/>
            <p14:sldId id="1262"/>
            <p14:sldId id="126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5332" autoAdjust="0"/>
  </p:normalViewPr>
  <p:slideViewPr>
    <p:cSldViewPr snapToGrid="0">
      <p:cViewPr varScale="1">
        <p:scale>
          <a:sx n="88" d="100"/>
          <a:sy n="88" d="100"/>
        </p:scale>
        <p:origin x="466" y="62"/>
      </p:cViewPr>
      <p:guideLst>
        <p:guide orient="horz" pos="1979"/>
        <p:guide pos="688"/>
        <p:guide orient="horz" pos="1729"/>
        <p:guide pos="7242"/>
        <p:guide orient="horz" pos="129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1920121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177423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298869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99845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169073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3285223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3630104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2510836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64342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413134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210738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0114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80087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179738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66018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310330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3943397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Andrii</a:t>
            </a:r>
            <a:r>
              <a:rPr lang="en-US" dirty="0" smtClean="0"/>
              <a:t> </a:t>
            </a:r>
            <a:r>
              <a:rPr lang="en-US" dirty="0" err="1" smtClean="0"/>
              <a:t>Lymych</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sz="8800" dirty="0" smtClean="0"/>
              <a:t>	NoSQL </a:t>
            </a:r>
            <a:r>
              <a:rPr lang="en-US" sz="8800" dirty="0"/>
              <a:t>databases. </a:t>
            </a:r>
            <a:r>
              <a:rPr lang="en-US" sz="8800" dirty="0"/>
              <a:t/>
            </a:r>
            <a:br>
              <a:rPr lang="en-US" sz="8800" dirty="0"/>
            </a:br>
            <a:r>
              <a:rPr lang="en-US" sz="8800" dirty="0" smtClean="0"/>
              <a:t>	Mongoose.</a:t>
            </a:r>
            <a:endParaRPr lang="en-US" sz="8800"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Graph-Based</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624263"/>
            <a:ext cx="6882063" cy="3429000"/>
          </a:xfrm>
        </p:spPr>
        <p:txBody>
          <a:bodyPr/>
          <a:lstStyle/>
          <a:p>
            <a:r>
              <a:rPr lang="en-US" dirty="0"/>
              <a:t>A graph type database stores entities as well the relations amongst those entities. The entity is stored as a node with the relationship as edges. An edge gives a relationship between nodes. Every node and edge has a unique identifier.</a:t>
            </a:r>
            <a:endParaRPr lang="uk-UA" dirty="0"/>
          </a:p>
          <a:p>
            <a:r>
              <a:rPr lang="en-US" dirty="0"/>
              <a:t>Compared to a relational database where tables are loosely connected, a Graph database is a multi-relational in nature. Traversing relationship is fast as they are already captured into the DB, and there is no need to calculate them.</a:t>
            </a:r>
          </a:p>
          <a:p>
            <a:r>
              <a:rPr lang="en-US" dirty="0"/>
              <a:t>Graph base database mostly used for social networks, logistics, spatial data.</a:t>
            </a:r>
          </a:p>
          <a:p>
            <a:r>
              <a:rPr lang="en-US" dirty="0"/>
              <a:t>Neo4J, Infinite Graph, </a:t>
            </a:r>
            <a:r>
              <a:rPr lang="en-US" dirty="0" err="1"/>
              <a:t>OrientDB</a:t>
            </a:r>
            <a:r>
              <a:rPr lang="en-US" dirty="0"/>
              <a:t>, </a:t>
            </a:r>
            <a:r>
              <a:rPr lang="en-US" dirty="0" err="1"/>
              <a:t>FlockDB</a:t>
            </a:r>
            <a:r>
              <a:rPr lang="en-US" dirty="0"/>
              <a:t> are some popular graph-based databases.</a:t>
            </a:r>
          </a:p>
          <a:p>
            <a:r>
              <a:rPr lang="en-US" dirty="0"/>
              <a:t/>
            </a:r>
            <a:br>
              <a:rPr lang="en-US" dirty="0"/>
            </a:br>
            <a:endParaRPr lang="uk-UA" dirty="0"/>
          </a:p>
        </p:txBody>
      </p:sp>
      <p:pic>
        <p:nvPicPr>
          <p:cNvPr id="2" name="Picture 1">
            <a:extLst>
              <a:ext uri="{FF2B5EF4-FFF2-40B4-BE49-F238E27FC236}">
                <a16:creationId xmlns:a16="http://schemas.microsoft.com/office/drawing/2014/main" id="{6C94ABEB-61F9-AD4F-8FA4-6214838F4E26}"/>
              </a:ext>
            </a:extLst>
          </p:cNvPr>
          <p:cNvPicPr>
            <a:picLocks noChangeAspect="1"/>
          </p:cNvPicPr>
          <p:nvPr/>
        </p:nvPicPr>
        <p:blipFill>
          <a:blip r:embed="rId3"/>
          <a:stretch>
            <a:fillRect/>
          </a:stretch>
        </p:blipFill>
        <p:spPr>
          <a:xfrm>
            <a:off x="7834229" y="1624262"/>
            <a:ext cx="3998335" cy="3224464"/>
          </a:xfrm>
          <a:prstGeom prst="rect">
            <a:avLst/>
          </a:prstGeom>
        </p:spPr>
      </p:pic>
    </p:spTree>
    <p:extLst>
      <p:ext uri="{BB962C8B-B14F-4D97-AF65-F5344CB8AC3E}">
        <p14:creationId xmlns:p14="http://schemas.microsoft.com/office/powerpoint/2010/main" val="257118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smtClean="0"/>
              <a:t>MONGOOSE</a:t>
            </a:r>
            <a:endParaRPr lang="uk-UA" dirty="0"/>
          </a:p>
        </p:txBody>
      </p:sp>
      <p:sp>
        <p:nvSpPr>
          <p:cNvPr id="6" name="Rectangle 5"/>
          <p:cNvSpPr/>
          <p:nvPr/>
        </p:nvSpPr>
        <p:spPr>
          <a:xfrm>
            <a:off x="-121921" y="1602118"/>
            <a:ext cx="8177349" cy="5304016"/>
          </a:xfrm>
          <a:prstGeom prst="rect">
            <a:avLst/>
          </a:prstGeom>
        </p:spPr>
        <p:txBody>
          <a:bodyPr wrap="square">
            <a:spAutoFit/>
          </a:bodyPr>
          <a:lstStyle/>
          <a:p>
            <a:pPr marL="742950" lvl="1" indent="-285750">
              <a:spcBef>
                <a:spcPts val="1340"/>
              </a:spcBef>
              <a:spcAft>
                <a:spcPts val="0"/>
              </a:spcAft>
              <a:buFont typeface="Arial" panose="020B0604020202020204" pitchFamily="34" charset="0"/>
              <a:buChar char="•"/>
              <a:tabLst>
                <a:tab pos="535940" algn="l"/>
              </a:tabLst>
            </a:pPr>
            <a:r>
              <a:rPr lang="en-US" sz="2800" b="1" dirty="0">
                <a:latin typeface="Calibri" panose="020F0502020204030204" pitchFamily="34" charset="0"/>
                <a:ea typeface="Calibri" panose="020F0502020204030204" pitchFamily="34" charset="0"/>
              </a:rPr>
              <a:t>Object</a:t>
            </a:r>
            <a:r>
              <a:rPr lang="en-US" sz="2800" b="1" spc="-25" dirty="0">
                <a:latin typeface="Calibri" panose="020F0502020204030204" pitchFamily="34" charset="0"/>
                <a:ea typeface="Calibri" panose="020F0502020204030204" pitchFamily="34" charset="0"/>
              </a:rPr>
              <a:t> </a:t>
            </a:r>
            <a:r>
              <a:rPr lang="en-US" sz="2800" b="1" dirty="0">
                <a:latin typeface="Calibri" panose="020F0502020204030204" pitchFamily="34" charset="0"/>
                <a:ea typeface="Calibri" panose="020F0502020204030204" pitchFamily="34" charset="0"/>
              </a:rPr>
              <a:t>Data</a:t>
            </a:r>
            <a:r>
              <a:rPr lang="en-US" sz="2800" b="1" spc="-30" dirty="0">
                <a:latin typeface="Calibri" panose="020F0502020204030204" pitchFamily="34" charset="0"/>
                <a:ea typeface="Calibri" panose="020F0502020204030204" pitchFamily="34" charset="0"/>
              </a:rPr>
              <a:t> </a:t>
            </a:r>
            <a:r>
              <a:rPr lang="en-US" sz="2800" b="1" dirty="0">
                <a:latin typeface="Calibri" panose="020F0502020204030204" pitchFamily="34" charset="0"/>
                <a:ea typeface="Calibri" panose="020F0502020204030204" pitchFamily="34" charset="0"/>
              </a:rPr>
              <a:t>Modelling</a:t>
            </a:r>
            <a:r>
              <a:rPr lang="en-US" sz="2800" b="1" spc="-5" dirty="0">
                <a:latin typeface="Calibri" panose="020F0502020204030204" pitchFamily="34" charset="0"/>
                <a:ea typeface="Calibri" panose="020F0502020204030204" pitchFamily="34" charset="0"/>
              </a:rPr>
              <a:t> </a:t>
            </a:r>
            <a:r>
              <a:rPr lang="en-US" sz="2800" b="1" dirty="0">
                <a:latin typeface="Calibri" panose="020F0502020204030204" pitchFamily="34" charset="0"/>
                <a:ea typeface="Calibri" panose="020F0502020204030204" pitchFamily="34" charset="0"/>
              </a:rPr>
              <a:t>(ODM)</a:t>
            </a:r>
            <a:r>
              <a:rPr lang="en-US" sz="2800" b="1" spc="-5" dirty="0">
                <a:latin typeface="Calibri" panose="020F0502020204030204" pitchFamily="34" charset="0"/>
                <a:ea typeface="Calibri" panose="020F0502020204030204" pitchFamily="34" charset="0"/>
              </a:rPr>
              <a:t> </a:t>
            </a:r>
            <a:r>
              <a:rPr lang="en-US" sz="2800" b="1" dirty="0">
                <a:latin typeface="Calibri" panose="020F0502020204030204" pitchFamily="34" charset="0"/>
                <a:ea typeface="Calibri" panose="020F0502020204030204" pitchFamily="34" charset="0"/>
              </a:rPr>
              <a:t>for</a:t>
            </a:r>
            <a:r>
              <a:rPr lang="en-US" sz="2800" b="1" spc="-40" dirty="0">
                <a:latin typeface="Calibri" panose="020F0502020204030204" pitchFamily="34" charset="0"/>
                <a:ea typeface="Calibri" panose="020F0502020204030204" pitchFamily="34" charset="0"/>
              </a:rPr>
              <a:t> </a:t>
            </a:r>
            <a:r>
              <a:rPr lang="en-US" sz="2800" b="1" dirty="0" smtClean="0">
                <a:latin typeface="Calibri" panose="020F0502020204030204" pitchFamily="34" charset="0"/>
                <a:ea typeface="Calibri" panose="020F0502020204030204" pitchFamily="34" charset="0"/>
              </a:rPr>
              <a:t>Node.js</a:t>
            </a:r>
          </a:p>
          <a:p>
            <a:pPr marL="742950" lvl="1" indent="-285750">
              <a:spcBef>
                <a:spcPts val="1340"/>
              </a:spcBef>
              <a:spcAft>
                <a:spcPts val="0"/>
              </a:spcAft>
              <a:buFont typeface="Arial" panose="020B0604020202020204" pitchFamily="34" charset="0"/>
              <a:buChar char="•"/>
              <a:tabLst>
                <a:tab pos="535940" algn="l"/>
              </a:tabLst>
            </a:pPr>
            <a:r>
              <a:rPr lang="en-US" sz="2800" b="1" dirty="0"/>
              <a:t>Features:</a:t>
            </a:r>
            <a:endParaRPr lang="ru-RU" sz="2800" b="1" dirty="0"/>
          </a:p>
          <a:p>
            <a:pPr marL="1200150" lvl="2" indent="-285750">
              <a:spcBef>
                <a:spcPts val="1340"/>
              </a:spcBef>
              <a:spcAft>
                <a:spcPts val="0"/>
              </a:spcAft>
              <a:buFont typeface="Arial" panose="020B0604020202020204" pitchFamily="34" charset="0"/>
              <a:buChar char="•"/>
              <a:tabLst>
                <a:tab pos="535940" algn="l"/>
              </a:tabLst>
            </a:pPr>
            <a:r>
              <a:rPr lang="en-US" sz="2800" dirty="0" err="1" smtClean="0"/>
              <a:t>Async</a:t>
            </a:r>
            <a:r>
              <a:rPr lang="en-US" sz="2800" dirty="0" smtClean="0"/>
              <a:t> </a:t>
            </a:r>
            <a:r>
              <a:rPr lang="en-US" sz="2800" dirty="0"/>
              <a:t>and sync validation of </a:t>
            </a:r>
            <a:r>
              <a:rPr lang="en-US" sz="2800" dirty="0" smtClean="0"/>
              <a:t>models</a:t>
            </a:r>
          </a:p>
          <a:p>
            <a:pPr marL="1200150" lvl="2" indent="-285750">
              <a:spcBef>
                <a:spcPts val="1340"/>
              </a:spcBef>
              <a:spcAft>
                <a:spcPts val="0"/>
              </a:spcAft>
              <a:buFont typeface="Arial" panose="020B0604020202020204" pitchFamily="34" charset="0"/>
              <a:buChar char="•"/>
              <a:tabLst>
                <a:tab pos="535940" algn="l"/>
              </a:tabLst>
            </a:pPr>
            <a:r>
              <a:rPr lang="en-US" sz="2800" dirty="0"/>
              <a:t>Model </a:t>
            </a:r>
            <a:r>
              <a:rPr lang="en-US" sz="2800" dirty="0" smtClean="0"/>
              <a:t>casting</a:t>
            </a:r>
          </a:p>
          <a:p>
            <a:pPr marL="1200150" lvl="2" indent="-285750">
              <a:spcBef>
                <a:spcPts val="1340"/>
              </a:spcBef>
              <a:spcAft>
                <a:spcPts val="0"/>
              </a:spcAft>
              <a:buFont typeface="Arial" panose="020B0604020202020204" pitchFamily="34" charset="0"/>
              <a:buChar char="•"/>
              <a:tabLst>
                <a:tab pos="535940" algn="l"/>
              </a:tabLst>
            </a:pPr>
            <a:r>
              <a:rPr lang="en-US" sz="2800" dirty="0"/>
              <a:t>Object lifecycle </a:t>
            </a:r>
            <a:r>
              <a:rPr lang="en-US" sz="2800" dirty="0" smtClean="0"/>
              <a:t>management</a:t>
            </a:r>
          </a:p>
          <a:p>
            <a:pPr marL="1200150" lvl="2" indent="-285750">
              <a:spcBef>
                <a:spcPts val="1340"/>
              </a:spcBef>
              <a:spcAft>
                <a:spcPts val="0"/>
              </a:spcAft>
              <a:buFont typeface="Arial" panose="020B0604020202020204" pitchFamily="34" charset="0"/>
              <a:buChar char="•"/>
              <a:tabLst>
                <a:tab pos="535940" algn="l"/>
              </a:tabLst>
            </a:pPr>
            <a:r>
              <a:rPr lang="en-US" sz="2800" b="1" dirty="0" smtClean="0"/>
              <a:t>Pseudo-joins</a:t>
            </a:r>
          </a:p>
          <a:p>
            <a:pPr marL="1200150" lvl="2" indent="-285750">
              <a:spcBef>
                <a:spcPts val="1340"/>
              </a:spcBef>
              <a:spcAft>
                <a:spcPts val="0"/>
              </a:spcAft>
              <a:buFont typeface="Arial" panose="020B0604020202020204" pitchFamily="34" charset="0"/>
              <a:buChar char="•"/>
              <a:tabLst>
                <a:tab pos="535940" algn="l"/>
              </a:tabLst>
            </a:pPr>
            <a:r>
              <a:rPr lang="en-US" sz="2800" dirty="0"/>
              <a:t>Query builder</a:t>
            </a:r>
            <a:endParaRPr lang="ru-RU" sz="2800" dirty="0"/>
          </a:p>
          <a:p>
            <a:pPr marL="1200150" lvl="2" indent="-285750">
              <a:spcBef>
                <a:spcPts val="1340"/>
              </a:spcBef>
              <a:spcAft>
                <a:spcPts val="0"/>
              </a:spcAft>
              <a:buFont typeface="Arial" panose="020B0604020202020204" pitchFamily="34" charset="0"/>
              <a:buChar char="•"/>
              <a:tabLst>
                <a:tab pos="535940" algn="l"/>
              </a:tabLst>
            </a:pPr>
            <a:endParaRPr lang="ru-RU" sz="2800" dirty="0"/>
          </a:p>
          <a:p>
            <a:pPr marL="1200150" lvl="2" indent="-285750">
              <a:spcBef>
                <a:spcPts val="1340"/>
              </a:spcBef>
              <a:spcAft>
                <a:spcPts val="0"/>
              </a:spcAft>
              <a:buFont typeface="Arial" panose="020B0604020202020204" pitchFamily="34" charset="0"/>
              <a:buChar char="•"/>
              <a:tabLst>
                <a:tab pos="535940" algn="l"/>
              </a:tabLst>
            </a:pPr>
            <a:endParaRPr lang="ru-RU" sz="2800" b="1" dirty="0">
              <a:effectLst/>
              <a:latin typeface="Calibri" panose="020F0502020204030204" pitchFamily="34" charset="0"/>
              <a:ea typeface="Calibri" panose="020F0502020204030204" pitchFamily="34" charset="0"/>
            </a:endParaRPr>
          </a:p>
        </p:txBody>
      </p:sp>
      <p:pic>
        <p:nvPicPr>
          <p:cNvPr id="16" name="Picture 15"/>
          <p:cNvPicPr>
            <a:picLocks noChangeAspect="1"/>
          </p:cNvPicPr>
          <p:nvPr/>
        </p:nvPicPr>
        <p:blipFill>
          <a:blip r:embed="rId3"/>
          <a:stretch>
            <a:fillRect/>
          </a:stretch>
        </p:blipFill>
        <p:spPr>
          <a:xfrm>
            <a:off x="7094203" y="297011"/>
            <a:ext cx="4134427" cy="1305107"/>
          </a:xfrm>
          <a:prstGeom prst="rect">
            <a:avLst/>
          </a:prstGeom>
        </p:spPr>
      </p:pic>
      <p:pic>
        <p:nvPicPr>
          <p:cNvPr id="17" name="Picture 16"/>
          <p:cNvPicPr>
            <a:picLocks noChangeAspect="1"/>
          </p:cNvPicPr>
          <p:nvPr/>
        </p:nvPicPr>
        <p:blipFill>
          <a:blip r:embed="rId4"/>
          <a:stretch>
            <a:fillRect/>
          </a:stretch>
        </p:blipFill>
        <p:spPr>
          <a:xfrm>
            <a:off x="6137433" y="4213402"/>
            <a:ext cx="5613711" cy="942071"/>
          </a:xfrm>
          <a:prstGeom prst="rect">
            <a:avLst/>
          </a:prstGeom>
        </p:spPr>
      </p:pic>
    </p:spTree>
    <p:extLst>
      <p:ext uri="{BB962C8B-B14F-4D97-AF65-F5344CB8AC3E}">
        <p14:creationId xmlns:p14="http://schemas.microsoft.com/office/powerpoint/2010/main" val="305348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smtClean="0"/>
              <a:t>Mongoose vs. native MongoDB driver</a:t>
            </a:r>
            <a:endParaRPr lang="uk-UA" dirty="0"/>
          </a:p>
        </p:txBody>
      </p:sp>
      <p:sp>
        <p:nvSpPr>
          <p:cNvPr id="6" name="Rectangle 5"/>
          <p:cNvSpPr/>
          <p:nvPr/>
        </p:nvSpPr>
        <p:spPr>
          <a:xfrm>
            <a:off x="-121921" y="1602118"/>
            <a:ext cx="8177349" cy="4003660"/>
          </a:xfrm>
          <a:prstGeom prst="rect">
            <a:avLst/>
          </a:prstGeom>
        </p:spPr>
        <p:txBody>
          <a:bodyPr wrap="square">
            <a:spAutoFit/>
          </a:bodyPr>
          <a:lstStyle/>
          <a:p>
            <a:pPr marL="742950" lvl="1" indent="-285750">
              <a:spcBef>
                <a:spcPts val="1340"/>
              </a:spcBef>
              <a:spcAft>
                <a:spcPts val="0"/>
              </a:spcAft>
              <a:buFont typeface="Arial" panose="020B0604020202020204" pitchFamily="34" charset="0"/>
              <a:buChar char="•"/>
              <a:tabLst>
                <a:tab pos="535940" algn="l"/>
              </a:tabLst>
            </a:pPr>
            <a:r>
              <a:rPr lang="en-US" sz="3600" b="1" dirty="0"/>
              <a:t>No data validation</a:t>
            </a:r>
            <a:endParaRPr lang="ru-RU" sz="3600" b="1" dirty="0"/>
          </a:p>
          <a:p>
            <a:pPr marL="742950" lvl="1" indent="-285750">
              <a:spcBef>
                <a:spcPts val="1340"/>
              </a:spcBef>
              <a:spcAft>
                <a:spcPts val="0"/>
              </a:spcAft>
              <a:buFont typeface="Arial" panose="020B0604020202020204" pitchFamily="34" charset="0"/>
              <a:buChar char="•"/>
              <a:tabLst>
                <a:tab pos="535940" algn="l"/>
              </a:tabLst>
            </a:pPr>
            <a:r>
              <a:rPr lang="en-US" sz="3600" dirty="0"/>
              <a:t>No casting during inserts</a:t>
            </a:r>
            <a:endParaRPr lang="ru-RU" sz="3600" dirty="0"/>
          </a:p>
          <a:p>
            <a:pPr marL="742950" lvl="1" indent="-285750">
              <a:spcBef>
                <a:spcPts val="1340"/>
              </a:spcBef>
              <a:spcAft>
                <a:spcPts val="0"/>
              </a:spcAft>
              <a:buFont typeface="Arial" panose="020B0604020202020204" pitchFamily="34" charset="0"/>
              <a:buChar char="•"/>
              <a:tabLst>
                <a:tab pos="535940" algn="l"/>
              </a:tabLst>
            </a:pPr>
            <a:r>
              <a:rPr lang="en-US" sz="3600" b="1" dirty="0" smtClean="0"/>
              <a:t>No encapsulation</a:t>
            </a:r>
          </a:p>
          <a:p>
            <a:pPr marL="742950" lvl="1" indent="-285750">
              <a:spcBef>
                <a:spcPts val="1340"/>
              </a:spcBef>
              <a:spcAft>
                <a:spcPts val="0"/>
              </a:spcAft>
              <a:buFont typeface="Arial" panose="020B0604020202020204" pitchFamily="34" charset="0"/>
              <a:buChar char="•"/>
              <a:tabLst>
                <a:tab pos="535940" algn="l"/>
              </a:tabLst>
            </a:pPr>
            <a:r>
              <a:rPr lang="en-US" sz="3600" dirty="0"/>
              <a:t>No references (</a:t>
            </a:r>
            <a:r>
              <a:rPr lang="en-US" sz="3600" dirty="0" smtClean="0"/>
              <a:t>joins)</a:t>
            </a:r>
            <a:endParaRPr lang="ru-RU" sz="3600" b="1" dirty="0"/>
          </a:p>
          <a:p>
            <a:pPr marL="742950" lvl="1" indent="-285750">
              <a:spcBef>
                <a:spcPts val="1340"/>
              </a:spcBef>
              <a:spcAft>
                <a:spcPts val="0"/>
              </a:spcAft>
              <a:buFont typeface="Arial" panose="020B0604020202020204" pitchFamily="34" charset="0"/>
              <a:buChar char="•"/>
              <a:tabLst>
                <a:tab pos="535940" algn="l"/>
              </a:tabLst>
            </a:pPr>
            <a:endParaRPr lang="ru-RU" sz="2800" dirty="0"/>
          </a:p>
          <a:p>
            <a:pPr marL="1200150" lvl="2" indent="-285750">
              <a:spcBef>
                <a:spcPts val="1340"/>
              </a:spcBef>
              <a:spcAft>
                <a:spcPts val="0"/>
              </a:spcAft>
              <a:buFont typeface="Arial" panose="020B0604020202020204" pitchFamily="34" charset="0"/>
              <a:buChar char="•"/>
              <a:tabLst>
                <a:tab pos="535940" algn="l"/>
              </a:tabLst>
            </a:pPr>
            <a:endParaRPr lang="ru-RU" sz="2800" b="1" dirty="0">
              <a:effectLst/>
              <a:latin typeface="Calibri" panose="020F0502020204030204" pitchFamily="34" charset="0"/>
              <a:ea typeface="Calibri" panose="020F0502020204030204" pitchFamily="34" charset="0"/>
            </a:endParaRPr>
          </a:p>
        </p:txBody>
      </p:sp>
      <p:grpSp>
        <p:nvGrpSpPr>
          <p:cNvPr id="8" name="Group 8"/>
          <p:cNvGrpSpPr>
            <a:grpSpLocks/>
          </p:cNvGrpSpPr>
          <p:nvPr/>
        </p:nvGrpSpPr>
        <p:grpSpPr bwMode="auto">
          <a:xfrm>
            <a:off x="6096000" y="2156960"/>
            <a:ext cx="4592638" cy="3176587"/>
            <a:chOff x="10658" y="561"/>
            <a:chExt cx="7232" cy="5002"/>
          </a:xfrm>
        </p:grpSpPr>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 y="561"/>
              <a:ext cx="7232" cy="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0" y="2233"/>
              <a:ext cx="3608" cy="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2" y="595"/>
              <a:ext cx="7104" cy="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2"/>
            <p:cNvSpPr>
              <a:spLocks/>
            </p:cNvSpPr>
            <p:nvPr/>
          </p:nvSpPr>
          <p:spPr bwMode="auto">
            <a:xfrm>
              <a:off x="12883" y="2742"/>
              <a:ext cx="2290" cy="694"/>
            </a:xfrm>
            <a:custGeom>
              <a:avLst/>
              <a:gdLst>
                <a:gd name="T0" fmla="+- 0 12884 12884"/>
                <a:gd name="T1" fmla="*/ T0 w 2290"/>
                <a:gd name="T2" fmla="+- 0 2865 2743"/>
                <a:gd name="T3" fmla="*/ 2865 h 694"/>
                <a:gd name="T4" fmla="+- 0 13092 12884"/>
                <a:gd name="T5" fmla="*/ T4 w 2290"/>
                <a:gd name="T6" fmla="+- 0 3427 2743"/>
                <a:gd name="T7" fmla="*/ 3427 h 694"/>
                <a:gd name="T8" fmla="+- 0 13177 12884"/>
                <a:gd name="T9" fmla="*/ T8 w 2290"/>
                <a:gd name="T10" fmla="+- 0 3209 2743"/>
                <a:gd name="T11" fmla="*/ 3209 h 694"/>
                <a:gd name="T12" fmla="+- 0 13269 12884"/>
                <a:gd name="T13" fmla="*/ T12 w 2290"/>
                <a:gd name="T14" fmla="+- 0 3192 2743"/>
                <a:gd name="T15" fmla="*/ 3192 h 694"/>
                <a:gd name="T16" fmla="+- 0 13333 12884"/>
                <a:gd name="T17" fmla="*/ T16 w 2290"/>
                <a:gd name="T18" fmla="+- 0 3152 2743"/>
                <a:gd name="T19" fmla="*/ 3152 h 694"/>
                <a:gd name="T20" fmla="+- 0 13366 12884"/>
                <a:gd name="T21" fmla="*/ T20 w 2290"/>
                <a:gd name="T22" fmla="+- 0 3099 2743"/>
                <a:gd name="T23" fmla="*/ 3099 h 694"/>
                <a:gd name="T24" fmla="+- 0 13067 12884"/>
                <a:gd name="T25" fmla="*/ T24 w 2290"/>
                <a:gd name="T26" fmla="+- 0 2971 2743"/>
                <a:gd name="T27" fmla="*/ 2971 h 694"/>
                <a:gd name="T28" fmla="+- 0 13371 12884"/>
                <a:gd name="T29" fmla="*/ T28 w 2290"/>
                <a:gd name="T30" fmla="+- 0 2969 2743"/>
                <a:gd name="T31" fmla="*/ 2969 h 694"/>
                <a:gd name="T32" fmla="+- 0 13345 12884"/>
                <a:gd name="T33" fmla="*/ T32 w 2290"/>
                <a:gd name="T34" fmla="+- 0 2911 2743"/>
                <a:gd name="T35" fmla="*/ 2911 h 694"/>
                <a:gd name="T36" fmla="+- 0 13295 12884"/>
                <a:gd name="T37" fmla="*/ T36 w 2290"/>
                <a:gd name="T38" fmla="+- 0 2868 2743"/>
                <a:gd name="T39" fmla="*/ 2868 h 694"/>
                <a:gd name="T40" fmla="+- 0 13222 12884"/>
                <a:gd name="T41" fmla="*/ T40 w 2290"/>
                <a:gd name="T42" fmla="+- 0 2849 2743"/>
                <a:gd name="T43" fmla="*/ 2849 h 694"/>
                <a:gd name="T44" fmla="+- 0 13742 12884"/>
                <a:gd name="T45" fmla="*/ T44 w 2290"/>
                <a:gd name="T46" fmla="+- 0 2819 2743"/>
                <a:gd name="T47" fmla="*/ 2819 h 694"/>
                <a:gd name="T48" fmla="+- 0 13366 12884"/>
                <a:gd name="T49" fmla="*/ T48 w 2290"/>
                <a:gd name="T50" fmla="+- 0 3412 2743"/>
                <a:gd name="T51" fmla="*/ 3412 h 694"/>
                <a:gd name="T52" fmla="+- 0 13569 12884"/>
                <a:gd name="T53" fmla="*/ T52 w 2290"/>
                <a:gd name="T54" fmla="+- 0 3306 2743"/>
                <a:gd name="T55" fmla="*/ 3306 h 694"/>
                <a:gd name="T56" fmla="+- 0 13952 12884"/>
                <a:gd name="T57" fmla="*/ T56 w 2290"/>
                <a:gd name="T58" fmla="+- 0 3295 2743"/>
                <a:gd name="T59" fmla="*/ 3295 h 694"/>
                <a:gd name="T60" fmla="+- 0 13601 12884"/>
                <a:gd name="T61" fmla="*/ T60 w 2290"/>
                <a:gd name="T62" fmla="+- 0 3181 2743"/>
                <a:gd name="T63" fmla="*/ 3181 h 694"/>
                <a:gd name="T64" fmla="+- 0 13810 12884"/>
                <a:gd name="T65" fmla="*/ T64 w 2290"/>
                <a:gd name="T66" fmla="+- 0 2972 2743"/>
                <a:gd name="T67" fmla="*/ 2972 h 694"/>
                <a:gd name="T68" fmla="+- 0 13952 12884"/>
                <a:gd name="T69" fmla="*/ T68 w 2290"/>
                <a:gd name="T70" fmla="+- 0 3295 2743"/>
                <a:gd name="T71" fmla="*/ 3295 h 694"/>
                <a:gd name="T72" fmla="+- 0 13803 12884"/>
                <a:gd name="T73" fmla="*/ T72 w 2290"/>
                <a:gd name="T74" fmla="+- 0 3388 2743"/>
                <a:gd name="T75" fmla="*/ 3388 h 694"/>
                <a:gd name="T76" fmla="+- 0 13952 12884"/>
                <a:gd name="T77" fmla="*/ T76 w 2290"/>
                <a:gd name="T78" fmla="+- 0 3295 2743"/>
                <a:gd name="T79" fmla="*/ 3295 h 694"/>
                <a:gd name="T80" fmla="+- 0 13652 12884"/>
                <a:gd name="T81" fmla="*/ T80 w 2290"/>
                <a:gd name="T82" fmla="+- 0 2972 2743"/>
                <a:gd name="T83" fmla="*/ 2972 h 694"/>
                <a:gd name="T84" fmla="+- 0 13601 12884"/>
                <a:gd name="T85" fmla="*/ T84 w 2290"/>
                <a:gd name="T86" fmla="+- 0 3181 2743"/>
                <a:gd name="T87" fmla="*/ 3181 h 694"/>
                <a:gd name="T88" fmla="+- 0 13810 12884"/>
                <a:gd name="T89" fmla="*/ T88 w 2290"/>
                <a:gd name="T90" fmla="+- 0 2972 2743"/>
                <a:gd name="T91" fmla="*/ 2972 h 694"/>
                <a:gd name="T92" fmla="+- 0 13140 12884"/>
                <a:gd name="T93" fmla="*/ T92 w 2290"/>
                <a:gd name="T94" fmla="+- 0 2969 2743"/>
                <a:gd name="T95" fmla="*/ 2969 h 694"/>
                <a:gd name="T96" fmla="+- 0 13174 12884"/>
                <a:gd name="T97" fmla="*/ T96 w 2290"/>
                <a:gd name="T98" fmla="+- 0 2976 2743"/>
                <a:gd name="T99" fmla="*/ 2976 h 694"/>
                <a:gd name="T100" fmla="+- 0 13194 12884"/>
                <a:gd name="T101" fmla="*/ T100 w 2290"/>
                <a:gd name="T102" fmla="+- 0 2993 2743"/>
                <a:gd name="T103" fmla="*/ 2993 h 694"/>
                <a:gd name="T104" fmla="+- 0 13204 12884"/>
                <a:gd name="T105" fmla="*/ T104 w 2290"/>
                <a:gd name="T106" fmla="+- 0 3016 2743"/>
                <a:gd name="T107" fmla="*/ 3016 h 694"/>
                <a:gd name="T108" fmla="+- 0 13206 12884"/>
                <a:gd name="T109" fmla="*/ T108 w 2290"/>
                <a:gd name="T110" fmla="+- 0 3042 2743"/>
                <a:gd name="T111" fmla="*/ 3042 h 694"/>
                <a:gd name="T112" fmla="+- 0 13197 12884"/>
                <a:gd name="T113" fmla="*/ T112 w 2290"/>
                <a:gd name="T114" fmla="+- 0 3065 2743"/>
                <a:gd name="T115" fmla="*/ 3065 h 694"/>
                <a:gd name="T116" fmla="+- 0 13176 12884"/>
                <a:gd name="T117" fmla="*/ T116 w 2290"/>
                <a:gd name="T118" fmla="+- 0 3083 2743"/>
                <a:gd name="T119" fmla="*/ 3083 h 694"/>
                <a:gd name="T120" fmla="+- 0 13141 12884"/>
                <a:gd name="T121" fmla="*/ T120 w 2290"/>
                <a:gd name="T122" fmla="+- 0 3094 2743"/>
                <a:gd name="T123" fmla="*/ 3094 h 694"/>
                <a:gd name="T124" fmla="+- 0 13074 12884"/>
                <a:gd name="T125" fmla="*/ T124 w 2290"/>
                <a:gd name="T126" fmla="+- 0 3099 2743"/>
                <a:gd name="T127" fmla="*/ 3099 h 694"/>
                <a:gd name="T128" fmla="+- 0 13369 12884"/>
                <a:gd name="T129" fmla="*/ T128 w 2290"/>
                <a:gd name="T130" fmla="+- 0 3092 2743"/>
                <a:gd name="T131" fmla="*/ 3092 h 694"/>
                <a:gd name="T132" fmla="+- 0 13378 12884"/>
                <a:gd name="T133" fmla="*/ T132 w 2290"/>
                <a:gd name="T134" fmla="+- 0 3014 2743"/>
                <a:gd name="T135" fmla="*/ 3014 h 694"/>
                <a:gd name="T136" fmla="+- 0 13371 12884"/>
                <a:gd name="T137" fmla="*/ T136 w 2290"/>
                <a:gd name="T138" fmla="+- 0 2969 2743"/>
                <a:gd name="T139" fmla="*/ 2969 h 694"/>
                <a:gd name="T140" fmla="+- 0 14020 12884"/>
                <a:gd name="T141" fmla="*/ T140 w 2290"/>
                <a:gd name="T142" fmla="+- 0 2804 2743"/>
                <a:gd name="T143" fmla="*/ 2804 h 694"/>
                <a:gd name="T144" fmla="+- 0 14228 12884"/>
                <a:gd name="T145" fmla="*/ T144 w 2290"/>
                <a:gd name="T146" fmla="+- 0 3365 2743"/>
                <a:gd name="T147" fmla="*/ 3365 h 694"/>
                <a:gd name="T148" fmla="+- 0 14491 12884"/>
                <a:gd name="T149" fmla="*/ T148 w 2290"/>
                <a:gd name="T150" fmla="+- 0 2778 2743"/>
                <a:gd name="T151" fmla="*/ 2778 h 694"/>
                <a:gd name="T152" fmla="+- 0 14357 12884"/>
                <a:gd name="T153" fmla="*/ T152 w 2290"/>
                <a:gd name="T154" fmla="+- 0 3358 2743"/>
                <a:gd name="T155" fmla="*/ 3358 h 694"/>
                <a:gd name="T156" fmla="+- 0 14506 12884"/>
                <a:gd name="T157" fmla="*/ T156 w 2290"/>
                <a:gd name="T158" fmla="+- 0 3036 2743"/>
                <a:gd name="T159" fmla="*/ 3036 h 694"/>
                <a:gd name="T160" fmla="+- 0 14491 12884"/>
                <a:gd name="T161" fmla="*/ T160 w 2290"/>
                <a:gd name="T162" fmla="+- 0 2778 2743"/>
                <a:gd name="T163" fmla="*/ 2778 h 694"/>
                <a:gd name="T164" fmla="+- 0 14506 12884"/>
                <a:gd name="T165" fmla="*/ T164 w 2290"/>
                <a:gd name="T166" fmla="+- 0 3036 2743"/>
                <a:gd name="T167" fmla="*/ 3036 h 694"/>
                <a:gd name="T168" fmla="+- 0 14903 12884"/>
                <a:gd name="T169" fmla="*/ T168 w 2290"/>
                <a:gd name="T170" fmla="+- 0 3329 2743"/>
                <a:gd name="T171" fmla="*/ 3329 h 694"/>
                <a:gd name="T172" fmla="+- 0 14723 12884"/>
                <a:gd name="T173" fmla="*/ T172 w 2290"/>
                <a:gd name="T174" fmla="+- 0 3083 2743"/>
                <a:gd name="T175" fmla="*/ 3083 h 694"/>
                <a:gd name="T176" fmla="+- 0 14872 12884"/>
                <a:gd name="T177" fmla="*/ T176 w 2290"/>
                <a:gd name="T178" fmla="+- 0 2757 2743"/>
                <a:gd name="T179" fmla="*/ 2757 h 694"/>
                <a:gd name="T180" fmla="+- 0 14723 12884"/>
                <a:gd name="T181" fmla="*/ T180 w 2290"/>
                <a:gd name="T182" fmla="+- 0 3083 2743"/>
                <a:gd name="T183" fmla="*/ 3083 h 694"/>
                <a:gd name="T184" fmla="+- 0 14872 12884"/>
                <a:gd name="T185" fmla="*/ T184 w 2290"/>
                <a:gd name="T186" fmla="+- 0 2757 2743"/>
                <a:gd name="T187" fmla="*/ 2757 h 694"/>
                <a:gd name="T188" fmla="+- 0 14978 12884"/>
                <a:gd name="T189" fmla="*/ T188 w 2290"/>
                <a:gd name="T190" fmla="+- 0 2752 2743"/>
                <a:gd name="T191" fmla="*/ 2752 h 694"/>
                <a:gd name="T192" fmla="+- 0 15031 12884"/>
                <a:gd name="T193" fmla="*/ T192 w 2290"/>
                <a:gd name="T194" fmla="+- 0 3142 2743"/>
                <a:gd name="T195" fmla="*/ 3142 h 694"/>
                <a:gd name="T196" fmla="+- 0 15155 12884"/>
                <a:gd name="T197" fmla="*/ T196 w 2290"/>
                <a:gd name="T198" fmla="+- 0 2873 2743"/>
                <a:gd name="T199" fmla="*/ 2873 h 694"/>
                <a:gd name="T200" fmla="+- 0 15166 12884"/>
                <a:gd name="T201" fmla="*/ T200 w 2290"/>
                <a:gd name="T202" fmla="+- 0 3174 2743"/>
                <a:gd name="T203" fmla="*/ 3174 h 694"/>
                <a:gd name="T204" fmla="+- 0 15015 12884"/>
                <a:gd name="T205" fmla="*/ T204 w 2290"/>
                <a:gd name="T206" fmla="+- 0 3323 2743"/>
                <a:gd name="T207" fmla="*/ 3323 h 694"/>
                <a:gd name="T208" fmla="+- 0 15166 12884"/>
                <a:gd name="T209" fmla="*/ T208 w 2290"/>
                <a:gd name="T210" fmla="+- 0 3174 2743"/>
                <a:gd name="T211" fmla="*/ 3174 h 6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2290" h="694">
                  <a:moveTo>
                    <a:pt x="293" y="106"/>
                  </a:moveTo>
                  <a:lnTo>
                    <a:pt x="0" y="122"/>
                  </a:lnTo>
                  <a:lnTo>
                    <a:pt x="30" y="693"/>
                  </a:lnTo>
                  <a:lnTo>
                    <a:pt x="208" y="684"/>
                  </a:lnTo>
                  <a:lnTo>
                    <a:pt x="196" y="472"/>
                  </a:lnTo>
                  <a:lnTo>
                    <a:pt x="293" y="466"/>
                  </a:lnTo>
                  <a:lnTo>
                    <a:pt x="343" y="461"/>
                  </a:lnTo>
                  <a:lnTo>
                    <a:pt x="385" y="449"/>
                  </a:lnTo>
                  <a:lnTo>
                    <a:pt x="421" y="432"/>
                  </a:lnTo>
                  <a:lnTo>
                    <a:pt x="449" y="409"/>
                  </a:lnTo>
                  <a:lnTo>
                    <a:pt x="470" y="381"/>
                  </a:lnTo>
                  <a:lnTo>
                    <a:pt x="482" y="356"/>
                  </a:lnTo>
                  <a:lnTo>
                    <a:pt x="190" y="356"/>
                  </a:lnTo>
                  <a:lnTo>
                    <a:pt x="183" y="228"/>
                  </a:lnTo>
                  <a:lnTo>
                    <a:pt x="233" y="226"/>
                  </a:lnTo>
                  <a:lnTo>
                    <a:pt x="487" y="226"/>
                  </a:lnTo>
                  <a:lnTo>
                    <a:pt x="478" y="197"/>
                  </a:lnTo>
                  <a:lnTo>
                    <a:pt x="461" y="168"/>
                  </a:lnTo>
                  <a:lnTo>
                    <a:pt x="439" y="144"/>
                  </a:lnTo>
                  <a:lnTo>
                    <a:pt x="411" y="125"/>
                  </a:lnTo>
                  <a:lnTo>
                    <a:pt x="377" y="113"/>
                  </a:lnTo>
                  <a:lnTo>
                    <a:pt x="338" y="106"/>
                  </a:lnTo>
                  <a:lnTo>
                    <a:pt x="293" y="106"/>
                  </a:lnTo>
                  <a:close/>
                  <a:moveTo>
                    <a:pt x="858" y="76"/>
                  </a:moveTo>
                  <a:lnTo>
                    <a:pt x="666" y="86"/>
                  </a:lnTo>
                  <a:lnTo>
                    <a:pt x="482" y="669"/>
                  </a:lnTo>
                  <a:lnTo>
                    <a:pt x="662" y="659"/>
                  </a:lnTo>
                  <a:lnTo>
                    <a:pt x="685" y="563"/>
                  </a:lnTo>
                  <a:lnTo>
                    <a:pt x="885" y="552"/>
                  </a:lnTo>
                  <a:lnTo>
                    <a:pt x="1068" y="552"/>
                  </a:lnTo>
                  <a:lnTo>
                    <a:pt x="1017" y="438"/>
                  </a:lnTo>
                  <a:lnTo>
                    <a:pt x="717" y="438"/>
                  </a:lnTo>
                  <a:lnTo>
                    <a:pt x="768" y="229"/>
                  </a:lnTo>
                  <a:lnTo>
                    <a:pt x="926" y="229"/>
                  </a:lnTo>
                  <a:lnTo>
                    <a:pt x="858" y="76"/>
                  </a:lnTo>
                  <a:close/>
                  <a:moveTo>
                    <a:pt x="1068" y="552"/>
                  </a:moveTo>
                  <a:lnTo>
                    <a:pt x="885" y="552"/>
                  </a:lnTo>
                  <a:lnTo>
                    <a:pt x="919" y="645"/>
                  </a:lnTo>
                  <a:lnTo>
                    <a:pt x="1104" y="635"/>
                  </a:lnTo>
                  <a:lnTo>
                    <a:pt x="1068" y="552"/>
                  </a:lnTo>
                  <a:close/>
                  <a:moveTo>
                    <a:pt x="926" y="229"/>
                  </a:moveTo>
                  <a:lnTo>
                    <a:pt x="768" y="229"/>
                  </a:lnTo>
                  <a:lnTo>
                    <a:pt x="842" y="431"/>
                  </a:lnTo>
                  <a:lnTo>
                    <a:pt x="717" y="438"/>
                  </a:lnTo>
                  <a:lnTo>
                    <a:pt x="1017" y="438"/>
                  </a:lnTo>
                  <a:lnTo>
                    <a:pt x="926" y="229"/>
                  </a:lnTo>
                  <a:close/>
                  <a:moveTo>
                    <a:pt x="487" y="226"/>
                  </a:moveTo>
                  <a:lnTo>
                    <a:pt x="256" y="226"/>
                  </a:lnTo>
                  <a:lnTo>
                    <a:pt x="275" y="228"/>
                  </a:lnTo>
                  <a:lnTo>
                    <a:pt x="290" y="233"/>
                  </a:lnTo>
                  <a:lnTo>
                    <a:pt x="302" y="241"/>
                  </a:lnTo>
                  <a:lnTo>
                    <a:pt x="310" y="250"/>
                  </a:lnTo>
                  <a:lnTo>
                    <a:pt x="316" y="261"/>
                  </a:lnTo>
                  <a:lnTo>
                    <a:pt x="320" y="273"/>
                  </a:lnTo>
                  <a:lnTo>
                    <a:pt x="322" y="285"/>
                  </a:lnTo>
                  <a:lnTo>
                    <a:pt x="322" y="299"/>
                  </a:lnTo>
                  <a:lnTo>
                    <a:pt x="318" y="311"/>
                  </a:lnTo>
                  <a:lnTo>
                    <a:pt x="313" y="322"/>
                  </a:lnTo>
                  <a:lnTo>
                    <a:pt x="304" y="332"/>
                  </a:lnTo>
                  <a:lnTo>
                    <a:pt x="292" y="340"/>
                  </a:lnTo>
                  <a:lnTo>
                    <a:pt x="276" y="347"/>
                  </a:lnTo>
                  <a:lnTo>
                    <a:pt x="257" y="351"/>
                  </a:lnTo>
                  <a:lnTo>
                    <a:pt x="233" y="354"/>
                  </a:lnTo>
                  <a:lnTo>
                    <a:pt x="190" y="356"/>
                  </a:lnTo>
                  <a:lnTo>
                    <a:pt x="482" y="356"/>
                  </a:lnTo>
                  <a:lnTo>
                    <a:pt x="485" y="349"/>
                  </a:lnTo>
                  <a:lnTo>
                    <a:pt x="493" y="312"/>
                  </a:lnTo>
                  <a:lnTo>
                    <a:pt x="494" y="271"/>
                  </a:lnTo>
                  <a:lnTo>
                    <a:pt x="489" y="232"/>
                  </a:lnTo>
                  <a:lnTo>
                    <a:pt x="487" y="226"/>
                  </a:lnTo>
                  <a:close/>
                  <a:moveTo>
                    <a:pt x="1313" y="51"/>
                  </a:moveTo>
                  <a:lnTo>
                    <a:pt x="1136" y="61"/>
                  </a:lnTo>
                  <a:lnTo>
                    <a:pt x="1167" y="632"/>
                  </a:lnTo>
                  <a:lnTo>
                    <a:pt x="1344" y="622"/>
                  </a:lnTo>
                  <a:lnTo>
                    <a:pt x="1313" y="51"/>
                  </a:lnTo>
                  <a:close/>
                  <a:moveTo>
                    <a:pt x="1607" y="35"/>
                  </a:moveTo>
                  <a:lnTo>
                    <a:pt x="1442" y="44"/>
                  </a:lnTo>
                  <a:lnTo>
                    <a:pt x="1473" y="615"/>
                  </a:lnTo>
                  <a:lnTo>
                    <a:pt x="1639" y="606"/>
                  </a:lnTo>
                  <a:lnTo>
                    <a:pt x="1622" y="293"/>
                  </a:lnTo>
                  <a:lnTo>
                    <a:pt x="1803" y="293"/>
                  </a:lnTo>
                  <a:lnTo>
                    <a:pt x="1607" y="35"/>
                  </a:lnTo>
                  <a:close/>
                  <a:moveTo>
                    <a:pt x="1803" y="293"/>
                  </a:moveTo>
                  <a:lnTo>
                    <a:pt x="1622" y="293"/>
                  </a:lnTo>
                  <a:lnTo>
                    <a:pt x="1853" y="595"/>
                  </a:lnTo>
                  <a:lnTo>
                    <a:pt x="2019" y="586"/>
                  </a:lnTo>
                  <a:lnTo>
                    <a:pt x="2006" y="340"/>
                  </a:lnTo>
                  <a:lnTo>
                    <a:pt x="1839" y="340"/>
                  </a:lnTo>
                  <a:lnTo>
                    <a:pt x="1803" y="293"/>
                  </a:lnTo>
                  <a:close/>
                  <a:moveTo>
                    <a:pt x="1988" y="14"/>
                  </a:moveTo>
                  <a:lnTo>
                    <a:pt x="1822" y="23"/>
                  </a:lnTo>
                  <a:lnTo>
                    <a:pt x="1839" y="340"/>
                  </a:lnTo>
                  <a:lnTo>
                    <a:pt x="2006" y="340"/>
                  </a:lnTo>
                  <a:lnTo>
                    <a:pt x="1988" y="14"/>
                  </a:lnTo>
                  <a:close/>
                  <a:moveTo>
                    <a:pt x="2264" y="0"/>
                  </a:moveTo>
                  <a:lnTo>
                    <a:pt x="2094" y="9"/>
                  </a:lnTo>
                  <a:lnTo>
                    <a:pt x="2101" y="139"/>
                  </a:lnTo>
                  <a:lnTo>
                    <a:pt x="2147" y="399"/>
                  </a:lnTo>
                  <a:lnTo>
                    <a:pt x="2252" y="393"/>
                  </a:lnTo>
                  <a:lnTo>
                    <a:pt x="2271" y="130"/>
                  </a:lnTo>
                  <a:lnTo>
                    <a:pt x="2264" y="0"/>
                  </a:lnTo>
                  <a:close/>
                  <a:moveTo>
                    <a:pt x="2282" y="431"/>
                  </a:moveTo>
                  <a:lnTo>
                    <a:pt x="2124" y="440"/>
                  </a:lnTo>
                  <a:lnTo>
                    <a:pt x="2131" y="580"/>
                  </a:lnTo>
                  <a:lnTo>
                    <a:pt x="2289" y="571"/>
                  </a:lnTo>
                  <a:lnTo>
                    <a:pt x="2282" y="4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384139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connect mongoose</a:t>
            </a:r>
            <a:endParaRPr lang="ru-RU" dirty="0"/>
          </a:p>
        </p:txBody>
      </p:sp>
      <p:pic>
        <p:nvPicPr>
          <p:cNvPr id="7" name="Picture 6"/>
          <p:cNvPicPr>
            <a:picLocks noChangeAspect="1"/>
          </p:cNvPicPr>
          <p:nvPr/>
        </p:nvPicPr>
        <p:blipFill>
          <a:blip r:embed="rId3"/>
          <a:stretch>
            <a:fillRect/>
          </a:stretch>
        </p:blipFill>
        <p:spPr>
          <a:xfrm>
            <a:off x="478839" y="2029097"/>
            <a:ext cx="9419124" cy="4113658"/>
          </a:xfrm>
          <a:prstGeom prst="rect">
            <a:avLst/>
          </a:prstGeom>
        </p:spPr>
      </p:pic>
    </p:spTree>
    <p:extLst>
      <p:ext uri="{BB962C8B-B14F-4D97-AF65-F5344CB8AC3E}">
        <p14:creationId xmlns:p14="http://schemas.microsoft.com/office/powerpoint/2010/main" val="160127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Mongoose validation</a:t>
            </a:r>
            <a:endParaRPr lang="ru-RU" dirty="0"/>
          </a:p>
        </p:txBody>
      </p:sp>
      <p:pic>
        <p:nvPicPr>
          <p:cNvPr id="2" name="Picture 1"/>
          <p:cNvPicPr>
            <a:picLocks noChangeAspect="1"/>
          </p:cNvPicPr>
          <p:nvPr/>
        </p:nvPicPr>
        <p:blipFill>
          <a:blip r:embed="rId3"/>
          <a:stretch>
            <a:fillRect/>
          </a:stretch>
        </p:blipFill>
        <p:spPr>
          <a:xfrm>
            <a:off x="518334" y="1919613"/>
            <a:ext cx="8573415" cy="4319654"/>
          </a:xfrm>
          <a:prstGeom prst="rect">
            <a:avLst/>
          </a:prstGeom>
        </p:spPr>
      </p:pic>
    </p:spTree>
    <p:extLst>
      <p:ext uri="{BB962C8B-B14F-4D97-AF65-F5344CB8AC3E}">
        <p14:creationId xmlns:p14="http://schemas.microsoft.com/office/powerpoint/2010/main" val="330863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Casting</a:t>
            </a:r>
            <a:endParaRPr lang="ru-RU" dirty="0"/>
          </a:p>
        </p:txBody>
      </p:sp>
      <p:pic>
        <p:nvPicPr>
          <p:cNvPr id="2" name="Picture 1"/>
          <p:cNvPicPr>
            <a:picLocks noChangeAspect="1"/>
          </p:cNvPicPr>
          <p:nvPr/>
        </p:nvPicPr>
        <p:blipFill>
          <a:blip r:embed="rId3"/>
          <a:stretch>
            <a:fillRect/>
          </a:stretch>
        </p:blipFill>
        <p:spPr>
          <a:xfrm>
            <a:off x="984768" y="1680753"/>
            <a:ext cx="9769283" cy="4188823"/>
          </a:xfrm>
          <a:prstGeom prst="rect">
            <a:avLst/>
          </a:prstGeom>
        </p:spPr>
      </p:pic>
    </p:spTree>
    <p:extLst>
      <p:ext uri="{BB962C8B-B14F-4D97-AF65-F5344CB8AC3E}">
        <p14:creationId xmlns:p14="http://schemas.microsoft.com/office/powerpoint/2010/main" val="116148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Lifecycle </a:t>
            </a:r>
            <a:r>
              <a:rPr lang="en-US" dirty="0"/>
              <a:t>management</a:t>
            </a:r>
            <a:endParaRPr lang="ru-RU" dirty="0"/>
          </a:p>
        </p:txBody>
      </p:sp>
      <p:pic>
        <p:nvPicPr>
          <p:cNvPr id="2" name="Picture 1"/>
          <p:cNvPicPr>
            <a:picLocks noChangeAspect="1"/>
          </p:cNvPicPr>
          <p:nvPr/>
        </p:nvPicPr>
        <p:blipFill>
          <a:blip r:embed="rId3"/>
          <a:stretch>
            <a:fillRect/>
          </a:stretch>
        </p:blipFill>
        <p:spPr>
          <a:xfrm>
            <a:off x="841528" y="1889759"/>
            <a:ext cx="10596207" cy="3727269"/>
          </a:xfrm>
          <a:prstGeom prst="rect">
            <a:avLst/>
          </a:prstGeom>
        </p:spPr>
      </p:pic>
    </p:spTree>
    <p:extLst>
      <p:ext uri="{BB962C8B-B14F-4D97-AF65-F5344CB8AC3E}">
        <p14:creationId xmlns:p14="http://schemas.microsoft.com/office/powerpoint/2010/main" val="197326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Population</a:t>
            </a:r>
            <a:endParaRPr lang="ru-RU" dirty="0"/>
          </a:p>
        </p:txBody>
      </p:sp>
      <p:sp>
        <p:nvSpPr>
          <p:cNvPr id="2" name="Rectangle 1"/>
          <p:cNvSpPr/>
          <p:nvPr/>
        </p:nvSpPr>
        <p:spPr>
          <a:xfrm>
            <a:off x="261258" y="1710871"/>
            <a:ext cx="4580708" cy="3125599"/>
          </a:xfrm>
          <a:prstGeom prst="rect">
            <a:avLst/>
          </a:prstGeom>
        </p:spPr>
        <p:txBody>
          <a:bodyPr wrap="square">
            <a:spAutoFit/>
          </a:bodyPr>
          <a:lstStyle/>
          <a:p>
            <a:pPr marL="307340" marR="23495" indent="-228600">
              <a:lnSpc>
                <a:spcPct val="88000"/>
              </a:lnSpc>
              <a:spcBef>
                <a:spcPts val="1630"/>
              </a:spcBef>
              <a:spcAft>
                <a:spcPts val="0"/>
              </a:spcAft>
            </a:pPr>
            <a:r>
              <a:rPr lang="en-US" sz="3200" b="1" dirty="0" smtClean="0">
                <a:latin typeface="Calibri" panose="020F0502020204030204" pitchFamily="34" charset="0"/>
                <a:ea typeface="Calibri" panose="020F0502020204030204" pitchFamily="34" charset="0"/>
              </a:rPr>
              <a:t>	Population</a:t>
            </a:r>
            <a:r>
              <a:rPr lang="en-US" sz="3200" b="1" spc="-20" dirty="0" smtClean="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is</a:t>
            </a:r>
            <a:r>
              <a:rPr lang="en-US" sz="3200" b="1" spc="-6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the</a:t>
            </a:r>
            <a:r>
              <a:rPr lang="en-US" sz="3200" b="1" spc="-5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process</a:t>
            </a:r>
            <a:r>
              <a:rPr lang="en-US" sz="3200" b="1" spc="-3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of</a:t>
            </a:r>
            <a:r>
              <a:rPr lang="en-US" sz="3200" b="1" spc="-5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automatically</a:t>
            </a:r>
            <a:r>
              <a:rPr lang="en-US" sz="3200" b="1" spc="-5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replacing</a:t>
            </a:r>
            <a:r>
              <a:rPr lang="en-US" sz="3200" b="1" spc="-5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the</a:t>
            </a:r>
            <a:r>
              <a:rPr lang="en-US" sz="3200" b="1" spc="-6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specified</a:t>
            </a:r>
            <a:r>
              <a:rPr lang="en-US" sz="3200" b="1" spc="-4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paths</a:t>
            </a:r>
            <a:r>
              <a:rPr lang="en-US" sz="3200" b="1" spc="-61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in</a:t>
            </a:r>
            <a:r>
              <a:rPr lang="en-US" sz="3200" b="1" spc="-1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the</a:t>
            </a:r>
            <a:r>
              <a:rPr lang="en-US" sz="3200" b="1" spc="-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document</a:t>
            </a:r>
            <a:r>
              <a:rPr lang="en-US" sz="3200" b="1" spc="25"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with</a:t>
            </a:r>
            <a:r>
              <a:rPr lang="en-US" sz="3200" b="1" spc="-1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document(s)</a:t>
            </a:r>
            <a:r>
              <a:rPr lang="en-US" sz="3200" b="1" spc="3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from other</a:t>
            </a:r>
            <a:r>
              <a:rPr lang="en-US" sz="3200" b="1" spc="-10" dirty="0">
                <a:latin typeface="Calibri" panose="020F0502020204030204" pitchFamily="34" charset="0"/>
                <a:ea typeface="Calibri" panose="020F0502020204030204" pitchFamily="34" charset="0"/>
              </a:rPr>
              <a:t> </a:t>
            </a:r>
            <a:r>
              <a:rPr lang="en-US" sz="3200" b="1" dirty="0">
                <a:latin typeface="Calibri" panose="020F0502020204030204" pitchFamily="34" charset="0"/>
                <a:ea typeface="Calibri" panose="020F0502020204030204" pitchFamily="34" charset="0"/>
              </a:rPr>
              <a:t>collection(s</a:t>
            </a:r>
            <a:r>
              <a:rPr lang="en-US" sz="3200" b="1" dirty="0" smtClean="0">
                <a:latin typeface="Calibri" panose="020F0502020204030204" pitchFamily="34" charset="0"/>
                <a:ea typeface="Calibri" panose="020F0502020204030204" pitchFamily="34" charset="0"/>
              </a:rPr>
              <a:t>).</a:t>
            </a:r>
            <a:endParaRPr lang="ru-RU" sz="3200" b="1" dirty="0">
              <a:effectLst/>
              <a:latin typeface="Calibri" panose="020F0502020204030204" pitchFamily="34" charset="0"/>
              <a:ea typeface="Calibri" panose="020F0502020204030204" pitchFamily="34" charset="0"/>
            </a:endParaRPr>
          </a:p>
        </p:txBody>
      </p:sp>
      <p:pic>
        <p:nvPicPr>
          <p:cNvPr id="4" name="Picture 3"/>
          <p:cNvPicPr>
            <a:picLocks noChangeAspect="1"/>
          </p:cNvPicPr>
          <p:nvPr/>
        </p:nvPicPr>
        <p:blipFill>
          <a:blip r:embed="rId3"/>
          <a:stretch>
            <a:fillRect/>
          </a:stretch>
        </p:blipFill>
        <p:spPr>
          <a:xfrm>
            <a:off x="4968276" y="1247950"/>
            <a:ext cx="6857964" cy="4051440"/>
          </a:xfrm>
          <a:prstGeom prst="rect">
            <a:avLst/>
          </a:prstGeom>
        </p:spPr>
      </p:pic>
    </p:spTree>
    <p:extLst>
      <p:ext uri="{BB962C8B-B14F-4D97-AF65-F5344CB8AC3E}">
        <p14:creationId xmlns:p14="http://schemas.microsoft.com/office/powerpoint/2010/main" val="204268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Population by couple fields</a:t>
            </a:r>
            <a:endParaRPr lang="ru-RU" dirty="0"/>
          </a:p>
        </p:txBody>
      </p:sp>
      <p:pic>
        <p:nvPicPr>
          <p:cNvPr id="2" name="Picture 1"/>
          <p:cNvPicPr>
            <a:picLocks noChangeAspect="1"/>
          </p:cNvPicPr>
          <p:nvPr/>
        </p:nvPicPr>
        <p:blipFill>
          <a:blip r:embed="rId3"/>
          <a:stretch>
            <a:fillRect/>
          </a:stretch>
        </p:blipFill>
        <p:spPr>
          <a:xfrm>
            <a:off x="935083" y="1923839"/>
            <a:ext cx="9266765" cy="3397097"/>
          </a:xfrm>
          <a:prstGeom prst="rect">
            <a:avLst/>
          </a:prstGeom>
        </p:spPr>
      </p:pic>
    </p:spTree>
    <p:extLst>
      <p:ext uri="{BB962C8B-B14F-4D97-AF65-F5344CB8AC3E}">
        <p14:creationId xmlns:p14="http://schemas.microsoft.com/office/powerpoint/2010/main" val="73760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 building</a:t>
            </a:r>
            <a:endParaRPr lang="ru-RU" dirty="0"/>
          </a:p>
        </p:txBody>
      </p:sp>
      <p:pic>
        <p:nvPicPr>
          <p:cNvPr id="2" name="Picture 1"/>
          <p:cNvPicPr>
            <a:picLocks noChangeAspect="1"/>
          </p:cNvPicPr>
          <p:nvPr/>
        </p:nvPicPr>
        <p:blipFill>
          <a:blip r:embed="rId3"/>
          <a:stretch>
            <a:fillRect/>
          </a:stretch>
        </p:blipFill>
        <p:spPr>
          <a:xfrm>
            <a:off x="685800" y="1656157"/>
            <a:ext cx="9293369" cy="3894171"/>
          </a:xfrm>
          <a:prstGeom prst="rect">
            <a:avLst/>
          </a:prstGeom>
        </p:spPr>
      </p:pic>
    </p:spTree>
    <p:extLst>
      <p:ext uri="{BB962C8B-B14F-4D97-AF65-F5344CB8AC3E}">
        <p14:creationId xmlns:p14="http://schemas.microsoft.com/office/powerpoint/2010/main" val="165841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What is NoSQL</a:t>
            </a:r>
            <a:r>
              <a:rPr lang="en-US" dirty="0" smtClean="0"/>
              <a:t>?</a:t>
            </a:r>
          </a:p>
          <a:p>
            <a:pPr marL="342900" indent="-342900">
              <a:buFont typeface="Arial" panose="020B0604020202020204" pitchFamily="34" charset="0"/>
              <a:buChar char="•"/>
            </a:pPr>
            <a:r>
              <a:rPr lang="en-US" dirty="0" smtClean="0"/>
              <a:t>SQL vs. NoSQL</a:t>
            </a:r>
            <a:endParaRPr lang="en-US" dirty="0"/>
          </a:p>
          <a:p>
            <a:pPr marL="342900" indent="-342900">
              <a:buFont typeface="Arial" panose="020B0604020202020204" pitchFamily="34" charset="0"/>
              <a:buChar char="•"/>
            </a:pPr>
            <a:r>
              <a:rPr lang="en-US" dirty="0"/>
              <a:t>Why NoSQL?</a:t>
            </a:r>
          </a:p>
          <a:p>
            <a:pPr marL="342900" indent="-342900">
              <a:buFont typeface="Arial" panose="020B0604020202020204" pitchFamily="34" charset="0"/>
              <a:buChar char="•"/>
            </a:pPr>
            <a:r>
              <a:rPr lang="en-US" dirty="0" smtClean="0"/>
              <a:t>Types </a:t>
            </a:r>
            <a:r>
              <a:rPr lang="en-US" dirty="0"/>
              <a:t>of NoSQL Databases</a:t>
            </a:r>
          </a:p>
          <a:p>
            <a:pPr marL="342900" indent="-342900">
              <a:buFont typeface="Arial" panose="020B0604020202020204" pitchFamily="34" charset="0"/>
              <a:buChar char="•"/>
            </a:pPr>
            <a:r>
              <a:rPr lang="en-US" dirty="0" smtClean="0"/>
              <a:t>Mongoose</a:t>
            </a:r>
            <a:endParaRPr lang="en-US" dirty="0"/>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What is NoSQL?</a:t>
            </a:r>
            <a:br>
              <a:rPr lang="en-US" dirty="0"/>
            </a:br>
            <a:r>
              <a:rPr lang="en-US" dirty="0"/>
              <a:t/>
            </a:r>
            <a:br>
              <a:rPr lang="en-US"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r>
              <a:rPr lang="en-US" sz="3200" dirty="0"/>
              <a:t>NoSQL databases are purpose built for specific data models and have flexible schemas for building modern applications. NoSQL databases are widely recognized for their ease of development, functionality, and performance at scale. </a:t>
            </a:r>
            <a:endParaRPr lang="uk-UA" sz="3200" dirty="0"/>
          </a:p>
        </p:txBody>
      </p:sp>
      <p:pic>
        <p:nvPicPr>
          <p:cNvPr id="2" name="Picture 1"/>
          <p:cNvPicPr>
            <a:picLocks noChangeAspect="1"/>
          </p:cNvPicPr>
          <p:nvPr/>
        </p:nvPicPr>
        <p:blipFill>
          <a:blip r:embed="rId3"/>
          <a:stretch>
            <a:fillRect/>
          </a:stretch>
        </p:blipFill>
        <p:spPr>
          <a:xfrm>
            <a:off x="6336254" y="3872411"/>
            <a:ext cx="2517291" cy="2894264"/>
          </a:xfrm>
          <a:prstGeom prst="rect">
            <a:avLst/>
          </a:prstGeom>
        </p:spPr>
      </p:pic>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smtClean="0"/>
              <a:t>SQL vs. NoSQL</a:t>
            </a:r>
            <a:endParaRPr lang="uk-UA" dirty="0"/>
          </a:p>
        </p:txBody>
      </p:sp>
      <p:pic>
        <p:nvPicPr>
          <p:cNvPr id="2" name="Picture 1"/>
          <p:cNvPicPr>
            <a:picLocks noChangeAspect="1"/>
          </p:cNvPicPr>
          <p:nvPr/>
        </p:nvPicPr>
        <p:blipFill>
          <a:blip r:embed="rId3"/>
          <a:stretch>
            <a:fillRect/>
          </a:stretch>
        </p:blipFill>
        <p:spPr>
          <a:xfrm>
            <a:off x="2161499" y="1371601"/>
            <a:ext cx="7058433" cy="5255690"/>
          </a:xfrm>
          <a:prstGeom prst="rect">
            <a:avLst/>
          </a:prstGeom>
        </p:spPr>
      </p:pic>
    </p:spTree>
    <p:extLst>
      <p:ext uri="{BB962C8B-B14F-4D97-AF65-F5344CB8AC3E}">
        <p14:creationId xmlns:p14="http://schemas.microsoft.com/office/powerpoint/2010/main" val="812117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smtClean="0"/>
              <a:t>Why NoSQL</a:t>
            </a:r>
            <a:endParaRPr lang="uk-UA" dirty="0"/>
          </a:p>
        </p:txBody>
      </p:sp>
      <p:pic>
        <p:nvPicPr>
          <p:cNvPr id="2" name="Picture 1"/>
          <p:cNvPicPr>
            <a:picLocks noChangeAspect="1"/>
          </p:cNvPicPr>
          <p:nvPr/>
        </p:nvPicPr>
        <p:blipFill>
          <a:blip r:embed="rId3"/>
          <a:stretch>
            <a:fillRect/>
          </a:stretch>
        </p:blipFill>
        <p:spPr>
          <a:xfrm>
            <a:off x="3878181" y="188709"/>
            <a:ext cx="4637169" cy="6538408"/>
          </a:xfrm>
          <a:prstGeom prst="rect">
            <a:avLst/>
          </a:prstGeom>
        </p:spPr>
      </p:pic>
    </p:spTree>
    <p:extLst>
      <p:ext uri="{BB962C8B-B14F-4D97-AF65-F5344CB8AC3E}">
        <p14:creationId xmlns:p14="http://schemas.microsoft.com/office/powerpoint/2010/main" val="3407688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Types of NoSQL Databases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67464"/>
            <a:ext cx="10820400" cy="3429000"/>
          </a:xfrm>
        </p:spPr>
        <p:txBody>
          <a:bodyPr/>
          <a:lstStyle/>
          <a:p>
            <a:r>
              <a:rPr lang="en-US" b="1" dirty="0"/>
              <a:t>NoSQL Databases</a:t>
            </a:r>
            <a:r>
              <a:rPr lang="en-US" dirty="0"/>
              <a:t> are mainly categorized into four types: Key-value pair, Column-oriented, Graph-based and Document-oriented. Every category has its unique attributes and limitations. None of the above-specified database is better to solve all the problems. Users should select the database based on their product needs.</a:t>
            </a:r>
          </a:p>
          <a:p>
            <a:r>
              <a:rPr lang="en-US" dirty="0"/>
              <a:t>Types of NoSQL Databases:</a:t>
            </a:r>
            <a:endParaRPr lang="uk-UA" dirty="0"/>
          </a:p>
        </p:txBody>
      </p:sp>
      <p:pic>
        <p:nvPicPr>
          <p:cNvPr id="3" name="Picture 2"/>
          <p:cNvPicPr>
            <a:picLocks noChangeAspect="1"/>
          </p:cNvPicPr>
          <p:nvPr/>
        </p:nvPicPr>
        <p:blipFill>
          <a:blip r:embed="rId3"/>
          <a:stretch>
            <a:fillRect/>
          </a:stretch>
        </p:blipFill>
        <p:spPr>
          <a:xfrm>
            <a:off x="685800" y="3195484"/>
            <a:ext cx="8577722" cy="2927589"/>
          </a:xfrm>
          <a:prstGeom prst="rect">
            <a:avLst/>
          </a:prstGeom>
        </p:spPr>
      </p:pic>
    </p:spTree>
    <p:extLst>
      <p:ext uri="{BB962C8B-B14F-4D97-AF65-F5344CB8AC3E}">
        <p14:creationId xmlns:p14="http://schemas.microsoft.com/office/powerpoint/2010/main" val="169909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Key Value Pair Based</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505325" y="1485900"/>
            <a:ext cx="5967663" cy="3886200"/>
          </a:xfrm>
        </p:spPr>
        <p:txBody>
          <a:bodyPr/>
          <a:lstStyle/>
          <a:p>
            <a:r>
              <a:rPr lang="en-US" dirty="0"/>
              <a:t>A key-value database, aka key-value store, associates a value (which can be anything from a number or simple string, to a complex object) with a key, which is used to keep track of the object. In its simplest form, a key-value store is like a dictionary/array/map object as it exists in most programming paradigms, but which is stored in a persistent way and managed by a Database Management System (DBMS</a:t>
            </a:r>
            <a:r>
              <a:rPr lang="en-US" dirty="0" smtClean="0"/>
              <a:t>).</a:t>
            </a:r>
          </a:p>
          <a:p>
            <a:r>
              <a:rPr lang="en-US" dirty="0" err="1" smtClean="0"/>
              <a:t>Redis</a:t>
            </a:r>
            <a:r>
              <a:rPr lang="en-US" dirty="0"/>
              <a:t>, Dynamo, </a:t>
            </a:r>
            <a:r>
              <a:rPr lang="en-US" dirty="0" err="1"/>
              <a:t>Riak</a:t>
            </a:r>
            <a:r>
              <a:rPr lang="en-US" dirty="0"/>
              <a:t> </a:t>
            </a:r>
            <a:r>
              <a:rPr lang="en-US" dirty="0" smtClean="0"/>
              <a:t>are examples </a:t>
            </a:r>
            <a:r>
              <a:rPr lang="en-US" dirty="0"/>
              <a:t>of key-value store </a:t>
            </a:r>
            <a:r>
              <a:rPr lang="en-US" dirty="0" err="1" smtClean="0"/>
              <a:t>DataBases</a:t>
            </a:r>
            <a:r>
              <a:rPr lang="en-US" dirty="0" smtClean="0"/>
              <a:t>.</a:t>
            </a:r>
            <a:endParaRPr lang="en-US" dirty="0"/>
          </a:p>
        </p:txBody>
      </p:sp>
      <p:pic>
        <p:nvPicPr>
          <p:cNvPr id="2" name="Picture 1"/>
          <p:cNvPicPr>
            <a:picLocks noChangeAspect="1"/>
          </p:cNvPicPr>
          <p:nvPr/>
        </p:nvPicPr>
        <p:blipFill>
          <a:blip r:embed="rId3"/>
          <a:stretch>
            <a:fillRect/>
          </a:stretch>
        </p:blipFill>
        <p:spPr>
          <a:xfrm>
            <a:off x="7287410" y="758912"/>
            <a:ext cx="3400254" cy="4216982"/>
          </a:xfrm>
          <a:prstGeom prst="rect">
            <a:avLst/>
          </a:prstGeom>
        </p:spPr>
      </p:pic>
    </p:spTree>
    <p:extLst>
      <p:ext uri="{BB962C8B-B14F-4D97-AF65-F5344CB8AC3E}">
        <p14:creationId xmlns:p14="http://schemas.microsoft.com/office/powerpoint/2010/main" val="154607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292510" y="164691"/>
            <a:ext cx="10820400" cy="685800"/>
          </a:xfrm>
        </p:spPr>
        <p:txBody>
          <a:bodyPr/>
          <a:lstStyle/>
          <a:p>
            <a:r>
              <a:rPr lang="en-US" b="1" dirty="0"/>
              <a:t>Column-based</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92510" y="1002634"/>
            <a:ext cx="5410200" cy="3429000"/>
          </a:xfrm>
        </p:spPr>
        <p:txBody>
          <a:bodyPr/>
          <a:lstStyle/>
          <a:p>
            <a:r>
              <a:rPr lang="en-US" dirty="0"/>
              <a:t>A </a:t>
            </a:r>
            <a:r>
              <a:rPr lang="en-US" b="1" dirty="0"/>
              <a:t>column family</a:t>
            </a:r>
            <a:r>
              <a:rPr lang="en-US" dirty="0"/>
              <a:t> is a database object that contains </a:t>
            </a:r>
            <a:r>
              <a:rPr lang="en-US" b="1" dirty="0"/>
              <a:t>columns</a:t>
            </a:r>
            <a:r>
              <a:rPr lang="en-US" dirty="0"/>
              <a:t> of related data. It is a tuple (pair) that consists of a key-value pair, where the key is mapped to a value that is a set of </a:t>
            </a:r>
            <a:r>
              <a:rPr lang="en-US" b="1" dirty="0"/>
              <a:t>columns</a:t>
            </a:r>
            <a:r>
              <a:rPr lang="en-US" dirty="0"/>
              <a:t>. In analogy with relational databases, a </a:t>
            </a:r>
            <a:r>
              <a:rPr lang="en-US" b="1" dirty="0"/>
              <a:t>column family</a:t>
            </a:r>
            <a:r>
              <a:rPr lang="en-US" dirty="0"/>
              <a:t> is as a "table", each key-value pair being a "row</a:t>
            </a:r>
            <a:r>
              <a:rPr lang="en-US" dirty="0" smtClean="0"/>
              <a:t>".</a:t>
            </a:r>
          </a:p>
          <a:p>
            <a:r>
              <a:rPr lang="en-US" dirty="0" err="1" smtClean="0"/>
              <a:t>HBase</a:t>
            </a:r>
            <a:r>
              <a:rPr lang="en-US" dirty="0"/>
              <a:t>, Cassandra, HBase, </a:t>
            </a:r>
            <a:r>
              <a:rPr lang="en-US" dirty="0" err="1"/>
              <a:t>Hypertable</a:t>
            </a:r>
            <a:r>
              <a:rPr lang="en-US" dirty="0"/>
              <a:t> are NoSQL query examples of column based database.</a:t>
            </a:r>
          </a:p>
          <a:p>
            <a:endParaRPr lang="uk-UA" dirty="0"/>
          </a:p>
        </p:txBody>
      </p:sp>
      <p:pic>
        <p:nvPicPr>
          <p:cNvPr id="3" name="Picture 2"/>
          <p:cNvPicPr>
            <a:picLocks noChangeAspect="1"/>
          </p:cNvPicPr>
          <p:nvPr/>
        </p:nvPicPr>
        <p:blipFill>
          <a:blip r:embed="rId3"/>
          <a:stretch>
            <a:fillRect/>
          </a:stretch>
        </p:blipFill>
        <p:spPr>
          <a:xfrm>
            <a:off x="511276" y="4907556"/>
            <a:ext cx="6862917" cy="1444083"/>
          </a:xfrm>
          <a:prstGeom prst="rect">
            <a:avLst/>
          </a:prstGeom>
        </p:spPr>
      </p:pic>
    </p:spTree>
    <p:extLst>
      <p:ext uri="{BB962C8B-B14F-4D97-AF65-F5344CB8AC3E}">
        <p14:creationId xmlns:p14="http://schemas.microsoft.com/office/powerpoint/2010/main" val="396753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Document-Oriented</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r>
              <a:rPr lang="en-US" dirty="0"/>
              <a:t>NoSQL document databases are based on a model that does not require SQL and tables, unlike relational databases. Instead of using tables with the data types, columns, rows, schemas, and tabular relations used in relational databases, NoSQL databases use documents with data type descriptions and </a:t>
            </a:r>
            <a:r>
              <a:rPr lang="en-US" dirty="0" smtClean="0"/>
              <a:t>values.</a:t>
            </a:r>
          </a:p>
          <a:p>
            <a:r>
              <a:rPr lang="en-US" dirty="0" smtClean="0"/>
              <a:t>MongoDB</a:t>
            </a:r>
            <a:r>
              <a:rPr lang="en-US" dirty="0"/>
              <a:t>, </a:t>
            </a:r>
            <a:r>
              <a:rPr lang="en-US" dirty="0" err="1"/>
              <a:t>Riak</a:t>
            </a:r>
            <a:r>
              <a:rPr lang="en-US" dirty="0"/>
              <a:t>, Lotus Notes, MongoDB, are popular Document originated DBMS systems.</a:t>
            </a:r>
          </a:p>
          <a:p>
            <a:endParaRPr lang="uk-UA" dirty="0"/>
          </a:p>
        </p:txBody>
      </p:sp>
      <p:pic>
        <p:nvPicPr>
          <p:cNvPr id="2" name="Picture 1"/>
          <p:cNvPicPr>
            <a:picLocks noChangeAspect="1"/>
          </p:cNvPicPr>
          <p:nvPr/>
        </p:nvPicPr>
        <p:blipFill>
          <a:blip r:embed="rId3"/>
          <a:stretch>
            <a:fillRect/>
          </a:stretch>
        </p:blipFill>
        <p:spPr>
          <a:xfrm>
            <a:off x="1838646" y="4039697"/>
            <a:ext cx="7539024" cy="2132502"/>
          </a:xfrm>
          <a:prstGeom prst="rect">
            <a:avLst/>
          </a:prstGeom>
        </p:spPr>
      </p:pic>
    </p:spTree>
    <p:extLst>
      <p:ext uri="{BB962C8B-B14F-4D97-AF65-F5344CB8AC3E}">
        <p14:creationId xmlns:p14="http://schemas.microsoft.com/office/powerpoint/2010/main" val="120134009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835f28f2-30f1-4728-84d2-86d96e143488"/>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286</TotalTime>
  <Words>436</Words>
  <Application>Microsoft Office PowerPoint</Application>
  <PresentationFormat>Widescreen</PresentationFormat>
  <Paragraphs>69</Paragraphs>
  <Slides>20</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Open Sans</vt:lpstr>
      <vt:lpstr>Open Sans Regular</vt:lpstr>
      <vt:lpstr>Proxima Nova Black</vt:lpstr>
      <vt:lpstr>1_GRADIENT THEME</vt:lpstr>
      <vt:lpstr>2_GRADIENT THEME</vt:lpstr>
      <vt:lpstr>2_DARK THEME</vt:lpstr>
      <vt:lpstr> NoSQL databases.   Mongoose.</vt:lpstr>
      <vt:lpstr>Agenda</vt:lpstr>
      <vt:lpstr>What is NoSQL?  </vt:lpstr>
      <vt:lpstr>SQL vs. NoSQL</vt:lpstr>
      <vt:lpstr>Why NoSQL</vt:lpstr>
      <vt:lpstr>Types of NoSQL Databases</vt:lpstr>
      <vt:lpstr>Key Value Pair Based</vt:lpstr>
      <vt:lpstr>Column-based</vt:lpstr>
      <vt:lpstr>Document-Oriented</vt:lpstr>
      <vt:lpstr>Graph-Based</vt:lpstr>
      <vt:lpstr>MONGOOSE</vt:lpstr>
      <vt:lpstr>Mongoose vs. native MongoDB driver</vt:lpstr>
      <vt:lpstr>How to connect mongoose</vt:lpstr>
      <vt:lpstr>Mongoose validation</vt:lpstr>
      <vt:lpstr>Casting</vt:lpstr>
      <vt:lpstr>Lifecycle management</vt:lpstr>
      <vt:lpstr>Population</vt:lpstr>
      <vt:lpstr>Population by couple fields</vt:lpstr>
      <vt:lpstr>Query building</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Andriy</cp:lastModifiedBy>
  <cp:revision>21</cp:revision>
  <dcterms:created xsi:type="dcterms:W3CDTF">2018-11-02T13:55:27Z</dcterms:created>
  <dcterms:modified xsi:type="dcterms:W3CDTF">2021-04-18T09:11:05Z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