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3"/>
  </p:notesMasterIdLst>
  <p:sldIdLst>
    <p:sldId id="1224" r:id="rId7"/>
    <p:sldId id="1225" r:id="rId8"/>
    <p:sldId id="1239" r:id="rId9"/>
    <p:sldId id="1228" r:id="rId10"/>
    <p:sldId id="1226" r:id="rId11"/>
    <p:sldId id="1227" r:id="rId12"/>
    <p:sldId id="1258" r:id="rId13"/>
    <p:sldId id="1260" r:id="rId14"/>
    <p:sldId id="1259" r:id="rId15"/>
    <p:sldId id="1253" r:id="rId16"/>
    <p:sldId id="1241" r:id="rId17"/>
    <p:sldId id="1242" r:id="rId18"/>
    <p:sldId id="1243" r:id="rId19"/>
    <p:sldId id="1244" r:id="rId20"/>
    <p:sldId id="1245" r:id="rId21"/>
    <p:sldId id="1246" r:id="rId22"/>
    <p:sldId id="1247" r:id="rId23"/>
    <p:sldId id="1250" r:id="rId24"/>
    <p:sldId id="1251" r:id="rId25"/>
    <p:sldId id="1252" r:id="rId26"/>
    <p:sldId id="1254" r:id="rId27"/>
    <p:sldId id="1255" r:id="rId28"/>
    <p:sldId id="1256" r:id="rId29"/>
    <p:sldId id="1257" r:id="rId30"/>
    <p:sldId id="1229" r:id="rId31"/>
    <p:sldId id="1206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39"/>
            <p14:sldId id="1228"/>
            <p14:sldId id="1226"/>
            <p14:sldId id="1227"/>
            <p14:sldId id="1258"/>
            <p14:sldId id="1260"/>
            <p14:sldId id="1259"/>
            <p14:sldId id="1253"/>
            <p14:sldId id="1241"/>
            <p14:sldId id="1242"/>
            <p14:sldId id="1243"/>
            <p14:sldId id="1244"/>
            <p14:sldId id="1245"/>
            <p14:sldId id="1246"/>
            <p14:sldId id="1247"/>
            <p14:sldId id="1250"/>
            <p14:sldId id="1251"/>
            <p14:sldId id="1252"/>
            <p14:sldId id="1254"/>
            <p14:sldId id="1255"/>
            <p14:sldId id="1256"/>
            <p14:sldId id="1257"/>
            <p14:sldId id="1229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Andrij</a:t>
            </a:r>
            <a:r>
              <a:rPr lang="en-US" dirty="0" smtClean="0"/>
              <a:t> </a:t>
            </a:r>
            <a:r>
              <a:rPr lang="en-US" dirty="0" err="1" smtClean="0"/>
              <a:t>Lymych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5" y="174928"/>
            <a:ext cx="11871390" cy="66830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  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88656"/>
            <a:ext cx="10820400" cy="4156508"/>
          </a:xfrm>
        </p:spPr>
        <p:txBody>
          <a:bodyPr/>
          <a:lstStyle/>
          <a:p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/>
              <a:t>Modifiers of HTML elements that provide additional information</a:t>
            </a:r>
          </a:p>
          <a:p>
            <a:r>
              <a:rPr lang="en-US" sz="3600" dirty="0"/>
              <a:t>Are extensions of elements</a:t>
            </a:r>
          </a:p>
          <a:p>
            <a:r>
              <a:rPr lang="en-US" sz="3600" dirty="0"/>
              <a:t>Syntax: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&lt;tag attribute="value"&gt;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5055" y="1616365"/>
            <a:ext cx="10820400" cy="4156508"/>
          </a:xfrm>
        </p:spPr>
        <p:txBody>
          <a:bodyPr/>
          <a:lstStyle/>
          <a:p>
            <a:r>
              <a:rPr lang="en-US" sz="2800" dirty="0" smtClean="0"/>
              <a:t>To </a:t>
            </a:r>
            <a:r>
              <a:rPr lang="en-US" sz="2800" dirty="0"/>
              <a:t>place one element inside another</a:t>
            </a:r>
          </a:p>
          <a:p>
            <a:r>
              <a:rPr lang="en-US" sz="2800" dirty="0"/>
              <a:t>Example: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&lt;p&gt;Make sure your pet has plenty of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&gt;&lt;b&gt;fresh water&lt;/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 during hot weather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.&lt;/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&gt;&lt;/p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42" y="4146191"/>
            <a:ext cx="7285351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TAGS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371601"/>
            <a:ext cx="10820400" cy="4156508"/>
          </a:xfrm>
        </p:spPr>
        <p:txBody>
          <a:bodyPr/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2049" name="Picture 1" descr="He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0" y="158865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0" y="158865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21417" y="1588656"/>
            <a:ext cx="772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 Formatting</a:t>
            </a:r>
          </a:p>
          <a:p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600" dirty="0"/>
              <a:t>&lt;h?&gt; ... &lt;/h?&gt;	</a:t>
            </a:r>
            <a:r>
              <a:rPr lang="en-US" sz="2400" dirty="0"/>
              <a:t>Heading (?= 1 for largest to 6 for smallest, </a:t>
            </a:r>
            <a:r>
              <a:rPr lang="en-US" sz="2400" dirty="0" err="1"/>
              <a:t>eg</a:t>
            </a:r>
            <a:r>
              <a:rPr lang="en-US" sz="2400" dirty="0"/>
              <a:t> h1</a:t>
            </a:r>
            <a:r>
              <a:rPr lang="en-US" sz="2600" dirty="0"/>
              <a:t>)</a:t>
            </a:r>
          </a:p>
          <a:p>
            <a:r>
              <a:rPr lang="en-US" sz="2600" dirty="0"/>
              <a:t>&lt;b&gt; ... &lt;/b&gt;	Bold Text</a:t>
            </a:r>
          </a:p>
          <a:p>
            <a:r>
              <a:rPr lang="en-US" sz="2600" dirty="0"/>
              <a:t>&lt;</a:t>
            </a:r>
            <a:r>
              <a:rPr lang="en-US" sz="2600" dirty="0" err="1"/>
              <a:t>i</a:t>
            </a:r>
            <a:r>
              <a:rPr lang="en-US" sz="2600" dirty="0"/>
              <a:t>&gt; ... &lt;/</a:t>
            </a:r>
            <a:r>
              <a:rPr lang="en-US" sz="2600" dirty="0" err="1"/>
              <a:t>i</a:t>
            </a:r>
            <a:r>
              <a:rPr lang="en-US" sz="2600" dirty="0"/>
              <a:t>&gt;	Italic Text</a:t>
            </a:r>
          </a:p>
          <a:p>
            <a:r>
              <a:rPr lang="en-US" sz="2600" dirty="0"/>
              <a:t>&lt;u&gt; ... &lt;/u&gt;	Underline Text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33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TAGS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694874"/>
            <a:ext cx="4966855" cy="297872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Section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Divisions</a:t>
            </a:r>
            <a:r>
              <a:rPr lang="en-US" dirty="0"/>
              <a:t>	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&lt;div</a:t>
            </a:r>
            <a:r>
              <a:rPr lang="en-US" sz="2000" dirty="0"/>
              <a:t>&gt; ... &lt;/div&gt;	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&lt;span&gt; ... &lt;/</a:t>
            </a:r>
            <a:r>
              <a:rPr lang="en-US" sz="2000" dirty="0" smtClean="0"/>
              <a:t>span&gt;</a:t>
            </a:r>
            <a:r>
              <a:rPr lang="ru-RU" sz="2000" dirty="0" smtClean="0"/>
              <a:t> </a:t>
            </a:r>
            <a:r>
              <a:rPr lang="en-US" sz="2000" dirty="0" smtClean="0"/>
              <a:t>Section </a:t>
            </a:r>
            <a:r>
              <a:rPr lang="en-US" sz="2000" dirty="0"/>
              <a:t>of text within other content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&lt;p&gt; ... &lt;/</a:t>
            </a:r>
            <a:r>
              <a:rPr lang="en-US" sz="2000" dirty="0" smtClean="0"/>
              <a:t>p&gt;</a:t>
            </a:r>
            <a:r>
              <a:rPr lang="ru-RU" sz="2000" dirty="0" smtClean="0"/>
              <a:t> </a:t>
            </a:r>
            <a:r>
              <a:rPr lang="en-US" sz="2000" dirty="0" smtClean="0"/>
              <a:t>Paragraph </a:t>
            </a:r>
            <a:r>
              <a:rPr lang="en-US" sz="2000" dirty="0"/>
              <a:t>of Text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&lt;</a:t>
            </a:r>
            <a:r>
              <a:rPr lang="en-US" sz="2000" dirty="0" err="1"/>
              <a:t>br</a:t>
            </a:r>
            <a:r>
              <a:rPr lang="en-US" sz="2000" dirty="0"/>
              <a:t>&gt;	Line Break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&lt;</a:t>
            </a:r>
            <a:r>
              <a:rPr lang="en-US" sz="2000" dirty="0" err="1"/>
              <a:t>hr</a:t>
            </a:r>
            <a:r>
              <a:rPr lang="en-US" sz="2000" dirty="0"/>
              <a:t>&gt;	Basic Horizontal Line</a:t>
            </a:r>
          </a:p>
        </p:txBody>
      </p:sp>
    </p:spTree>
    <p:extLst>
      <p:ext uri="{BB962C8B-B14F-4D97-AF65-F5344CB8AC3E}">
        <p14:creationId xmlns:p14="http://schemas.microsoft.com/office/powerpoint/2010/main" val="37566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TAGS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88656"/>
            <a:ext cx="10820400" cy="415650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Lists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sz="32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200" dirty="0" smtClean="0"/>
              <a:t>&lt;</a:t>
            </a:r>
            <a:r>
              <a:rPr lang="en-US" sz="2200" dirty="0" err="1"/>
              <a:t>ol</a:t>
            </a:r>
            <a:r>
              <a:rPr lang="en-US" sz="2200" dirty="0"/>
              <a:t>&gt; ... &lt;/</a:t>
            </a:r>
            <a:r>
              <a:rPr lang="en-US" sz="2200" dirty="0" err="1"/>
              <a:t>ol</a:t>
            </a:r>
            <a:r>
              <a:rPr lang="en-US" sz="2200" dirty="0"/>
              <a:t>&gt;	Ordered List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&lt;</a:t>
            </a:r>
            <a:r>
              <a:rPr lang="en-US" sz="2200" dirty="0" err="1"/>
              <a:t>ul</a:t>
            </a:r>
            <a:r>
              <a:rPr lang="en-US" sz="2200" dirty="0"/>
              <a:t>&gt; ... &lt;/</a:t>
            </a:r>
            <a:r>
              <a:rPr lang="en-US" sz="2200" dirty="0" err="1"/>
              <a:t>ul</a:t>
            </a:r>
            <a:r>
              <a:rPr lang="en-US" sz="2200" dirty="0"/>
              <a:t>&gt;	Un-ordered List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&lt;li&gt; ... &lt;/li&gt;	List Item (within ordered or unordered)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&lt;</a:t>
            </a:r>
            <a:r>
              <a:rPr lang="en-US" sz="2200" dirty="0" err="1"/>
              <a:t>ol</a:t>
            </a:r>
            <a:r>
              <a:rPr lang="en-US" sz="2200" dirty="0"/>
              <a:t> type="?"&gt;	Ordered list type: A, a, I, </a:t>
            </a:r>
            <a:r>
              <a:rPr lang="en-US" sz="2200" dirty="0" err="1"/>
              <a:t>i</a:t>
            </a:r>
            <a:r>
              <a:rPr lang="en-US" sz="2200" dirty="0"/>
              <a:t>, 1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&lt;</a:t>
            </a:r>
            <a:r>
              <a:rPr lang="en-US" sz="2200" dirty="0" err="1"/>
              <a:t>ol</a:t>
            </a:r>
            <a:r>
              <a:rPr lang="en-US" sz="2200" dirty="0"/>
              <a:t> start="??"&gt;	Ordered list starting value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&lt;</a:t>
            </a:r>
            <a:r>
              <a:rPr lang="en-US" sz="2200" dirty="0" err="1"/>
              <a:t>ul</a:t>
            </a:r>
            <a:r>
              <a:rPr lang="en-US" sz="2200" dirty="0"/>
              <a:t> type="?"&gt;	Unordered list bullet type: disc, circle, square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&lt;li value="??"&gt;	List Item Value (changes current and subsequent items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37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TAGS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2022766"/>
            <a:ext cx="4311074" cy="4156508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Proxima Nova Black" panose="02000506030000020004"/>
                <a:cs typeface="Courier New" panose="02070309020205020404" pitchFamily="49" charset="0"/>
              </a:rPr>
              <a:t>Images</a:t>
            </a:r>
            <a:r>
              <a:rPr lang="en-US" sz="2800" dirty="0">
                <a:latin typeface="Proxima Nova Black" panose="02000506030000020004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Proxima Nova Black" panose="02000506030000020004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Proxima Nova Black" panose="02000506030000020004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Proxima Nova Black" panose="02000506030000020004"/>
                <a:cs typeface="Courier New" panose="02070309020205020404" pitchFamily="49" charset="0"/>
              </a:rPr>
              <a:t>img src="url" alt="text"&gt;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7237" y="3688775"/>
            <a:ext cx="557876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&lt;img&gt; Tag Attributes:	</a:t>
            </a:r>
            <a:r>
              <a:rPr lang="en-US" dirty="0"/>
              <a:t> </a:t>
            </a:r>
          </a:p>
          <a:p>
            <a:r>
              <a:rPr lang="en-US" sz="2100" dirty="0"/>
              <a:t>src="url"	URL or filename of image (required!)</a:t>
            </a:r>
          </a:p>
          <a:p>
            <a:r>
              <a:rPr lang="en-US" sz="2100" dirty="0"/>
              <a:t>alt="text"	Alternate Text (required!)</a:t>
            </a:r>
          </a:p>
          <a:p>
            <a:r>
              <a:rPr lang="en-US" sz="2100" dirty="0" smtClean="0"/>
              <a:t>width</a:t>
            </a:r>
            <a:r>
              <a:rPr lang="en-US" sz="2100" dirty="0"/>
              <a:t>="??"	Image width (in pixels or %)</a:t>
            </a:r>
          </a:p>
          <a:p>
            <a:r>
              <a:rPr lang="en-US" sz="2100" dirty="0"/>
              <a:t>height="??"	Image height (in pixels or %)</a:t>
            </a:r>
          </a:p>
          <a:p>
            <a:r>
              <a:rPr lang="en-US" sz="2100" dirty="0"/>
              <a:t>border="??"	Border thickness (in pixels) (*)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TAGS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88656"/>
            <a:ext cx="10820400" cy="4156508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Linking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Tags	</a:t>
            </a:r>
            <a:endParaRPr lang="en-US" sz="3200" dirty="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&lt;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US" sz="2800" dirty="0" err="1">
                <a:latin typeface="+mj-lt"/>
                <a:cs typeface="Courier New" panose="02070309020205020404" pitchFamily="49" charset="0"/>
              </a:rPr>
              <a:t>href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="url"&gt; link text &lt;/</a:t>
            </a:r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a&gt;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Basic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Link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&lt;a&gt; Tag Attributes:	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latin typeface="+mj-lt"/>
                <a:cs typeface="Courier New" panose="02070309020205020404" pitchFamily="49" charset="0"/>
              </a:rPr>
              <a:t>href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="url"	Location (url) of page to link to.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name="??"	Name of link (name of anchor, or name of bookmark)</a:t>
            </a:r>
          </a:p>
          <a:p>
            <a:pPr>
              <a:spcBef>
                <a:spcPts val="600"/>
              </a:spcBef>
            </a:pPr>
            <a:r>
              <a:rPr lang="en-US" sz="2800" dirty="0" err="1" smtClean="0">
                <a:latin typeface="+mj-lt"/>
                <a:cs typeface="Courier New" panose="02070309020205020404" pitchFamily="49" charset="0"/>
              </a:rPr>
              <a:t>href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="</a:t>
            </a:r>
            <a:r>
              <a:rPr lang="en-US" sz="2800" dirty="0" err="1" smtClean="0">
                <a:latin typeface="+mj-lt"/>
                <a:cs typeface="Courier New" panose="02070309020205020404" pitchFamily="49" charset="0"/>
              </a:rPr>
              <a:t>url#bookmark</a:t>
            </a:r>
            <a:r>
              <a:rPr lang="en-US" sz="2800" dirty="0" smtClean="0">
                <a:latin typeface="+mj-lt"/>
                <a:cs typeface="Courier New" panose="02070309020205020404" pitchFamily="49" charset="0"/>
              </a:rPr>
              <a:t>“  Link 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to a bookmark (defined with name attribute).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latin typeface="+mj-lt"/>
                <a:cs typeface="Courier New" panose="02070309020205020404" pitchFamily="49" charset="0"/>
              </a:rPr>
              <a:t>href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="mailto:email"	Link which initiates an email (</a:t>
            </a:r>
            <a:r>
              <a:rPr lang="en-US" sz="2800" dirty="0" err="1">
                <a:latin typeface="+mj-lt"/>
                <a:cs typeface="Courier New" panose="02070309020205020404" pitchFamily="49" charset="0"/>
              </a:rPr>
              <a:t>dependant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on user's email client).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70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TAGS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617" y="1459347"/>
            <a:ext cx="5463309" cy="4498107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Tables</a:t>
            </a:r>
            <a:r>
              <a:rPr lang="en-US" dirty="0" smtClean="0"/>
              <a:t>	</a:t>
            </a:r>
          </a:p>
          <a:p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7725"/>
            <a:ext cx="4200236" cy="42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TAGS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90" y="1644074"/>
            <a:ext cx="10820400" cy="4156508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Forms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endParaRPr lang="en-US" sz="4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smtClean="0"/>
              <a:t>&lt;</a:t>
            </a:r>
            <a:r>
              <a:rPr lang="en-US" sz="3000" dirty="0"/>
              <a:t>form&gt; ... &lt;/form&gt;		 </a:t>
            </a:r>
            <a:endParaRPr lang="en-US" sz="3000" dirty="0" smtClean="0"/>
          </a:p>
          <a:p>
            <a:endParaRPr lang="en-US" sz="2400" dirty="0" smtClean="0"/>
          </a:p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&lt;form&gt;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Tag Attributes:	 </a:t>
            </a:r>
          </a:p>
          <a:p>
            <a:r>
              <a:rPr lang="en-US" sz="2400" dirty="0" smtClean="0"/>
              <a:t>action=“/</a:t>
            </a:r>
            <a:r>
              <a:rPr lang="en-US" sz="2400" dirty="0" err="1" smtClean="0"/>
              <a:t>auth</a:t>
            </a:r>
            <a:r>
              <a:rPr lang="en-US" sz="2400" dirty="0" smtClean="0"/>
              <a:t>"</a:t>
            </a: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200" dirty="0" smtClean="0"/>
              <a:t>The </a:t>
            </a:r>
            <a:r>
              <a:rPr lang="en-US" sz="2200" dirty="0"/>
              <a:t>action attribute defines the action to be performed when the form is submitted</a:t>
            </a:r>
            <a:r>
              <a:rPr lang="en-US" sz="1900" dirty="0" smtClean="0"/>
              <a:t>.</a:t>
            </a:r>
            <a:endParaRPr lang="en-US" sz="1900" dirty="0"/>
          </a:p>
          <a:p>
            <a:r>
              <a:rPr lang="en-US" sz="2400" dirty="0" smtClean="0"/>
              <a:t>method</a:t>
            </a:r>
            <a:r>
              <a:rPr lang="en-US" sz="2400" dirty="0"/>
              <a:t>=“POST</a:t>
            </a:r>
            <a:r>
              <a:rPr lang="en-US" sz="2400" dirty="0" smtClean="0"/>
              <a:t>“ </a:t>
            </a:r>
            <a:r>
              <a:rPr lang="en-US" sz="2000" dirty="0" smtClean="0"/>
              <a:t>The </a:t>
            </a:r>
            <a:r>
              <a:rPr lang="en-US" sz="2000" dirty="0"/>
              <a:t>method attribute specifies the HTTP method to be used when submitting the form data.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71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TAGS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371601"/>
            <a:ext cx="10820400" cy="4156508"/>
          </a:xfrm>
        </p:spPr>
        <p:txBody>
          <a:bodyPr/>
          <a:lstStyle/>
          <a:p>
            <a:r>
              <a:rPr lang="en-US" sz="5400" dirty="0" smtClean="0">
                <a:solidFill>
                  <a:srgbClr val="95D600">
                    <a:lumMod val="60000"/>
                    <a:lumOff val="40000"/>
                  </a:srgbClr>
                </a:solidFill>
              </a:rPr>
              <a:t>Inputs</a:t>
            </a:r>
            <a:endParaRPr lang="en-US" sz="32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3200" dirty="0" smtClean="0"/>
              <a:t>&lt;</a:t>
            </a:r>
            <a:r>
              <a:rPr lang="en-US" sz="3200" dirty="0"/>
              <a:t>input&gt; ... &lt;/input&gt;	Input field within form</a:t>
            </a:r>
          </a:p>
          <a:p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&lt;input&gt; Tag Attributes:	 </a:t>
            </a:r>
          </a:p>
          <a:p>
            <a:r>
              <a:rPr lang="en-US" sz="3200" dirty="0" smtClean="0"/>
              <a:t>type</a:t>
            </a:r>
            <a:r>
              <a:rPr lang="en-US" sz="3200" dirty="0"/>
              <a:t>="***"	Input Field Type: text, password, checkbox, submit .</a:t>
            </a:r>
          </a:p>
          <a:p>
            <a:r>
              <a:rPr lang="en-US" sz="3200" dirty="0"/>
              <a:t>name="***"	Form Field Name (for form processing script)</a:t>
            </a:r>
          </a:p>
          <a:p>
            <a:r>
              <a:rPr lang="en-US" sz="3200" dirty="0"/>
              <a:t>value="***"	Value of Input Field</a:t>
            </a:r>
          </a:p>
          <a:p>
            <a:endParaRPr lang="uk-UA" sz="32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0273" y="2057400"/>
            <a:ext cx="3766127" cy="38908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HTML?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HTML document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Group of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HTML5 new features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2057400"/>
            <a:ext cx="3943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Deprecation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OF TAGS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967347"/>
            <a:ext cx="6232236" cy="38700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&lt;select&gt; ... &lt;/select&gt;	Select options from drop down list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  <a:cs typeface="Courier New" panose="02070309020205020404" pitchFamily="49" charset="0"/>
              </a:rPr>
              <a:t>&lt;select&gt; Tag Attributes:	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="***"Drop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Down Combo-Box Name (for form processing script)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size="?"	Number of selectable options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option&gt; ... &lt;/option&gt;	Option (item) within drop down list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  <a:cs typeface="Courier New" panose="02070309020205020404" pitchFamily="49" charset="0"/>
              </a:rPr>
              <a:t>&lt;option&gt; Tag Attributes:	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="***"Option Value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01163" y="2154133"/>
            <a:ext cx="4710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textarea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&gt; ... &lt;/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textarea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&gt; Large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Courier New" panose="02070309020205020404" pitchFamily="49" charset="0"/>
              </a:rPr>
              <a:t>area for text input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textarea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&gt; Tag Attributes:	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="***"Text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Area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Name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rows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="?"	Number of rows of text shown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  <a:cs typeface="Courier New" panose="02070309020205020404" pitchFamily="49" charset="0"/>
              </a:rPr>
              <a:t>cols="?"	Number of columns (characters per rows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)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NEW FEATURES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88656"/>
            <a:ext cx="10820400" cy="4156508"/>
          </a:xfrm>
        </p:spPr>
        <p:txBody>
          <a:bodyPr/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9" y="1588656"/>
            <a:ext cx="8808720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NEW FEATURES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88656"/>
            <a:ext cx="10820400" cy="4156508"/>
          </a:xfrm>
        </p:spPr>
        <p:txBody>
          <a:bodyPr/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08" y="1490716"/>
            <a:ext cx="6759720" cy="42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DEPRECATION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88656"/>
            <a:ext cx="10820400" cy="4156508"/>
          </a:xfrm>
        </p:spPr>
        <p:txBody>
          <a:bodyPr/>
          <a:lstStyle/>
          <a:p>
            <a:r>
              <a:rPr lang="en-US" sz="3600" dirty="0">
                <a:latin typeface="+mj-lt"/>
                <a:cs typeface="Courier New" panose="02070309020205020404" pitchFamily="49" charset="0"/>
              </a:rPr>
              <a:t>While new elements become available, the W3C earmarks other elements for eventual removal because their functionality is no longer useful. </a:t>
            </a:r>
          </a:p>
          <a:p>
            <a:r>
              <a:rPr lang="en-US" sz="3600" dirty="0">
                <a:latin typeface="+mj-lt"/>
                <a:cs typeface="Courier New" panose="02070309020205020404" pitchFamily="49" charset="0"/>
              </a:rPr>
              <a:t>Removing elements from the list of available HTML elements is referred to as deprecation.</a:t>
            </a:r>
          </a:p>
          <a:p>
            <a:r>
              <a:rPr lang="en-US" sz="3600" dirty="0">
                <a:latin typeface="+mj-lt"/>
                <a:cs typeface="Courier New" panose="02070309020205020404" pitchFamily="49" charset="0"/>
              </a:rPr>
              <a:t>Note: The same thing applies to attributes and CSS properties.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DEPRECATED HTML ELEMENTS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88656"/>
            <a:ext cx="10820400" cy="4156508"/>
          </a:xfrm>
        </p:spPr>
        <p:txBody>
          <a:bodyPr/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59343" y="2022763"/>
            <a:ext cx="8451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&lt;big&gt;: Makes text bigger relative to the current font size</a:t>
            </a:r>
          </a:p>
          <a:p>
            <a:r>
              <a:rPr lang="en-US" sz="3200" dirty="0"/>
              <a:t>&lt;center&gt;: Center-aligns text and content</a:t>
            </a:r>
          </a:p>
          <a:p>
            <a:endParaRPr lang="en-US" sz="3200" dirty="0"/>
          </a:p>
          <a:p>
            <a:r>
              <a:rPr lang="en-US" sz="3200" dirty="0"/>
              <a:t>The fix: Use CSS instead</a:t>
            </a:r>
          </a:p>
        </p:txBody>
      </p:sp>
    </p:spTree>
    <p:extLst>
      <p:ext uri="{BB962C8B-B14F-4D97-AF65-F5344CB8AC3E}">
        <p14:creationId xmlns:p14="http://schemas.microsoft.com/office/powerpoint/2010/main" val="32383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1415F-B9DB-4820-AEA0-7D4B3738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C74F-B18A-4578-98FC-BCE7C88CA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Andrii</a:t>
            </a:r>
            <a:r>
              <a:rPr lang="en-US" dirty="0" smtClean="0"/>
              <a:t> </a:t>
            </a:r>
            <a:r>
              <a:rPr lang="en-US" dirty="0" err="1" smtClean="0"/>
              <a:t>Lymych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69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068946"/>
            <a:ext cx="3941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 Berners-Lee </a:t>
            </a:r>
            <a:r>
              <a:rPr lang="en-US" sz="2400" dirty="0"/>
              <a:t>presented </a:t>
            </a:r>
            <a:r>
              <a:rPr lang="en-US" sz="2400" dirty="0" smtClean="0"/>
              <a:t>HTML</a:t>
            </a:r>
            <a:endParaRPr lang="uk-UA" sz="24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n 1992 .</a:t>
            </a:r>
            <a:endParaRPr lang="en-US" sz="2400" dirty="0" smtClean="0"/>
          </a:p>
          <a:p>
            <a:r>
              <a:rPr lang="en-US" sz="2400" dirty="0" smtClean="0"/>
              <a:t>He is “father of the Web” and this was the beginning of the Web.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10" y="1371601"/>
            <a:ext cx="6843890" cy="3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TIMELINE 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7892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(no version number, November 3, 1992): The first text-only </a:t>
            </a:r>
            <a:r>
              <a:rPr lang="en-US" dirty="0" smtClean="0"/>
              <a:t>version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2.0 (November 1995): RFC 1866 version with form support. The status of this standard is already "historic", and previous versions are also considered obsolete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</a:t>
            </a:r>
            <a:r>
              <a:rPr lang="en-US" dirty="0"/>
              <a:t>3.0: A version that has not been distributed since this standard was obsolete with the release of Netscape Navigator version 3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4.0 (December 18, 1997): Style sheets, scripts, and frames have been added. There was also a division into Strict (strict adherence to standards), Frameset (with frame support), Transitional (transitional). A revised version of this standard was released on April 24, 1998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</a:t>
            </a:r>
            <a:r>
              <a:rPr lang="en-US" dirty="0"/>
              <a:t>5 (Working Draft, April 5, 2008): [10] HTML 5 has a new dictionary based on HTML 4.01 and XHTML 1.0. The HTML-related DOM specification has also been redesigned and expanded.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17" y="541482"/>
            <a:ext cx="6771756" cy="13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B3B0FC-3F87-4318-A857-A0F462CA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CCEA01-F57D-41CB-89BB-D59127C3A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799" y="1995055"/>
            <a:ext cx="10933545" cy="36668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stands for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Hyper Text Markup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is the standard markup language for creating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describes the structure of a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consists of a series of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elements tell the browser how to display the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elements label pieces of content such as "this is a heading", "this is a paragraph", "this is a link", etc.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61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88656"/>
            <a:ext cx="10820400" cy="4156508"/>
          </a:xfrm>
        </p:spPr>
        <p:txBody>
          <a:bodyPr/>
          <a:lstStyle/>
          <a:p>
            <a:r>
              <a:rPr lang="en-US" sz="2800" dirty="0"/>
              <a:t>A declaration found at the very top of almost every HTML document</a:t>
            </a:r>
          </a:p>
          <a:p>
            <a:r>
              <a:rPr lang="en-US" sz="2800" dirty="0"/>
              <a:t>Specifies the language or rules the page uses</a:t>
            </a:r>
          </a:p>
          <a:p>
            <a:r>
              <a:rPr lang="en-US" sz="2800" dirty="0"/>
              <a:t>In HTML, the DOCTYPE is case insensitive. The following DOCTYPEs are all valid:</a:t>
            </a:r>
          </a:p>
          <a:p>
            <a:pPr marL="361950"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html&gt;</a:t>
            </a:r>
          </a:p>
          <a:p>
            <a:pPr marL="361950"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361950"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361950"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46880" y="1588656"/>
            <a:ext cx="7020560" cy="4156508"/>
          </a:xfrm>
        </p:spPr>
        <p:txBody>
          <a:bodyPr/>
          <a:lstStyle/>
          <a:p>
            <a:r>
              <a:rPr lang="en-US" sz="2800" dirty="0"/>
              <a:t>HTML document is a text document created to represent formatted information including text, </a:t>
            </a:r>
            <a:r>
              <a:rPr lang="en-US" sz="2800" dirty="0" smtClean="0"/>
              <a:t>video, </a:t>
            </a:r>
            <a:r>
              <a:rPr lang="en-US" sz="2800" dirty="0"/>
              <a:t>images, sounds</a:t>
            </a:r>
          </a:p>
          <a:p>
            <a:r>
              <a:rPr lang="en-US" sz="2800" dirty="0"/>
              <a:t>HTML document is created by tags and consists of sections </a:t>
            </a:r>
          </a:p>
          <a:p>
            <a:endParaRPr lang="en-US" dirty="0"/>
          </a:p>
        </p:txBody>
      </p:sp>
      <p:pic>
        <p:nvPicPr>
          <p:cNvPr id="4" name="Picture 2" descr="An html page shares many of the same basic characteristics as a 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8656"/>
            <a:ext cx="3276600" cy="161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360" y="3820161"/>
            <a:ext cx="7305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&lt;!doctype html&gt;</a:t>
            </a:r>
            <a:br>
              <a:rPr lang="en-US"/>
            </a:br>
            <a:r>
              <a:rPr lang="en-US"/>
              <a:t>&lt;html lang="en"&gt;</a:t>
            </a:r>
            <a:br>
              <a:rPr lang="en-US"/>
            </a:br>
            <a:r>
              <a:rPr lang="en-US"/>
              <a:t>    &lt;head&gt;</a:t>
            </a:r>
            <a:br>
              <a:rPr lang="en-US"/>
            </a:br>
            <a:r>
              <a:rPr lang="en-US"/>
              <a:t>        &lt;meta charset="utf-8"&gt;</a:t>
            </a:r>
            <a:br>
              <a:rPr lang="en-US"/>
            </a:br>
            <a:r>
              <a:rPr lang="en-US"/>
              <a:t>        &lt;title&gt;Sample website&lt;/title&gt;</a:t>
            </a:r>
            <a:br>
              <a:rPr lang="en-US"/>
            </a:br>
            <a:r>
              <a:rPr lang="en-US"/>
              <a:t>    &lt;/head&gt;</a:t>
            </a:r>
            <a:br>
              <a:rPr lang="en-US"/>
            </a:br>
            <a:r>
              <a:rPr lang="en-US"/>
              <a:t>    &lt;body&gt;</a:t>
            </a:r>
            <a:br>
              <a:rPr lang="en-US"/>
            </a:br>
            <a:r>
              <a:rPr lang="en-US"/>
              <a:t>        &lt;p&gt;Hello World!&lt;/p&gt;</a:t>
            </a:r>
            <a:br>
              <a:rPr lang="en-US"/>
            </a:br>
            <a:r>
              <a:rPr lang="en-US"/>
              <a:t>    &lt;/body&gt;</a:t>
            </a:r>
            <a:br>
              <a:rPr lang="en-US"/>
            </a:br>
            <a:r>
              <a:rPr lang="en-US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TAGS : BLOCK vs. INLINE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524000"/>
            <a:ext cx="5704115" cy="44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PAIRS</a:t>
            </a:r>
            <a:endParaRPr lang="uk-U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55DE7F-03EA-4D23-AD9C-CE1E65F90E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588656"/>
            <a:ext cx="10820400" cy="4156508"/>
          </a:xfrm>
        </p:spPr>
        <p:txBody>
          <a:bodyPr/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98" y="1371601"/>
            <a:ext cx="3810330" cy="15424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3131078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Tags are keywords that determine structure of an HTML page</a:t>
            </a:r>
          </a:p>
          <a:p>
            <a:r>
              <a:rPr lang="en-US" sz="2000" dirty="0"/>
              <a:t>Keyword is surrounded by angled brackets</a:t>
            </a:r>
          </a:p>
          <a:p>
            <a:r>
              <a:rPr lang="en-US" sz="2000" dirty="0"/>
              <a:t>Most tags come in pairs</a:t>
            </a:r>
          </a:p>
          <a:p>
            <a:pPr lvl="1"/>
            <a:r>
              <a:rPr lang="en-US" dirty="0"/>
              <a:t>Opening or start tag</a:t>
            </a:r>
          </a:p>
          <a:p>
            <a:pPr lvl="1"/>
            <a:r>
              <a:rPr lang="en-US" dirty="0"/>
              <a:t>Closing or end tag</a:t>
            </a:r>
          </a:p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&lt;h1&gt;Pet Care 101&lt;/h1&gt;</a:t>
            </a:r>
            <a:endParaRPr lang="en-US" sz="2000" dirty="0"/>
          </a:p>
          <a:p>
            <a:r>
              <a:rPr lang="en-US" sz="2000" dirty="0"/>
              <a:t>Closing tag must have same case as opening tag</a:t>
            </a:r>
          </a:p>
        </p:txBody>
      </p:sp>
    </p:spTree>
    <p:extLst>
      <p:ext uri="{BB962C8B-B14F-4D97-AF65-F5344CB8AC3E}">
        <p14:creationId xmlns:p14="http://schemas.microsoft.com/office/powerpoint/2010/main" val="14749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purl.org/dc/elements/1.1/"/>
    <ds:schemaRef ds:uri="http://schemas.microsoft.com/office/2006/metadata/properties"/>
    <ds:schemaRef ds:uri="835f28f2-30f1-4728-84d2-86d96e143488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41e6018-ac0a-4dfb-8409-db9e0d25502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661</Words>
  <Application>Microsoft Office PowerPoint</Application>
  <PresentationFormat>Widescreen</PresentationFormat>
  <Paragraphs>150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 INTRODUCTION    TO HTML</vt:lpstr>
      <vt:lpstr>AGENDA</vt:lpstr>
      <vt:lpstr>HISTORY</vt:lpstr>
      <vt:lpstr>HISTORY TIMELINE </vt:lpstr>
      <vt:lpstr>WHAT IS HTML?</vt:lpstr>
      <vt:lpstr>DOCTYPE</vt:lpstr>
      <vt:lpstr>HTML DOCUMENT</vt:lpstr>
      <vt:lpstr>TYPE OF TAGS : BLOCK vs. INLINE</vt:lpstr>
      <vt:lpstr>TAG PAIRS</vt:lpstr>
      <vt:lpstr>ATTRIBUTES</vt:lpstr>
      <vt:lpstr>NESTING</vt:lpstr>
      <vt:lpstr>GROUP OF TAGS</vt:lpstr>
      <vt:lpstr>GROUP OF TAGS</vt:lpstr>
      <vt:lpstr>GROUP OF TAGS</vt:lpstr>
      <vt:lpstr>GROUP OF TAGS</vt:lpstr>
      <vt:lpstr>GROUP OF TAGS</vt:lpstr>
      <vt:lpstr>GROUP OF TAGS</vt:lpstr>
      <vt:lpstr>GROUP OF TAGS</vt:lpstr>
      <vt:lpstr>GROUP OF TAGS</vt:lpstr>
      <vt:lpstr>GROUP OF TAGS</vt:lpstr>
      <vt:lpstr>HTML5 NEW FEATURES</vt:lpstr>
      <vt:lpstr>HTML5 NEW FEATURES</vt:lpstr>
      <vt:lpstr>DEPRECATION</vt:lpstr>
      <vt:lpstr>EXAMPLES OF DEPRECATED HTML ELEMENTS</vt:lpstr>
      <vt:lpstr>Thank you for your attention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Andriy</cp:lastModifiedBy>
  <cp:revision>28</cp:revision>
  <dcterms:created xsi:type="dcterms:W3CDTF">2018-11-02T13:55:27Z</dcterms:created>
  <dcterms:modified xsi:type="dcterms:W3CDTF">2021-01-25T08:49:21Z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