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51A6E99-FE15-4ABA-BCF4-6C37A653F021}">
  <a:tblStyle styleId="{251A6E99-FE15-4ABA-BCF4-6C37A653F0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7bd95c1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7bd95c1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7260c239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7260c239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7260c239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7260c239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87260c239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87260c239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880c254d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880c254d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87bd95c1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87bd95c1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7260c239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87260c239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80c254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880c254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880c254d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880c254d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87260c239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87260c239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7260c239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7260c239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7bd95c1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7bd95c1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7bd95c1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7bd95c1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7260c239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7260c239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7260c239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7260c239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7bd95c1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7bd95c1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7bd95c1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7bd95c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7bd95c1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7bd95c1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bd95c1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bd95c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774400" y="1552875"/>
            <a:ext cx="4369500" cy="28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Iowa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House 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Price Prediction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Times New Roman"/>
                <a:ea typeface="Times New Roman"/>
                <a:cs typeface="Times New Roman"/>
                <a:sym typeface="Times New Roman"/>
              </a:rPr>
              <a:t>Team: 3NN</a:t>
            </a:r>
            <a:endParaRPr i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1374275"/>
            <a:ext cx="4421975" cy="35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646100" y="54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Multicollinearity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50" y="1369225"/>
            <a:ext cx="5598899" cy="34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6002450" y="1318650"/>
            <a:ext cx="28971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Highly Collinear Features: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BsmtFinSF1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BsmtFinSF2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BsmtUnfSF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TotalBsmtSF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1stFlrSF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2ndFlrSF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LowQualFinSF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GrLivArea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BsmtFullBath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Garage Cars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Garage Area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610375" y="56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 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75" y="1817400"/>
            <a:ext cx="4027325" cy="22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800" y="1817400"/>
            <a:ext cx="4117725" cy="22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1449675" y="1233763"/>
            <a:ext cx="1711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Before Removing: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5556375" y="1222813"/>
            <a:ext cx="17112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 Removing: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675" y="4182725"/>
            <a:ext cx="8839199" cy="960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Dummification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Convert 'MSSubClass'  nominal column represented by number into categorical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Dummified all categorical columns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Increase column number from 80 to 261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8215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 column that indicates if the house has Basement, Garage, 2nd floor...etc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Increase column from 261 tp 276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 total square foot, total bathroom number, total full bath, total half bath,total bathroom above ground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 ratio between some important columns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63" y="3317163"/>
            <a:ext cx="32861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 transformation for columns: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'GrLivArea',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'1stFlrSF',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'LotArea',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'LotFrontage',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'GarageArea',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'BsmtUnfSF'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Yearsale = YrSold - YearBuilt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Yearremod = YearRemodAdd - YearBuilt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Remod =  booling column depends </a:t>
            </a:r>
            <a:r>
              <a:rPr lang="en"/>
              <a:t>whether</a:t>
            </a:r>
            <a:r>
              <a:rPr lang="en"/>
              <a:t> yearremod is 0.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729450" y="1309700"/>
            <a:ext cx="7688700" cy="30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25" y="547700"/>
            <a:ext cx="8453425" cy="448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Modeling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729450" y="2078875"/>
            <a:ext cx="7688700" cy="24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Split train data set into train and test data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Grid search cross validation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Linear Regression: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Ridge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Lasso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Basic Tree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Random Forest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XGboost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Determine the R^2 score and RMSE or the prediction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Coefficients of Ridge and Lasso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75" y="2419638"/>
            <a:ext cx="4049125" cy="21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19638"/>
            <a:ext cx="4354024" cy="22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1167050" y="2065875"/>
            <a:ext cx="2710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Ridge, best alpha = 22.222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5792900" y="2127050"/>
            <a:ext cx="2710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Lasso, best alpha = 1e-10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Ridge, Lasso, RMSE vs Model </a:t>
            </a:r>
            <a:r>
              <a:rPr lang="en"/>
              <a:t>complexity</a:t>
            </a:r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1421400" y="2064200"/>
            <a:ext cx="9234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Ridge: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5468200" y="2100650"/>
            <a:ext cx="8601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Lasso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00" y="2652675"/>
            <a:ext cx="4238550" cy="22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375" y="2571800"/>
            <a:ext cx="4238550" cy="22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real test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Grid search cross validation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Linear Regression: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Ridge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Lasso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Random Forest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XGboost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R^2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cleaning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Missingness imputation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Outlier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Dummification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Feature engineering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Cross Validation - find best hyper parameter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Reduced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Model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50" y="2408850"/>
            <a:ext cx="6317709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96075" y="56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50" y="1393025"/>
            <a:ext cx="8393925" cy="369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69925" y="60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- Missing data </a:t>
            </a:r>
            <a:r>
              <a:rPr lang="en"/>
              <a:t>imputation</a:t>
            </a:r>
            <a:r>
              <a:rPr lang="en"/>
              <a:t>: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25" y="1327600"/>
            <a:ext cx="6465099" cy="36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Correlation plot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Numerical data hist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Categorical data boxplot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Distribution (Transformation)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</a:t>
            </a:r>
            <a:r>
              <a:rPr lang="en"/>
              <a:t>ulticollinearity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562375" y="519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plot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20125"/>
            <a:ext cx="4390174" cy="36860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18"/>
          <p:cNvGraphicFramePr/>
          <p:nvPr/>
        </p:nvGraphicFramePr>
        <p:xfrm>
          <a:off x="5234800" y="175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{251A6E99-FE15-4ABA-BCF4-6C37A653F021}</a:tableStyleId>
              </a:tblPr>
              <a:tblGrid>
                <a:gridCol w="1473850"/>
                <a:gridCol w="1473850"/>
              </a:tblGrid>
              <a:tr h="35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Columns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Correlation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GrLivArea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0.708624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GarageCars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0.640409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GarageArea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0.623431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TotalBsmtSF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0.613581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1stFlrSF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0.605852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TotRmsAbvGrd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0.533723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FullBath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0.560664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57850" y="507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variables histogram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50" y="1316825"/>
            <a:ext cx="8161274" cy="375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7650" y="54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Categorical data vs price boxplot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75" y="1512100"/>
            <a:ext cx="4524376" cy="318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525" y="1583525"/>
            <a:ext cx="3787124" cy="30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570800" y="5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Distribution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50" y="3432300"/>
            <a:ext cx="3523650" cy="15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475" y="3573800"/>
            <a:ext cx="3366025" cy="15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476" y="1878650"/>
            <a:ext cx="3366025" cy="15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652" y="1853850"/>
            <a:ext cx="3523650" cy="15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951625" y="1270250"/>
            <a:ext cx="1588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Before log transformation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5614525" y="1169150"/>
            <a:ext cx="20553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 log transformation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