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5" r:id="rId4"/>
    <p:sldId id="260" r:id="rId5"/>
    <p:sldId id="261" r:id="rId6"/>
    <p:sldId id="284" r:id="rId7"/>
    <p:sldId id="258" r:id="rId8"/>
    <p:sldId id="262" r:id="rId9"/>
    <p:sldId id="263" r:id="rId10"/>
    <p:sldId id="267" r:id="rId11"/>
    <p:sldId id="266" r:id="rId12"/>
    <p:sldId id="268" r:id="rId13"/>
    <p:sldId id="264" r:id="rId14"/>
    <p:sldId id="265" r:id="rId15"/>
    <p:sldId id="259" r:id="rId16"/>
    <p:sldId id="282" r:id="rId17"/>
    <p:sldId id="269" r:id="rId18"/>
    <p:sldId id="271" r:id="rId19"/>
    <p:sldId id="270" r:id="rId20"/>
    <p:sldId id="272" r:id="rId21"/>
    <p:sldId id="273" r:id="rId22"/>
    <p:sldId id="274" r:id="rId23"/>
    <p:sldId id="281" r:id="rId24"/>
    <p:sldId id="278" r:id="rId25"/>
    <p:sldId id="275" r:id="rId26"/>
    <p:sldId id="276" r:id="rId27"/>
    <p:sldId id="277" r:id="rId28"/>
    <p:sldId id="279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10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23A0-5360-41B6-896D-CCCB3ACB8C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8D70-808F-4539-89B4-B88DB40C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D78F-1CC1-437C-92FA-2540F1A37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4D58C-D0CF-46A7-A706-5CC0F243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F7225-E576-4158-BC9F-A0F99C11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CE7C-0DD2-4C9B-B938-35911396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3E45-60EB-4E28-B739-111D7EDA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BA9-5C98-4E8E-94B2-4350E440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DE2E-84EF-4BD2-8EA6-0D24FED2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9C7A-53AE-496E-BC85-6692E3BF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8EF0-490E-4834-AE81-3CED9A3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C1C6-F255-47BA-B507-3DB147D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603C3-89E1-439D-8D15-0EC03583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D6ED8-F9D2-45E1-872D-19CD083B7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AFEF-72C2-4ECF-ACC0-47491D84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D4BC-7C77-4B9E-B5F5-0FA8805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7F3F-C001-4825-8AC7-0BD6C7EB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D1F3-CC2A-4E1A-8C89-C2D582F4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5CF2-269D-4A6C-8EA4-27B1937B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0123-AF0D-4E78-9283-34EAD1D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6AE3-ACAD-4379-B2A5-2CCC0F84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8C15-B8C5-458D-A767-C51AF622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B3C-2845-4DF3-B249-B2707178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DA20-754D-49AA-8678-1D93EDE8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0F4C-DDB4-4545-80B2-B7390749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9CE9-4464-427F-9FEF-C190F37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5D53-1EBC-4444-A220-36776465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1CA0-46B5-4E69-AD4A-1F33301D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392C-6977-40BC-830F-1BF6EB23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AAF03-96B5-4785-A90A-DAB29861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A099-130F-41FA-A5D0-67F7663D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3C24-1155-4584-9271-3FDA29B3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F8B2-D15E-4714-A164-159209D4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9B9-67EE-4EC4-9589-4E7280CE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7F9C-70C1-46AB-89E7-408DFAA2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DFE2-6E93-49E9-9A5C-CB160EA9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FEDF-33ED-4525-A663-346683127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BACB6-C8C2-4E61-A9CE-E0565C73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9D10B-BCB4-4F14-A441-B016A7A2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01BB9-3230-4C48-B91A-32F66942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FE201-D88B-44A4-9B9C-9C3AFCCF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87E7-3783-4587-BC03-D7674F80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B924F-2051-4B26-BDA3-C435434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EDD1B-45F5-47DA-BD45-15EFA030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D5013-4895-42C9-AE68-0692CA8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5531D-2527-4BA7-851C-C22012DD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CD0B-6DDE-4A62-86B1-28BE6A5D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CFD2-B002-496E-8758-CAD76D1E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E775-23B8-46E0-B9A1-FB066E95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39EC-28D4-4A38-ABEB-C2799970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6782-3A2D-4BB8-95D1-BA51EC3B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5AFB-7580-4228-A48F-CDEA534F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46565-8930-4217-8D75-454D5BF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4EB4-F8A5-410D-8873-B7640F9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F8A-6CBB-4D61-8AA7-DDA82EBF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DCA78-55B6-4D3C-A1FE-6A53D11A0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953D2-DA07-4C34-81B1-A494D471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E6980-62E0-4AC9-80C1-B5277AD1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BC44-F5DE-4BE7-A92B-2A17E30E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83784-CA4F-4FA9-8DD7-51B2427D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0F18A-A76C-42D4-9A41-550FA8CE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E8D1-EE8F-411A-BBE4-E958AFE3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746E-2250-465C-81A6-A50150A1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7259-E807-4380-AB1C-89FFBDF8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5CA3-52C0-417E-97B0-7570949C0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b scraping">
            <a:extLst>
              <a:ext uri="{FF2B5EF4-FFF2-40B4-BE49-F238E27FC236}">
                <a16:creationId xmlns:a16="http://schemas.microsoft.com/office/drawing/2014/main" id="{159902CB-14D0-4874-B487-336FA04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84" y="204848"/>
            <a:ext cx="11066985" cy="62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1AC1A-DDC6-4A02-94D2-5E23046A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598" y="518773"/>
            <a:ext cx="9144000" cy="2387600"/>
          </a:xfrm>
        </p:spPr>
        <p:txBody>
          <a:bodyPr/>
          <a:lstStyle/>
          <a:p>
            <a:r>
              <a:rPr lang="en-US" dirty="0"/>
              <a:t>Web Scraping &amp;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1125D-E4C1-42BE-BCCA-7A1FAE866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152" y="3209124"/>
            <a:ext cx="9144000" cy="1655762"/>
          </a:xfrm>
        </p:spPr>
        <p:txBody>
          <a:bodyPr/>
          <a:lstStyle/>
          <a:p>
            <a:r>
              <a:rPr lang="en-US" dirty="0"/>
              <a:t>NYCDSA</a:t>
            </a:r>
          </a:p>
          <a:p>
            <a:r>
              <a:rPr lang="en-US" dirty="0"/>
              <a:t>Wei-Jian Guo</a:t>
            </a:r>
          </a:p>
        </p:txBody>
      </p:sp>
    </p:spTree>
    <p:extLst>
      <p:ext uri="{BB962C8B-B14F-4D97-AF65-F5344CB8AC3E}">
        <p14:creationId xmlns:p14="http://schemas.microsoft.com/office/powerpoint/2010/main" val="375053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EF46E-3A00-4927-A90A-ACE60660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22" y="220133"/>
            <a:ext cx="6857678" cy="3491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378BC-BE02-4716-8EA7-6197A133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12467" cy="3366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E7727-3C0E-4A5A-9AFF-930916C5B9F4}"/>
              </a:ext>
            </a:extLst>
          </p:cNvPr>
          <p:cNvSpPr txBox="1"/>
          <p:nvPr/>
        </p:nvSpPr>
        <p:spPr>
          <a:xfrm>
            <a:off x="0" y="0"/>
            <a:ext cx="5818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EDA: Factors that affects the price</a:t>
            </a:r>
          </a:p>
        </p:txBody>
      </p:sp>
    </p:spTree>
    <p:extLst>
      <p:ext uri="{BB962C8B-B14F-4D97-AF65-F5344CB8AC3E}">
        <p14:creationId xmlns:p14="http://schemas.microsoft.com/office/powerpoint/2010/main" val="135539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E132-48A5-446C-94ED-615E880B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" y="-302139"/>
            <a:ext cx="10515600" cy="1325563"/>
          </a:xfrm>
        </p:spPr>
        <p:txBody>
          <a:bodyPr/>
          <a:lstStyle/>
          <a:p>
            <a:r>
              <a:rPr lang="en-US" dirty="0"/>
              <a:t>EDA: Factors that affects the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0904F-3AE8-4CFF-9D73-E37BB66B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176"/>
            <a:ext cx="5858693" cy="356284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B9179-CDE2-4084-A698-94B8A9F7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1" y="3132667"/>
            <a:ext cx="6817359" cy="3725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26C72-68EB-4E12-B2D0-40CB7F767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420936"/>
            <a:ext cx="3522133" cy="23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3E7DD-F46C-4B77-B3D7-8F9D85C86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" y="660399"/>
            <a:ext cx="6073647" cy="33189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DA7D4-F8AE-4005-8228-B8E064F32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0399"/>
            <a:ext cx="6096000" cy="3331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CD5A6-E8E0-4349-AC3A-98A18EA6F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" y="3991547"/>
            <a:ext cx="4129160" cy="2734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1F795-1118-48D9-88C6-C855B4985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4047065"/>
            <a:ext cx="4614333" cy="2810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299DBA-E7CC-4D82-92F8-33B48A80CB4A}"/>
              </a:ext>
            </a:extLst>
          </p:cNvPr>
          <p:cNvSpPr txBox="1"/>
          <p:nvPr/>
        </p:nvSpPr>
        <p:spPr>
          <a:xfrm>
            <a:off x="3793067" y="4377267"/>
            <a:ext cx="2128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Price Difference:</a:t>
            </a:r>
          </a:p>
          <a:p>
            <a:pPr algn="ctr"/>
            <a:r>
              <a:rPr lang="en-US" dirty="0"/>
              <a:t>$5,815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777BC-9313-40BF-8C7E-1917F18930D6}"/>
              </a:ext>
            </a:extLst>
          </p:cNvPr>
          <p:cNvSpPr txBox="1"/>
          <p:nvPr/>
        </p:nvSpPr>
        <p:spPr>
          <a:xfrm>
            <a:off x="102570" y="63409"/>
            <a:ext cx="5818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EDA: Factors that affects the price</a:t>
            </a:r>
          </a:p>
        </p:txBody>
      </p:sp>
    </p:spTree>
    <p:extLst>
      <p:ext uri="{BB962C8B-B14F-4D97-AF65-F5344CB8AC3E}">
        <p14:creationId xmlns:p14="http://schemas.microsoft.com/office/powerpoint/2010/main" val="105634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D92E-BB07-40AD-A50F-1260F2D8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0"/>
            <a:ext cx="10515600" cy="1325563"/>
          </a:xfrm>
        </p:spPr>
        <p:txBody>
          <a:bodyPr/>
          <a:lstStyle/>
          <a:p>
            <a:r>
              <a:rPr lang="en-US" dirty="0"/>
              <a:t>EDA: Factors that affects the price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E2319D-2CE4-4E6A-80FD-626D27C0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23" y="853281"/>
            <a:ext cx="4180585" cy="2768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E7D8E7-8D83-4E5B-A12E-BFC436DD4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98" y="3876749"/>
            <a:ext cx="4087010" cy="27066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D08149-5437-4F73-BF77-AC82F198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596496"/>
            <a:ext cx="6116663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CA7-096A-46B1-B2EE-5B37280D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C0D1-F34F-4E04-BE0B-E52BFBCD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affect the price most: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Accident</a:t>
            </a:r>
          </a:p>
          <a:p>
            <a:r>
              <a:rPr lang="en-US" dirty="0"/>
              <a:t> Many outliers possible causes:</a:t>
            </a:r>
          </a:p>
          <a:p>
            <a:pPr lvl="1"/>
            <a:r>
              <a:rPr lang="en-US" dirty="0"/>
              <a:t>Cars with expensive trim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A41-9EC5-4D39-969C-319CA8DB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FC87-AA50-496B-8143-7882A0DD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58"/>
            <a:ext cx="10515600" cy="4351338"/>
          </a:xfrm>
        </p:spPr>
        <p:txBody>
          <a:bodyPr/>
          <a:lstStyle/>
          <a:p>
            <a:r>
              <a:rPr lang="en-US" dirty="0"/>
              <a:t>We want to know why Cars.com consider a car as a HOT CAR</a:t>
            </a:r>
          </a:p>
          <a:p>
            <a:r>
              <a:rPr lang="en-US" dirty="0"/>
              <a:t>Official explanations: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CFA2F-C034-4F57-8EF9-C38504FA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884"/>
            <a:ext cx="932627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7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75F6-BCA6-41E3-AAD9-4392397A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-73523"/>
            <a:ext cx="10515600" cy="1325563"/>
          </a:xfrm>
        </p:spPr>
        <p:txBody>
          <a:bodyPr/>
          <a:lstStyle/>
          <a:p>
            <a:r>
              <a:rPr lang="en-US" dirty="0"/>
              <a:t>HOT CAR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BF8D-F4DE-49B3-8E27-C8F9812FF797}"/>
              </a:ext>
            </a:extLst>
          </p:cNvPr>
          <p:cNvSpPr txBox="1"/>
          <p:nvPr/>
        </p:nvSpPr>
        <p:spPr>
          <a:xfrm>
            <a:off x="8601786" y="2647721"/>
            <a:ext cx="359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tell anything from this plot?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46FAA-DAD7-485B-B887-D0935728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" y="972640"/>
            <a:ext cx="781159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8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4FED-D423-4DA8-82C9-D6774A1A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255675"/>
            <a:ext cx="10515600" cy="1325563"/>
          </a:xfrm>
        </p:spPr>
        <p:txBody>
          <a:bodyPr/>
          <a:lstStyle/>
          <a:p>
            <a:r>
              <a:rPr lang="en-US" dirty="0"/>
              <a:t>HOT CAR Analysis: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738F4-CE3A-4A5A-9E82-9C0F6A08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12" y="3836181"/>
            <a:ext cx="4645627" cy="2906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D0E76-8E96-49D3-80E4-F13551502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12" y="689711"/>
            <a:ext cx="4645627" cy="3076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0E20-DFD2-41A6-9B22-AA640459A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689711"/>
            <a:ext cx="4494412" cy="297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9C467-1349-4E58-B8B9-81D5E71CE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5091"/>
            <a:ext cx="4645627" cy="3192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8750D-9A12-4D55-82B6-718CDD05FC5C}"/>
              </a:ext>
            </a:extLst>
          </p:cNvPr>
          <p:cNvSpPr txBox="1"/>
          <p:nvPr/>
        </p:nvSpPr>
        <p:spPr>
          <a:xfrm>
            <a:off x="9486614" y="2741761"/>
            <a:ext cx="241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not significant 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3D15C-305E-4CBC-9551-B080AD0D83B5}"/>
              </a:ext>
            </a:extLst>
          </p:cNvPr>
          <p:cNvSpPr txBox="1"/>
          <p:nvPr/>
        </p:nvSpPr>
        <p:spPr>
          <a:xfrm>
            <a:off x="9486614" y="4955177"/>
            <a:ext cx="25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(Hot Car number)/(Total car number)</a:t>
            </a:r>
          </a:p>
        </p:txBody>
      </p:sp>
    </p:spTree>
    <p:extLst>
      <p:ext uri="{BB962C8B-B14F-4D97-AF65-F5344CB8AC3E}">
        <p14:creationId xmlns:p14="http://schemas.microsoft.com/office/powerpoint/2010/main" val="213669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E9A8-5169-4322-8946-7CF95C18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 Mileage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A0391-A7E9-419F-9F5D-91BCBDDED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528"/>
            <a:ext cx="63311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BB9D2-1C40-4937-A057-64A95B074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64" y="1397725"/>
            <a:ext cx="5910936" cy="4062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FC7126-C838-4B6F-8300-9621F35CCC3C}"/>
              </a:ext>
            </a:extLst>
          </p:cNvPr>
          <p:cNvSpPr txBox="1"/>
          <p:nvPr/>
        </p:nvSpPr>
        <p:spPr>
          <a:xfrm>
            <a:off x="6556824" y="6026331"/>
            <a:ext cx="267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184750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57DF-C766-4C1C-8165-BA41412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-100542"/>
            <a:ext cx="10515600" cy="1325563"/>
          </a:xfrm>
        </p:spPr>
        <p:txBody>
          <a:bodyPr/>
          <a:lstStyle/>
          <a:p>
            <a:r>
              <a:rPr lang="en-US" dirty="0"/>
              <a:t>HOT CAR Analysis: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08044-D092-4E5F-B31D-22B2F443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3884524"/>
            <a:ext cx="4377268" cy="28988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F31C7-8A9C-4E7D-93CC-677C6CAB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999199"/>
            <a:ext cx="4060980" cy="268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B9D1A-E909-4C85-85EF-A2FBF0A2B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200"/>
            <a:ext cx="4060980" cy="2689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B5317F-F8F3-44D7-BC55-D1939A23E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03"/>
            <a:ext cx="4602626" cy="3048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BCCC27-755A-454F-B31D-5B289F009513}"/>
              </a:ext>
            </a:extLst>
          </p:cNvPr>
          <p:cNvSpPr txBox="1"/>
          <p:nvPr/>
        </p:nvSpPr>
        <p:spPr>
          <a:xfrm>
            <a:off x="8979894" y="2342606"/>
            <a:ext cx="285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Newer year and older year model are more like to be in HOT CAR category. </a:t>
            </a:r>
          </a:p>
        </p:txBody>
      </p:sp>
    </p:spTree>
    <p:extLst>
      <p:ext uri="{BB962C8B-B14F-4D97-AF65-F5344CB8AC3E}">
        <p14:creationId xmlns:p14="http://schemas.microsoft.com/office/powerpoint/2010/main" val="9827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1A0C-9359-4656-89B6-59FB136B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630686-EA48-45CA-A805-D039DD40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scraping:</a:t>
            </a:r>
          </a:p>
          <a:p>
            <a:pPr lvl="1"/>
            <a:r>
              <a:rPr lang="en-US" dirty="0" err="1"/>
              <a:t>Scrapy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Lucky, found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  <a:p>
            <a:r>
              <a:rPr lang="en-US" dirty="0"/>
              <a:t>Two websites</a:t>
            </a:r>
          </a:p>
          <a:p>
            <a:pPr lvl="1"/>
            <a:r>
              <a:rPr lang="en-US" dirty="0"/>
              <a:t>Cars.com</a:t>
            </a:r>
          </a:p>
          <a:p>
            <a:pPr lvl="1"/>
            <a:r>
              <a:rPr lang="en-US" dirty="0"/>
              <a:t>Cargurus.com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“Hot car” 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CAE0530C-091F-4638-A04F-3B80B1C13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26" y="5115492"/>
            <a:ext cx="2473235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6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EE31-6D71-4963-AD00-E20247FA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7" y="-206291"/>
            <a:ext cx="10515600" cy="1325563"/>
          </a:xfrm>
        </p:spPr>
        <p:txBody>
          <a:bodyPr/>
          <a:lstStyle/>
          <a:p>
            <a:r>
              <a:rPr lang="en-US" dirty="0"/>
              <a:t>HOT CAR Analysis: 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4BBEB-1F4F-4780-A994-428D3EB4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98" y="2949360"/>
            <a:ext cx="5123970" cy="24928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0686A-651E-4685-AFE0-F938BEA0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98" y="390786"/>
            <a:ext cx="5123970" cy="255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D0128-2DC9-426F-8A16-D5E58167C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800"/>
            <a:ext cx="5694558" cy="3913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AE74-4247-47A2-BC2A-93A33A987688}"/>
              </a:ext>
            </a:extLst>
          </p:cNvPr>
          <p:cNvSpPr txBox="1"/>
          <p:nvPr/>
        </p:nvSpPr>
        <p:spPr>
          <a:xfrm>
            <a:off x="4963886" y="5860200"/>
            <a:ext cx="698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Black, white and silver color likely to be in HOT CAR category</a:t>
            </a:r>
          </a:p>
        </p:txBody>
      </p:sp>
    </p:spTree>
    <p:extLst>
      <p:ext uri="{BB962C8B-B14F-4D97-AF65-F5344CB8AC3E}">
        <p14:creationId xmlns:p14="http://schemas.microsoft.com/office/powerpoint/2010/main" val="289404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E1B7-60F9-433C-B387-41FA48E5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824"/>
            <a:ext cx="10515600" cy="1325563"/>
          </a:xfrm>
        </p:spPr>
        <p:txBody>
          <a:bodyPr/>
          <a:lstStyle/>
          <a:p>
            <a:r>
              <a:rPr lang="en-US" dirty="0"/>
              <a:t>HOT CAR Analysis: Trim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893AA-A790-46EE-9C0D-23D92F0E8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4" y="2908580"/>
            <a:ext cx="5453987" cy="287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51941-2748-49D9-9070-59BFF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4" y="1483533"/>
            <a:ext cx="5661240" cy="3890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FDB82-3143-42C3-9DF4-D8ABC5723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752"/>
            <a:ext cx="5207056" cy="274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91772-8C2A-484C-B892-5E60E1CBC12C}"/>
              </a:ext>
            </a:extLst>
          </p:cNvPr>
          <p:cNvSpPr txBox="1"/>
          <p:nvPr/>
        </p:nvSpPr>
        <p:spPr>
          <a:xfrm>
            <a:off x="3011954" y="6061165"/>
            <a:ext cx="78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trim 75D AWD and 75 RWD are more likely to be in HOT CAR category</a:t>
            </a:r>
          </a:p>
        </p:txBody>
      </p:sp>
    </p:spTree>
    <p:extLst>
      <p:ext uri="{BB962C8B-B14F-4D97-AF65-F5344CB8AC3E}">
        <p14:creationId xmlns:p14="http://schemas.microsoft.com/office/powerpoint/2010/main" val="345463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1BCD-6F6F-45B4-97B5-2922BB0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 Days on the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4F919-8209-4280-B1A2-0065422A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8" y="1542642"/>
            <a:ext cx="5846580" cy="40183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CFC10D-DF87-4982-9CB4-181AD3F82895}"/>
              </a:ext>
            </a:extLst>
          </p:cNvPr>
          <p:cNvCxnSpPr/>
          <p:nvPr/>
        </p:nvCxnSpPr>
        <p:spPr>
          <a:xfrm>
            <a:off x="4032069" y="4319451"/>
            <a:ext cx="0" cy="7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E81BA2-F789-42EE-9CEF-AFA2BD1F8E23}"/>
              </a:ext>
            </a:extLst>
          </p:cNvPr>
          <p:cNvSpPr txBox="1"/>
          <p:nvPr/>
        </p:nvSpPr>
        <p:spPr>
          <a:xfrm>
            <a:off x="3779520" y="4049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C7156-A996-4D8A-BFAB-1F1892FA3315}"/>
              </a:ext>
            </a:extLst>
          </p:cNvPr>
          <p:cNvSpPr txBox="1"/>
          <p:nvPr/>
        </p:nvSpPr>
        <p:spPr>
          <a:xfrm>
            <a:off x="5547360" y="6148251"/>
            <a:ext cx="454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Most hot car sells within a 10 days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3A30CD-4D5F-4BFE-9D5F-C582C677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48" y="1542642"/>
            <a:ext cx="6240376" cy="4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7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B55FACA-24C2-4985-9568-2D33AFF3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48" y="898545"/>
            <a:ext cx="3204905" cy="2202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E4AB4B-1E74-4597-86B8-43D484FD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5" y="797841"/>
            <a:ext cx="3351430" cy="2303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DD389-7593-465E-940E-6D354277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4" y="-261977"/>
            <a:ext cx="10515600" cy="1325563"/>
          </a:xfrm>
        </p:spPr>
        <p:txBody>
          <a:bodyPr/>
          <a:lstStyle/>
          <a:p>
            <a:r>
              <a:rPr lang="en-US" dirty="0"/>
              <a:t>HOT CAR Analysis: Deals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06BBF-D5FD-4CE8-AD31-45B76BD50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259"/>
            <a:ext cx="3782541" cy="1888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244E6-2CC6-4024-88A1-4986409F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011"/>
            <a:ext cx="3782539" cy="1888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E5534-AF71-4222-9ABB-A041AA0E7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2" y="3101257"/>
            <a:ext cx="3782541" cy="1888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E6F139-8769-4DF7-B0C8-493349733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2" y="4990011"/>
            <a:ext cx="3782541" cy="1888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EFE810-80A7-4125-8FF8-DF4F81841963}"/>
              </a:ext>
            </a:extLst>
          </p:cNvPr>
          <p:cNvSpPr txBox="1"/>
          <p:nvPr/>
        </p:nvSpPr>
        <p:spPr>
          <a:xfrm>
            <a:off x="2340333" y="1284872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4CDB6-71B5-41FE-A7D7-72571AC9B49F}"/>
              </a:ext>
            </a:extLst>
          </p:cNvPr>
          <p:cNvSpPr txBox="1"/>
          <p:nvPr/>
        </p:nvSpPr>
        <p:spPr>
          <a:xfrm>
            <a:off x="6888481" y="1362604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Cargurus.com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7BAA0A-F445-48FC-A79C-B608911AD0B8}"/>
              </a:ext>
            </a:extLst>
          </p:cNvPr>
          <p:cNvSpPr txBox="1"/>
          <p:nvPr/>
        </p:nvSpPr>
        <p:spPr>
          <a:xfrm>
            <a:off x="9187458" y="2967335"/>
            <a:ext cx="307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</a:t>
            </a:r>
          </a:p>
          <a:p>
            <a:r>
              <a:rPr lang="en-US" dirty="0"/>
              <a:t>The great deal on the cars.com</a:t>
            </a:r>
          </a:p>
          <a:p>
            <a:r>
              <a:rPr lang="en-US" dirty="0"/>
              <a:t>might be overpriced </a:t>
            </a:r>
          </a:p>
        </p:txBody>
      </p:sp>
    </p:spTree>
    <p:extLst>
      <p:ext uri="{BB962C8B-B14F-4D97-AF65-F5344CB8AC3E}">
        <p14:creationId xmlns:p14="http://schemas.microsoft.com/office/powerpoint/2010/main" val="82367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9BC9-FE8E-4F54-812B-9C9AB406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9" y="-199426"/>
            <a:ext cx="10515600" cy="1325563"/>
          </a:xfrm>
        </p:spPr>
        <p:txBody>
          <a:bodyPr/>
          <a:lstStyle/>
          <a:p>
            <a:r>
              <a:rPr lang="en-US" dirty="0"/>
              <a:t>HOT CAR Analysis: Dealer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F4695-37C0-4C7E-A60E-82CAE8F6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775"/>
            <a:ext cx="2899954" cy="199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283D-A3DA-4AA0-8F7D-80E5C21E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7" y="749266"/>
            <a:ext cx="2899954" cy="199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30412-958A-404A-A7B5-9DC45CC35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895"/>
            <a:ext cx="2899954" cy="199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D6B25-B6AE-4C77-B54A-FA4F055B3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7" y="2726356"/>
            <a:ext cx="2804161" cy="19272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4E90BF-2B27-4905-AAB6-A088DEDCB97A}"/>
              </a:ext>
            </a:extLst>
          </p:cNvPr>
          <p:cNvSpPr/>
          <p:nvPr/>
        </p:nvSpPr>
        <p:spPr>
          <a:xfrm>
            <a:off x="4188823" y="1195297"/>
            <a:ext cx="147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Cargurus.com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DF519-1065-4A00-B8EA-5BB481CAE030}"/>
              </a:ext>
            </a:extLst>
          </p:cNvPr>
          <p:cNvSpPr/>
          <p:nvPr/>
        </p:nvSpPr>
        <p:spPr>
          <a:xfrm>
            <a:off x="472551" y="1548669"/>
            <a:ext cx="10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Cars.com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EE6FC-94AA-4D3F-A8E3-630DFD680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3015"/>
            <a:ext cx="2899954" cy="1993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FCEEE7-1648-4517-AF8E-59C7E55D6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7" y="4658903"/>
            <a:ext cx="3086516" cy="21213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C164F8-5FF3-40EB-A680-B492C12148D1}"/>
              </a:ext>
            </a:extLst>
          </p:cNvPr>
          <p:cNvSpPr txBox="1"/>
          <p:nvPr/>
        </p:nvSpPr>
        <p:spPr>
          <a:xfrm>
            <a:off x="7498079" y="2177143"/>
            <a:ext cx="350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Insignificant</a:t>
            </a:r>
          </a:p>
        </p:txBody>
      </p:sp>
    </p:spTree>
    <p:extLst>
      <p:ext uri="{BB962C8B-B14F-4D97-AF65-F5344CB8AC3E}">
        <p14:creationId xmlns:p14="http://schemas.microsoft.com/office/powerpoint/2010/main" val="62215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D43-1FB7-491F-B749-F24D2F04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2" y="199662"/>
            <a:ext cx="10515600" cy="1325563"/>
          </a:xfrm>
        </p:spPr>
        <p:txBody>
          <a:bodyPr/>
          <a:lstStyle/>
          <a:p>
            <a:r>
              <a:rPr lang="en-US" dirty="0"/>
              <a:t>HOT CAR Analysis: Owner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B3EBD-E897-42C7-A61B-8C5A8EE03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" y="1645919"/>
            <a:ext cx="6080145" cy="4178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98A88-52FA-4D34-B233-50A8912F3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63" y="1645919"/>
            <a:ext cx="6257537" cy="4300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F2798-AB36-4F0B-967A-6AAC833748A7}"/>
              </a:ext>
            </a:extLst>
          </p:cNvPr>
          <p:cNvSpPr txBox="1"/>
          <p:nvPr/>
        </p:nvSpPr>
        <p:spPr>
          <a:xfrm>
            <a:off x="5268686" y="6313714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insignificant</a:t>
            </a:r>
          </a:p>
        </p:txBody>
      </p:sp>
    </p:spTree>
    <p:extLst>
      <p:ext uri="{BB962C8B-B14F-4D97-AF65-F5344CB8AC3E}">
        <p14:creationId xmlns:p14="http://schemas.microsoft.com/office/powerpoint/2010/main" val="295035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B174-BDC7-491E-A8E6-CCC81B47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 Accident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2D0E3-5D63-44E8-A8F7-FB4F4E2D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417923"/>
            <a:ext cx="5852160" cy="4022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93C63-75D1-4CE2-96F2-7E42A66ED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923"/>
            <a:ext cx="5965371" cy="409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57BD4-6215-4019-8841-845C985F67F9}"/>
              </a:ext>
            </a:extLst>
          </p:cNvPr>
          <p:cNvSpPr txBox="1"/>
          <p:nvPr/>
        </p:nvSpPr>
        <p:spPr>
          <a:xfrm>
            <a:off x="3962400" y="617437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car with accident is less </a:t>
            </a:r>
            <a:r>
              <a:rPr lang="en-US" dirty="0" err="1"/>
              <a:t>likly</a:t>
            </a:r>
            <a:r>
              <a:rPr lang="en-US" dirty="0"/>
              <a:t> to be in HOT CAR category</a:t>
            </a:r>
          </a:p>
        </p:txBody>
      </p:sp>
    </p:spTree>
    <p:extLst>
      <p:ext uri="{BB962C8B-B14F-4D97-AF65-F5344CB8AC3E}">
        <p14:creationId xmlns:p14="http://schemas.microsoft.com/office/powerpoint/2010/main" val="360816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9B6A-5180-444B-9EE7-1A503FE0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7539"/>
            <a:ext cx="10515600" cy="1325563"/>
          </a:xfrm>
        </p:spPr>
        <p:txBody>
          <a:bodyPr/>
          <a:lstStyle/>
          <a:p>
            <a:r>
              <a:rPr lang="en-US" dirty="0"/>
              <a:t>HOT CAR Analysis: Fleet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F113B-EACE-4D4E-A5C7-C21596F2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679"/>
            <a:ext cx="5657519" cy="3888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F8359-541A-4A99-8C6B-DB5E4B86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0042"/>
            <a:ext cx="4812371" cy="3307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5F576-1423-49DD-BCF8-FB05E91B3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728754" cy="3250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9CFAB-96E9-4F0D-85E3-86E15F427AE8}"/>
              </a:ext>
            </a:extLst>
          </p:cNvPr>
          <p:cNvSpPr txBox="1"/>
          <p:nvPr/>
        </p:nvSpPr>
        <p:spPr>
          <a:xfrm>
            <a:off x="130628" y="5756366"/>
            <a:ext cx="589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fleet car is more likely to be in HOT CAR category </a:t>
            </a:r>
          </a:p>
        </p:txBody>
      </p:sp>
    </p:spTree>
    <p:extLst>
      <p:ext uri="{BB962C8B-B14F-4D97-AF65-F5344CB8AC3E}">
        <p14:creationId xmlns:p14="http://schemas.microsoft.com/office/powerpoint/2010/main" val="266412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ED94-8589-4A18-B08F-B8A5EA5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FCA2-BDDF-4DDB-8D88-BA795ADB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334"/>
            <a:ext cx="10515600" cy="4351338"/>
          </a:xfrm>
        </p:spPr>
        <p:txBody>
          <a:bodyPr/>
          <a:lstStyle/>
          <a:p>
            <a:r>
              <a:rPr lang="en-US" dirty="0"/>
              <a:t>Input of 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Good deal margin</a:t>
            </a:r>
          </a:p>
          <a:p>
            <a:pPr lvl="1"/>
            <a:r>
              <a:rPr lang="en-US" dirty="0"/>
              <a:t>Dealer rating</a:t>
            </a:r>
          </a:p>
          <a:p>
            <a:pPr lvl="1"/>
            <a:r>
              <a:rPr lang="en-US" dirty="0"/>
              <a:t>Dealer review number</a:t>
            </a:r>
          </a:p>
          <a:p>
            <a:pPr lvl="1"/>
            <a:r>
              <a:rPr lang="en-US" dirty="0"/>
              <a:t>Consumer rating</a:t>
            </a:r>
          </a:p>
          <a:p>
            <a:pPr lvl="1"/>
            <a:r>
              <a:rPr lang="en-US" dirty="0"/>
              <a:t>Consumer review number</a:t>
            </a:r>
          </a:p>
          <a:p>
            <a:pPr lvl="1"/>
            <a:r>
              <a:rPr lang="en-US" dirty="0"/>
              <a:t>Days on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0BAD-B53E-48CD-B686-D00357E2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20" y="2225429"/>
            <a:ext cx="1810348" cy="379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4536B-F1B4-42FE-86F4-2DA2EBB96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82" y="2805276"/>
            <a:ext cx="3543795" cy="2257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A7B-7422-412C-AB67-21AAD13FB356}"/>
              </a:ext>
            </a:extLst>
          </p:cNvPr>
          <p:cNvSpPr txBox="1"/>
          <p:nvPr/>
        </p:nvSpPr>
        <p:spPr>
          <a:xfrm>
            <a:off x="4553489" y="2734492"/>
            <a:ext cx="9525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KNN=1</a:t>
            </a:r>
          </a:p>
          <a:p>
            <a:r>
              <a:rPr lang="en-US" dirty="0"/>
              <a:t>KNN=5</a:t>
            </a:r>
          </a:p>
          <a:p>
            <a:r>
              <a:rPr lang="en-US" dirty="0"/>
              <a:t>KNN=10</a:t>
            </a:r>
          </a:p>
          <a:p>
            <a:r>
              <a:rPr lang="en-US" dirty="0"/>
              <a:t>KNN=20</a:t>
            </a:r>
          </a:p>
          <a:p>
            <a:r>
              <a:rPr lang="en-US" dirty="0"/>
              <a:t>KNN=24</a:t>
            </a:r>
          </a:p>
          <a:p>
            <a:r>
              <a:rPr lang="en-US" dirty="0"/>
              <a:t>KNN=27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EE9F5-2745-4DE0-A916-E48C3F7104D5}"/>
              </a:ext>
            </a:extLst>
          </p:cNvPr>
          <p:cNvSpPr txBox="1"/>
          <p:nvPr/>
        </p:nvSpPr>
        <p:spPr>
          <a:xfrm>
            <a:off x="7131749" y="2124029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57373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38A-D6DB-42B9-B52E-179CEB5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9FDB-AC4D-49EC-A529-46FCF752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significant factors: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trim</a:t>
            </a:r>
          </a:p>
          <a:p>
            <a:pPr lvl="1"/>
            <a:r>
              <a:rPr lang="en-US" dirty="0"/>
              <a:t>Days on market</a:t>
            </a:r>
          </a:p>
          <a:p>
            <a:pPr lvl="1"/>
            <a:r>
              <a:rPr lang="en-US" dirty="0"/>
              <a:t>Accident condition</a:t>
            </a:r>
          </a:p>
          <a:p>
            <a:pPr lvl="1"/>
            <a:r>
              <a:rPr lang="en-US" dirty="0"/>
              <a:t>Fleet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E7FA-ABF2-4FF8-9695-DC98222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81" y="0"/>
            <a:ext cx="10515600" cy="1325563"/>
          </a:xfrm>
        </p:spPr>
        <p:txBody>
          <a:bodyPr/>
          <a:lstStyle/>
          <a:p>
            <a:r>
              <a:rPr lang="en-US" dirty="0"/>
              <a:t>API?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1A5D5-A896-4F04-B12B-13A059DDF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3" y="1086379"/>
            <a:ext cx="11298297" cy="5440363"/>
          </a:xfrm>
        </p:spPr>
      </p:pic>
    </p:spTree>
    <p:extLst>
      <p:ext uri="{BB962C8B-B14F-4D97-AF65-F5344CB8AC3E}">
        <p14:creationId xmlns:p14="http://schemas.microsoft.com/office/powerpoint/2010/main" val="2002232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1CA3-A8C6-4DB5-9DA4-5A17CE14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063" y="242905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3D9B-4534-41C4-B79B-1471C2F2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1D042-221F-49AC-AB04-1FD5DF3D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404"/>
            <a:ext cx="5865378" cy="539659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57304-7042-4668-8BA4-AD214FFA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18" y="1461404"/>
            <a:ext cx="6400881" cy="5396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1E485-2C5D-4C93-AB70-B55246CA4792}"/>
              </a:ext>
            </a:extLst>
          </p:cNvPr>
          <p:cNvSpPr txBox="1"/>
          <p:nvPr/>
        </p:nvSpPr>
        <p:spPr>
          <a:xfrm>
            <a:off x="2410495" y="883861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16729-2E1C-49A4-95BB-001C6C9235B9}"/>
              </a:ext>
            </a:extLst>
          </p:cNvPr>
          <p:cNvSpPr txBox="1"/>
          <p:nvPr/>
        </p:nvSpPr>
        <p:spPr>
          <a:xfrm>
            <a:off x="8252541" y="883861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Cargurus.com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47ABCB8-3CCC-4B59-9329-003FA1D14F5A}"/>
              </a:ext>
            </a:extLst>
          </p:cNvPr>
          <p:cNvSpPr/>
          <p:nvPr/>
        </p:nvSpPr>
        <p:spPr>
          <a:xfrm>
            <a:off x="3640182" y="2046515"/>
            <a:ext cx="2150935" cy="1221618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FA01603-E5DF-4D1F-9AD3-BEA9D7886936}"/>
              </a:ext>
            </a:extLst>
          </p:cNvPr>
          <p:cNvSpPr/>
          <p:nvPr/>
        </p:nvSpPr>
        <p:spPr>
          <a:xfrm>
            <a:off x="8568267" y="2269067"/>
            <a:ext cx="3191933" cy="897466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DC076-4F32-4D69-A495-5744EE71FE75}"/>
              </a:ext>
            </a:extLst>
          </p:cNvPr>
          <p:cNvSpPr txBox="1"/>
          <p:nvPr/>
        </p:nvSpPr>
        <p:spPr>
          <a:xfrm>
            <a:off x="618067" y="296333"/>
            <a:ext cx="1743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Page:</a:t>
            </a:r>
          </a:p>
        </p:txBody>
      </p:sp>
    </p:spTree>
    <p:extLst>
      <p:ext uri="{BB962C8B-B14F-4D97-AF65-F5344CB8AC3E}">
        <p14:creationId xmlns:p14="http://schemas.microsoft.com/office/powerpoint/2010/main" val="259240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5DAF4-12ED-448B-BAA5-57C6E4647610}"/>
              </a:ext>
            </a:extLst>
          </p:cNvPr>
          <p:cNvSpPr txBox="1"/>
          <p:nvPr/>
        </p:nvSpPr>
        <p:spPr>
          <a:xfrm>
            <a:off x="668867" y="287867"/>
            <a:ext cx="41293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Detail Page:</a:t>
            </a:r>
          </a:p>
          <a:p>
            <a:endParaRPr lang="en-US" dirty="0"/>
          </a:p>
          <a:p>
            <a:r>
              <a:rPr lang="en-US" dirty="0"/>
              <a:t>Why do I scrap both websites?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verify if there is price difference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useful information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Both website provides vin number of cars.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CF36A-15DA-4FDF-8945-17CD2165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8065"/>
            <a:ext cx="4648849" cy="4963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9BE0C-E88A-4420-AC03-2E60F426C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3675964"/>
            <a:ext cx="4801270" cy="2105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E234E-2ACE-475B-A598-FC950DEED1DA}"/>
              </a:ext>
            </a:extLst>
          </p:cNvPr>
          <p:cNvSpPr txBox="1"/>
          <p:nvPr/>
        </p:nvSpPr>
        <p:spPr>
          <a:xfrm>
            <a:off x="2338249" y="311500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Cars.com: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0D3B1-50A5-4EBE-91A3-CE0C43777D12}"/>
              </a:ext>
            </a:extLst>
          </p:cNvPr>
          <p:cNvSpPr txBox="1"/>
          <p:nvPr/>
        </p:nvSpPr>
        <p:spPr>
          <a:xfrm>
            <a:off x="7594792" y="448733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Cargurus.com: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75A87-D852-490A-93F3-FC954A104F60}"/>
              </a:ext>
            </a:extLst>
          </p:cNvPr>
          <p:cNvSpPr/>
          <p:nvPr/>
        </p:nvSpPr>
        <p:spPr>
          <a:xfrm>
            <a:off x="6604000" y="1397000"/>
            <a:ext cx="1845733" cy="491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DE0D962-8966-4790-92B8-EC150E65E374}"/>
              </a:ext>
            </a:extLst>
          </p:cNvPr>
          <p:cNvSpPr/>
          <p:nvPr/>
        </p:nvSpPr>
        <p:spPr>
          <a:xfrm>
            <a:off x="6358467" y="4047067"/>
            <a:ext cx="4013200" cy="1634066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98103-ECFC-47A3-8358-2A8B5FD62482}"/>
              </a:ext>
            </a:extLst>
          </p:cNvPr>
          <p:cNvSpPr/>
          <p:nvPr/>
        </p:nvSpPr>
        <p:spPr>
          <a:xfrm>
            <a:off x="3308531" y="4864100"/>
            <a:ext cx="1634067" cy="3132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098F-C2E0-4919-B08A-E8641C2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2F94D-F45C-451F-BA89-2A18597F0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086"/>
            <a:ext cx="10100733" cy="6381828"/>
          </a:xfrm>
        </p:spPr>
      </p:pic>
    </p:spTree>
    <p:extLst>
      <p:ext uri="{BB962C8B-B14F-4D97-AF65-F5344CB8AC3E}">
        <p14:creationId xmlns:p14="http://schemas.microsoft.com/office/powerpoint/2010/main" val="14113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754-C649-4EB2-99C6-2F6F4B3C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873"/>
            <a:ext cx="4855810" cy="1313775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508C-8A93-4E64-B2AC-5AFA9C8C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17" y="1918968"/>
            <a:ext cx="3073400" cy="494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Cars.com dataset: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FDB1F-9D7F-40D6-ABF6-BBAFEC25F6E8}"/>
              </a:ext>
            </a:extLst>
          </p:cNvPr>
          <p:cNvSpPr txBox="1"/>
          <p:nvPr/>
        </p:nvSpPr>
        <p:spPr>
          <a:xfrm>
            <a:off x="988055" y="3310967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About: 2115 rows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6090584-2F9F-43C4-B4ED-17E0FB587D49}"/>
              </a:ext>
            </a:extLst>
          </p:cNvPr>
          <p:cNvSpPr/>
          <p:nvPr/>
        </p:nvSpPr>
        <p:spPr>
          <a:xfrm>
            <a:off x="1695517" y="2608168"/>
            <a:ext cx="482600" cy="494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AC63BC0-98D2-42C9-BEB6-B290D70DD564}"/>
              </a:ext>
            </a:extLst>
          </p:cNvPr>
          <p:cNvSpPr/>
          <p:nvPr/>
        </p:nvSpPr>
        <p:spPr>
          <a:xfrm>
            <a:off x="1645743" y="3843190"/>
            <a:ext cx="582148" cy="78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9CE29-9A81-4E20-8F02-D685AF321042}"/>
              </a:ext>
            </a:extLst>
          </p:cNvPr>
          <p:cNvSpPr txBox="1"/>
          <p:nvPr/>
        </p:nvSpPr>
        <p:spPr>
          <a:xfrm>
            <a:off x="596762" y="3935318"/>
            <a:ext cx="262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dropping duplicates: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79A4-A240-4094-9CED-55B37E97C09F}"/>
              </a:ext>
            </a:extLst>
          </p:cNvPr>
          <p:cNvSpPr txBox="1"/>
          <p:nvPr/>
        </p:nvSpPr>
        <p:spPr>
          <a:xfrm>
            <a:off x="1175583" y="4966716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1202 rows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134D5-9EF1-48F9-8ABD-5965C7837C90}"/>
              </a:ext>
            </a:extLst>
          </p:cNvPr>
          <p:cNvSpPr txBox="1"/>
          <p:nvPr/>
        </p:nvSpPr>
        <p:spPr>
          <a:xfrm>
            <a:off x="4855810" y="893590"/>
            <a:ext cx="5190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Both data sets contains more than 20+ variables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BC456-0B4C-4677-92B0-A74B67BB084F}"/>
              </a:ext>
            </a:extLst>
          </p:cNvPr>
          <p:cNvSpPr/>
          <p:nvPr/>
        </p:nvSpPr>
        <p:spPr>
          <a:xfrm>
            <a:off x="3874935" y="1637715"/>
            <a:ext cx="5133321" cy="5017252"/>
          </a:xfrm>
          <a:prstGeom prst="ellipse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7BB66C-C714-469B-AF77-C60DDDB882F0}"/>
              </a:ext>
            </a:extLst>
          </p:cNvPr>
          <p:cNvSpPr/>
          <p:nvPr/>
        </p:nvSpPr>
        <p:spPr>
          <a:xfrm>
            <a:off x="5382884" y="1637715"/>
            <a:ext cx="5563490" cy="5017251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88D7-6074-4607-B345-5A2C146CCE29}"/>
              </a:ext>
            </a:extLst>
          </p:cNvPr>
          <p:cNvSpPr txBox="1"/>
          <p:nvPr/>
        </p:nvSpPr>
        <p:spPr>
          <a:xfrm>
            <a:off x="5382884" y="2679551"/>
            <a:ext cx="3332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Mileage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Deal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Dealer information </a:t>
            </a:r>
          </a:p>
          <a:p>
            <a:pPr lvl="1"/>
            <a:r>
              <a:rPr lang="en-US" dirty="0"/>
              <a:t>	(rating, review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Vin number </a:t>
            </a:r>
          </a:p>
          <a:p>
            <a:pPr lvl="1"/>
            <a:r>
              <a:rPr lang="en-US" dirty="0"/>
              <a:t>	(for combining data set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A8508-EF6D-4E42-8AF1-9120321CF57D}"/>
              </a:ext>
            </a:extLst>
          </p:cNvPr>
          <p:cNvSpPr txBox="1"/>
          <p:nvPr/>
        </p:nvSpPr>
        <p:spPr>
          <a:xfrm>
            <a:off x="3844125" y="379681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All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C3262-8BEE-4FB2-A7E4-53DC11E1E187}"/>
              </a:ext>
            </a:extLst>
          </p:cNvPr>
          <p:cNvSpPr txBox="1"/>
          <p:nvPr/>
        </p:nvSpPr>
        <p:spPr>
          <a:xfrm>
            <a:off x="8114442" y="3237790"/>
            <a:ext cx="2849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Accident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Days on market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Fleet car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Number of </a:t>
            </a:r>
          </a:p>
          <a:p>
            <a:pPr lvl="2"/>
            <a:r>
              <a:rPr lang="en-US" dirty="0"/>
              <a:t>previous owners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Only Model 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F9339-4228-4C48-A92E-C9AB89EA4519}"/>
              </a:ext>
            </a:extLst>
          </p:cNvPr>
          <p:cNvSpPr txBox="1"/>
          <p:nvPr/>
        </p:nvSpPr>
        <p:spPr>
          <a:xfrm>
            <a:off x="5223934" y="1145380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Cars.com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30558-9D10-4402-A1F3-5D754A97BDFE}"/>
              </a:ext>
            </a:extLst>
          </p:cNvPr>
          <p:cNvSpPr txBox="1"/>
          <p:nvPr/>
        </p:nvSpPr>
        <p:spPr>
          <a:xfrm>
            <a:off x="7942114" y="1156558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Cargurus.com</a:t>
            </a:r>
          </a:p>
        </p:txBody>
      </p:sp>
    </p:spTree>
    <p:extLst>
      <p:ext uri="{BB962C8B-B14F-4D97-AF65-F5344CB8AC3E}">
        <p14:creationId xmlns:p14="http://schemas.microsoft.com/office/powerpoint/2010/main" val="359484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5E1C-F4A8-4C92-B3B5-574780CB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-109009"/>
            <a:ext cx="4607601" cy="1277409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1A556-6AA8-46A4-9883-5135480F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5" y="1054010"/>
            <a:ext cx="5879678" cy="2993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510B8-0F15-416E-995F-17A4299A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4178193"/>
            <a:ext cx="5007167" cy="254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589F7-F914-4182-895D-8E725D85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1" y="4178192"/>
            <a:ext cx="5007166" cy="25492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69918A-D77E-4F18-A12D-FCBC5B6F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25410"/>
              </p:ext>
            </p:extLst>
          </p:nvPr>
        </p:nvGraphicFramePr>
        <p:xfrm>
          <a:off x="7372734" y="400965"/>
          <a:ext cx="3662700" cy="102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50">
                  <a:extLst>
                    <a:ext uri="{9D8B030D-6E8A-4147-A177-3AD203B41FA5}">
                      <a16:colId xmlns:a16="http://schemas.microsoft.com/office/drawing/2014/main" val="4089953627"/>
                    </a:ext>
                  </a:extLst>
                </a:gridCol>
                <a:gridCol w="1831350">
                  <a:extLst>
                    <a:ext uri="{9D8B030D-6E8A-4147-A177-3AD203B41FA5}">
                      <a16:colId xmlns:a16="http://schemas.microsoft.com/office/drawing/2014/main" val="1754103740"/>
                    </a:ext>
                  </a:extLst>
                </a:gridCol>
              </a:tblGrid>
              <a:tr h="658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Cars.com</a:t>
                      </a:r>
                    </a:p>
                    <a:p>
                      <a:pPr algn="ctr"/>
                      <a:r>
                        <a:rPr lang="en-US" dirty="0"/>
                        <a:t>Model 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Cargurus.com</a:t>
                      </a:r>
                    </a:p>
                    <a:p>
                      <a:pPr algn="ctr"/>
                      <a:r>
                        <a:rPr lang="en-US" dirty="0"/>
                        <a:t>Model 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06854"/>
                  </a:ext>
                </a:extLst>
              </a:tr>
              <a:tr h="339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871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1099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722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AE3E29F4-B7AB-4C18-AC59-C07F22022B46}"/>
              </a:ext>
            </a:extLst>
          </p:cNvPr>
          <p:cNvSpPr/>
          <p:nvPr/>
        </p:nvSpPr>
        <p:spPr>
          <a:xfrm>
            <a:off x="8861184" y="1557309"/>
            <a:ext cx="685800" cy="82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880ED-0EAB-4621-9EE0-381DF8D0F4E1}"/>
              </a:ext>
            </a:extLst>
          </p:cNvPr>
          <p:cNvSpPr txBox="1"/>
          <p:nvPr/>
        </p:nvSpPr>
        <p:spPr>
          <a:xfrm>
            <a:off x="7179734" y="1767205"/>
            <a:ext cx="431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combine both data sets by vin number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F20477-4BCD-487B-AC9A-CD0E08B22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68423"/>
              </p:ext>
            </p:extLst>
          </p:nvPr>
        </p:nvGraphicFramePr>
        <p:xfrm>
          <a:off x="7372734" y="2524996"/>
          <a:ext cx="3662700" cy="73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700">
                  <a:extLst>
                    <a:ext uri="{9D8B030D-6E8A-4147-A177-3AD203B41FA5}">
                      <a16:colId xmlns:a16="http://schemas.microsoft.com/office/drawing/2014/main" val="2957835980"/>
                    </a:ext>
                  </a:extLst>
                </a:gridCol>
              </a:tblGrid>
              <a:tr h="366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2454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E76-66E5-43EE-B985-03FE610E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72000" cy="1041400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0B244-FEBD-4179-AA95-89B2CB15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2" y="1121303"/>
            <a:ext cx="10985030" cy="5592763"/>
          </a:xfrm>
        </p:spPr>
      </p:pic>
    </p:spTree>
    <p:extLst>
      <p:ext uri="{BB962C8B-B14F-4D97-AF65-F5344CB8AC3E}">
        <p14:creationId xmlns:p14="http://schemas.microsoft.com/office/powerpoint/2010/main" val="43016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527</Words>
  <Application>Microsoft Office PowerPoint</Application>
  <PresentationFormat>Widescreen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Web Scraping &amp; Data Analysis</vt:lpstr>
      <vt:lpstr>Introduction:</vt:lpstr>
      <vt:lpstr>API?</vt:lpstr>
      <vt:lpstr>PowerPoint Presentation</vt:lpstr>
      <vt:lpstr>PowerPoint Presentation</vt:lpstr>
      <vt:lpstr>PowerPoint Presentation</vt:lpstr>
      <vt:lpstr>Exploratory data analysis:</vt:lpstr>
      <vt:lpstr>Exploratory data analysis:</vt:lpstr>
      <vt:lpstr>Exploratory data analysis:</vt:lpstr>
      <vt:lpstr>PowerPoint Presentation</vt:lpstr>
      <vt:lpstr>EDA: Factors that affects the price</vt:lpstr>
      <vt:lpstr>PowerPoint Presentation</vt:lpstr>
      <vt:lpstr>EDA: Factors that affects the price</vt:lpstr>
      <vt:lpstr>EDA conclusion:</vt:lpstr>
      <vt:lpstr>HOT CAR Analysis:</vt:lpstr>
      <vt:lpstr>HOT CAR Analysis:</vt:lpstr>
      <vt:lpstr>HOT CAR Analysis: Price</vt:lpstr>
      <vt:lpstr>HOT CAR Analysis: Mileage</vt:lpstr>
      <vt:lpstr>HOT CAR Analysis: Year</vt:lpstr>
      <vt:lpstr>HOT CAR Analysis: Color</vt:lpstr>
      <vt:lpstr>HOT CAR Analysis: Trim</vt:lpstr>
      <vt:lpstr>HOT CAR Analysis: Days on the market</vt:lpstr>
      <vt:lpstr>HOT CAR Analysis: Deals</vt:lpstr>
      <vt:lpstr>HOT CAR Analysis: Dealer rating</vt:lpstr>
      <vt:lpstr>HOT CAR Analysis: Owner Count</vt:lpstr>
      <vt:lpstr>HOT CAR Analysis: Accident</vt:lpstr>
      <vt:lpstr>HOT CAR Analysis: Fleet</vt:lpstr>
      <vt:lpstr>K-NN try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Weijian Guo</dc:creator>
  <cp:lastModifiedBy>Weijian Guo</cp:lastModifiedBy>
  <cp:revision>46</cp:revision>
  <dcterms:created xsi:type="dcterms:W3CDTF">2019-05-07T21:33:26Z</dcterms:created>
  <dcterms:modified xsi:type="dcterms:W3CDTF">2019-05-08T19:38:52Z</dcterms:modified>
</cp:coreProperties>
</file>