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73" r:id="rId7"/>
    <p:sldId id="263" r:id="rId8"/>
    <p:sldId id="264" r:id="rId9"/>
    <p:sldId id="265" r:id="rId10"/>
    <p:sldId id="266" r:id="rId11"/>
    <p:sldId id="268" r:id="rId12"/>
    <p:sldId id="269"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8" d="100"/>
          <a:sy n="48" d="100"/>
        </p:scale>
        <p:origin x="67" y="80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8A31C0C-BF6F-4E86-B49A-DAD3769A8CC0}" type="datetimeFigureOut">
              <a:rPr lang="en-IN" smtClean="0"/>
              <a:t>21-12-2023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724298-AB9C-47C9-878C-0F795DF0A8B9}" type="slidenum">
              <a:rPr lang="en-IN" smtClean="0"/>
              <a:t>‹#›</a:t>
            </a:fld>
            <a:endParaRPr lang="en-IN"/>
          </a:p>
        </p:txBody>
      </p:sp>
    </p:spTree>
    <p:extLst>
      <p:ext uri="{BB962C8B-B14F-4D97-AF65-F5344CB8AC3E}">
        <p14:creationId xmlns:p14="http://schemas.microsoft.com/office/powerpoint/2010/main" val="880816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8A31C0C-BF6F-4E86-B49A-DAD3769A8CC0}" type="datetimeFigureOut">
              <a:rPr lang="en-IN" smtClean="0"/>
              <a:t>21-12-2023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724298-AB9C-47C9-878C-0F795DF0A8B9}" type="slidenum">
              <a:rPr lang="en-IN" smtClean="0"/>
              <a:t>‹#›</a:t>
            </a:fld>
            <a:endParaRPr lang="en-IN"/>
          </a:p>
        </p:txBody>
      </p:sp>
    </p:spTree>
    <p:extLst>
      <p:ext uri="{BB962C8B-B14F-4D97-AF65-F5344CB8AC3E}">
        <p14:creationId xmlns:p14="http://schemas.microsoft.com/office/powerpoint/2010/main" val="1964280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8A31C0C-BF6F-4E86-B49A-DAD3769A8CC0}" type="datetimeFigureOut">
              <a:rPr lang="en-IN" smtClean="0"/>
              <a:t>21-12-2023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724298-AB9C-47C9-878C-0F795DF0A8B9}" type="slidenum">
              <a:rPr lang="en-IN" smtClean="0"/>
              <a:t>‹#›</a:t>
            </a:fld>
            <a:endParaRPr lang="en-IN"/>
          </a:p>
        </p:txBody>
      </p:sp>
    </p:spTree>
    <p:extLst>
      <p:ext uri="{BB962C8B-B14F-4D97-AF65-F5344CB8AC3E}">
        <p14:creationId xmlns:p14="http://schemas.microsoft.com/office/powerpoint/2010/main" val="2317306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F22670-E22D-8C86-C230-98DB37C4AA51}"/>
              </a:ext>
            </a:extLst>
          </p:cNvPr>
          <p:cNvSpPr>
            <a:spLocks noGrp="1"/>
          </p:cNvSpPr>
          <p:nvPr>
            <p:ph idx="1"/>
          </p:nvPr>
        </p:nvSpPr>
        <p:spPr>
          <a:xfrm>
            <a:off x="355600" y="1253331"/>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CB4DEEF-A1EC-5E39-A3DC-F80F35240521}"/>
              </a:ext>
            </a:extLst>
          </p:cNvPr>
          <p:cNvSpPr>
            <a:spLocks noGrp="1"/>
          </p:cNvSpPr>
          <p:nvPr>
            <p:ph type="dt" sz="half" idx="10"/>
          </p:nvPr>
        </p:nvSpPr>
        <p:spPr>
          <a:xfrm>
            <a:off x="635000" y="6421835"/>
            <a:ext cx="2743200" cy="365125"/>
          </a:xfrm>
        </p:spPr>
        <p:txBody>
          <a:bodyPr/>
          <a:lstStyle/>
          <a:p>
            <a:endParaRPr lang="en-US"/>
          </a:p>
        </p:txBody>
      </p:sp>
      <p:sp>
        <p:nvSpPr>
          <p:cNvPr id="5" name="Footer Placeholder 4">
            <a:extLst>
              <a:ext uri="{FF2B5EF4-FFF2-40B4-BE49-F238E27FC236}">
                <a16:creationId xmlns:a16="http://schemas.microsoft.com/office/drawing/2014/main" id="{7B82518A-4C30-6974-2B47-D1DFBC7DB29F}"/>
              </a:ext>
            </a:extLst>
          </p:cNvPr>
          <p:cNvSpPr>
            <a:spLocks noGrp="1"/>
          </p:cNvSpPr>
          <p:nvPr>
            <p:ph type="ftr" sz="quarter" idx="11"/>
          </p:nvPr>
        </p:nvSpPr>
        <p:spPr>
          <a:xfrm>
            <a:off x="3581400" y="6435527"/>
            <a:ext cx="4914900" cy="365125"/>
          </a:xfrm>
        </p:spPr>
        <p:txBody>
          <a:bodyPr/>
          <a:lstStyle>
            <a:lvl1pPr>
              <a:defRPr sz="1800">
                <a:solidFill>
                  <a:schemeClr val="tx1"/>
                </a:solidFill>
              </a:defRPr>
            </a:lvl1pPr>
          </a:lstStyle>
          <a:p>
            <a:pPr>
              <a:defRPr/>
            </a:pPr>
            <a:r>
              <a:rPr lang="en-US" b="1" i="1" dirty="0">
                <a:latin typeface="Garamond" panose="02020404030301010803" pitchFamily="18" charset="0"/>
                <a:cs typeface="Times New Roman" pitchFamily="18" charset="0"/>
              </a:rPr>
              <a:t>Department of Computer Science &amp; Engineering</a:t>
            </a:r>
          </a:p>
        </p:txBody>
      </p:sp>
      <p:sp>
        <p:nvSpPr>
          <p:cNvPr id="6" name="Slide Number Placeholder 5">
            <a:extLst>
              <a:ext uri="{FF2B5EF4-FFF2-40B4-BE49-F238E27FC236}">
                <a16:creationId xmlns:a16="http://schemas.microsoft.com/office/drawing/2014/main" id="{770183E3-CCC9-82B0-E4C0-608939E3F91A}"/>
              </a:ext>
            </a:extLst>
          </p:cNvPr>
          <p:cNvSpPr>
            <a:spLocks noGrp="1"/>
          </p:cNvSpPr>
          <p:nvPr>
            <p:ph type="sldNum" sz="quarter" idx="12"/>
          </p:nvPr>
        </p:nvSpPr>
        <p:spPr>
          <a:xfrm>
            <a:off x="8699500" y="6421834"/>
            <a:ext cx="2743200" cy="365125"/>
          </a:xfrm>
        </p:spPr>
        <p:txBody>
          <a:bodyPr/>
          <a:lstStyle/>
          <a:p>
            <a:fld id="{BC58B3AD-D297-1047-9FAD-E399140930C8}" type="slidenum">
              <a:rPr lang="en-US" smtClean="0"/>
              <a:pPr/>
              <a:t>‹#›</a:t>
            </a:fld>
            <a:endParaRPr lang="en-US" dirty="0"/>
          </a:p>
        </p:txBody>
      </p:sp>
      <p:pic>
        <p:nvPicPr>
          <p:cNvPr id="7" name="Picture 6">
            <a:extLst>
              <a:ext uri="{FF2B5EF4-FFF2-40B4-BE49-F238E27FC236}">
                <a16:creationId xmlns:a16="http://schemas.microsoft.com/office/drawing/2014/main" id="{025B2BAF-4E46-E1E5-2A03-488E5A4E8B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048256" cy="682752"/>
          </a:xfrm>
          <a:prstGeom prst="rect">
            <a:avLst/>
          </a:prstGeom>
        </p:spPr>
      </p:pic>
      <p:cxnSp>
        <p:nvCxnSpPr>
          <p:cNvPr id="11" name="Straight Connector 10">
            <a:extLst>
              <a:ext uri="{FF2B5EF4-FFF2-40B4-BE49-F238E27FC236}">
                <a16:creationId xmlns:a16="http://schemas.microsoft.com/office/drawing/2014/main" id="{BB7C9AFA-0506-58E4-7332-7D31F2B82E1A}"/>
              </a:ext>
            </a:extLst>
          </p:cNvPr>
          <p:cNvCxnSpPr>
            <a:cxnSpLocks/>
          </p:cNvCxnSpPr>
          <p:nvPr userDrawn="1"/>
        </p:nvCxnSpPr>
        <p:spPr>
          <a:xfrm>
            <a:off x="0" y="6409134"/>
            <a:ext cx="12192000"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60786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8A31C0C-BF6F-4E86-B49A-DAD3769A8CC0}" type="datetimeFigureOut">
              <a:rPr lang="en-IN" smtClean="0"/>
              <a:t>21-12-2023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724298-AB9C-47C9-878C-0F795DF0A8B9}" type="slidenum">
              <a:rPr lang="en-IN" smtClean="0"/>
              <a:t>‹#›</a:t>
            </a:fld>
            <a:endParaRPr lang="en-IN"/>
          </a:p>
        </p:txBody>
      </p:sp>
    </p:spTree>
    <p:extLst>
      <p:ext uri="{BB962C8B-B14F-4D97-AF65-F5344CB8AC3E}">
        <p14:creationId xmlns:p14="http://schemas.microsoft.com/office/powerpoint/2010/main" val="3295663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A31C0C-BF6F-4E86-B49A-DAD3769A8CC0}" type="datetimeFigureOut">
              <a:rPr lang="en-IN" smtClean="0"/>
              <a:t>21-12-2023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724298-AB9C-47C9-878C-0F795DF0A8B9}" type="slidenum">
              <a:rPr lang="en-IN" smtClean="0"/>
              <a:t>‹#›</a:t>
            </a:fld>
            <a:endParaRPr lang="en-IN"/>
          </a:p>
        </p:txBody>
      </p:sp>
    </p:spTree>
    <p:extLst>
      <p:ext uri="{BB962C8B-B14F-4D97-AF65-F5344CB8AC3E}">
        <p14:creationId xmlns:p14="http://schemas.microsoft.com/office/powerpoint/2010/main" val="1405752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8A31C0C-BF6F-4E86-B49A-DAD3769A8CC0}" type="datetimeFigureOut">
              <a:rPr lang="en-IN" smtClean="0"/>
              <a:t>21-12-2023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724298-AB9C-47C9-878C-0F795DF0A8B9}" type="slidenum">
              <a:rPr lang="en-IN" smtClean="0"/>
              <a:t>‹#›</a:t>
            </a:fld>
            <a:endParaRPr lang="en-IN"/>
          </a:p>
        </p:txBody>
      </p:sp>
    </p:spTree>
    <p:extLst>
      <p:ext uri="{BB962C8B-B14F-4D97-AF65-F5344CB8AC3E}">
        <p14:creationId xmlns:p14="http://schemas.microsoft.com/office/powerpoint/2010/main" val="3790669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8A31C0C-BF6F-4E86-B49A-DAD3769A8CC0}" type="datetimeFigureOut">
              <a:rPr lang="en-IN" smtClean="0"/>
              <a:t>21-12-2023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724298-AB9C-47C9-878C-0F795DF0A8B9}" type="slidenum">
              <a:rPr lang="en-IN" smtClean="0"/>
              <a:t>‹#›</a:t>
            </a:fld>
            <a:endParaRPr lang="en-IN"/>
          </a:p>
        </p:txBody>
      </p:sp>
    </p:spTree>
    <p:extLst>
      <p:ext uri="{BB962C8B-B14F-4D97-AF65-F5344CB8AC3E}">
        <p14:creationId xmlns:p14="http://schemas.microsoft.com/office/powerpoint/2010/main" val="1028390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8A31C0C-BF6F-4E86-B49A-DAD3769A8CC0}" type="datetimeFigureOut">
              <a:rPr lang="en-IN" smtClean="0"/>
              <a:t>21-12-2023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724298-AB9C-47C9-878C-0F795DF0A8B9}" type="slidenum">
              <a:rPr lang="en-IN" smtClean="0"/>
              <a:t>‹#›</a:t>
            </a:fld>
            <a:endParaRPr lang="en-IN"/>
          </a:p>
        </p:txBody>
      </p:sp>
    </p:spTree>
    <p:extLst>
      <p:ext uri="{BB962C8B-B14F-4D97-AF65-F5344CB8AC3E}">
        <p14:creationId xmlns:p14="http://schemas.microsoft.com/office/powerpoint/2010/main" val="2380088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A31C0C-BF6F-4E86-B49A-DAD3769A8CC0}" type="datetimeFigureOut">
              <a:rPr lang="en-IN" smtClean="0"/>
              <a:t>21-12-2023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5724298-AB9C-47C9-878C-0F795DF0A8B9}" type="slidenum">
              <a:rPr lang="en-IN" smtClean="0"/>
              <a:t>‹#›</a:t>
            </a:fld>
            <a:endParaRPr lang="en-IN"/>
          </a:p>
        </p:txBody>
      </p:sp>
    </p:spTree>
    <p:extLst>
      <p:ext uri="{BB962C8B-B14F-4D97-AF65-F5344CB8AC3E}">
        <p14:creationId xmlns:p14="http://schemas.microsoft.com/office/powerpoint/2010/main" val="2040731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31C0C-BF6F-4E86-B49A-DAD3769A8CC0}" type="datetimeFigureOut">
              <a:rPr lang="en-IN" smtClean="0"/>
              <a:t>21-12-2023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724298-AB9C-47C9-878C-0F795DF0A8B9}" type="slidenum">
              <a:rPr lang="en-IN" smtClean="0"/>
              <a:t>‹#›</a:t>
            </a:fld>
            <a:endParaRPr lang="en-IN"/>
          </a:p>
        </p:txBody>
      </p:sp>
    </p:spTree>
    <p:extLst>
      <p:ext uri="{BB962C8B-B14F-4D97-AF65-F5344CB8AC3E}">
        <p14:creationId xmlns:p14="http://schemas.microsoft.com/office/powerpoint/2010/main" val="253987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31C0C-BF6F-4E86-B49A-DAD3769A8CC0}" type="datetimeFigureOut">
              <a:rPr lang="en-IN" smtClean="0"/>
              <a:t>21-12-2023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724298-AB9C-47C9-878C-0F795DF0A8B9}" type="slidenum">
              <a:rPr lang="en-IN" smtClean="0"/>
              <a:t>‹#›</a:t>
            </a:fld>
            <a:endParaRPr lang="en-IN"/>
          </a:p>
        </p:txBody>
      </p:sp>
    </p:spTree>
    <p:extLst>
      <p:ext uri="{BB962C8B-B14F-4D97-AF65-F5344CB8AC3E}">
        <p14:creationId xmlns:p14="http://schemas.microsoft.com/office/powerpoint/2010/main" val="2657563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A31C0C-BF6F-4E86-B49A-DAD3769A8CC0}" type="datetimeFigureOut">
              <a:rPr lang="en-IN" smtClean="0"/>
              <a:t>21-12-2023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724298-AB9C-47C9-878C-0F795DF0A8B9}" type="slidenum">
              <a:rPr lang="en-IN" smtClean="0"/>
              <a:t>‹#›</a:t>
            </a:fld>
            <a:endParaRPr lang="en-IN"/>
          </a:p>
        </p:txBody>
      </p:sp>
    </p:spTree>
    <p:extLst>
      <p:ext uri="{BB962C8B-B14F-4D97-AF65-F5344CB8AC3E}">
        <p14:creationId xmlns:p14="http://schemas.microsoft.com/office/powerpoint/2010/main" val="3695879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hyperlink" Target="https://expressjs.com/" TargetMode="Externa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67827F24-4E05-D3AB-1EA8-C2892DB07D1B}"/>
              </a:ext>
            </a:extLst>
          </p:cNvPr>
          <p:cNvSpPr>
            <a:spLocks noGrp="1"/>
          </p:cNvSpPr>
          <p:nvPr>
            <p:ph type="ftr" sz="quarter" idx="11"/>
          </p:nvPr>
        </p:nvSpPr>
        <p:spPr>
          <a:xfrm>
            <a:off x="3452209" y="6576293"/>
            <a:ext cx="6618891" cy="210666"/>
          </a:xfrm>
        </p:spPr>
        <p:txBody>
          <a:bodyPr/>
          <a:lstStyle/>
          <a:p>
            <a:pPr>
              <a:defRPr/>
            </a:pPr>
            <a:r>
              <a:rPr lang="en-US" b="1" i="1" dirty="0">
                <a:latin typeface="Garamond" panose="02020404030301010803" pitchFamily="18" charset="0"/>
                <a:cs typeface="Times New Roman" pitchFamily="18" charset="0"/>
              </a:rPr>
              <a:t>Department of Applied Computational Science &amp; Engineering</a:t>
            </a:r>
          </a:p>
        </p:txBody>
      </p:sp>
      <p:sp>
        <p:nvSpPr>
          <p:cNvPr id="9" name="Slide Number Placeholder 8">
            <a:extLst>
              <a:ext uri="{FF2B5EF4-FFF2-40B4-BE49-F238E27FC236}">
                <a16:creationId xmlns:a16="http://schemas.microsoft.com/office/drawing/2014/main" id="{B76DE54B-BF47-723F-C6C1-13095075F198}"/>
              </a:ext>
            </a:extLst>
          </p:cNvPr>
          <p:cNvSpPr>
            <a:spLocks noGrp="1"/>
          </p:cNvSpPr>
          <p:nvPr>
            <p:ph type="sldNum" sz="quarter" idx="12"/>
          </p:nvPr>
        </p:nvSpPr>
        <p:spPr/>
        <p:txBody>
          <a:bodyPr/>
          <a:lstStyle/>
          <a:p>
            <a:fld id="{BC58B3AD-D297-1047-9FAD-E399140930C8}" type="slidenum">
              <a:rPr lang="en-US" smtClean="0"/>
              <a:pPr/>
              <a:t>1</a:t>
            </a:fld>
            <a:endParaRPr lang="en-US" dirty="0"/>
          </a:p>
        </p:txBody>
      </p:sp>
      <p:sp>
        <p:nvSpPr>
          <p:cNvPr id="10" name="Rectangle 9"/>
          <p:cNvSpPr/>
          <p:nvPr/>
        </p:nvSpPr>
        <p:spPr>
          <a:xfrm>
            <a:off x="0" y="736600"/>
            <a:ext cx="2133600" cy="61214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pic>
        <p:nvPicPr>
          <p:cNvPr id="11" name="Picture 10">
            <a:extLst>
              <a:ext uri="{FF2B5EF4-FFF2-40B4-BE49-F238E27FC236}">
                <a16:creationId xmlns:a16="http://schemas.microsoft.com/office/drawing/2014/main" id="{22EC96AF-4D86-8F19-0B71-2C7DCF93FF6D}"/>
              </a:ext>
            </a:extLst>
          </p:cNvPr>
          <p:cNvPicPr>
            <a:picLocks noChangeAspect="1"/>
          </p:cNvPicPr>
          <p:nvPr/>
        </p:nvPicPr>
        <p:blipFill>
          <a:blip r:embed="rId2"/>
          <a:stretch>
            <a:fillRect/>
          </a:stretch>
        </p:blipFill>
        <p:spPr>
          <a:xfrm>
            <a:off x="6096000" y="154196"/>
            <a:ext cx="2133600" cy="1903686"/>
          </a:xfrm>
          <a:prstGeom prst="rect">
            <a:avLst/>
          </a:prstGeom>
        </p:spPr>
      </p:pic>
      <p:sp>
        <p:nvSpPr>
          <p:cNvPr id="12" name="Rectangle 11">
            <a:extLst>
              <a:ext uri="{FF2B5EF4-FFF2-40B4-BE49-F238E27FC236}">
                <a16:creationId xmlns:a16="http://schemas.microsoft.com/office/drawing/2014/main" id="{3173D117-F69F-2C28-6919-6F07CC144FD4}"/>
              </a:ext>
            </a:extLst>
          </p:cNvPr>
          <p:cNvSpPr/>
          <p:nvPr/>
        </p:nvSpPr>
        <p:spPr>
          <a:xfrm>
            <a:off x="2133600" y="2919715"/>
            <a:ext cx="10058400"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Garamond" panose="02020404030301010803" pitchFamily="18" charset="0"/>
                <a:cs typeface="Times New Roman" pitchFamily="18" charset="0"/>
              </a:rPr>
              <a:t>TITLE OF THE MINI PROJECT</a:t>
            </a:r>
            <a:endParaRPr lang="en-US" sz="2800" dirty="0">
              <a:latin typeface="Garamond" panose="02020404030301010803" pitchFamily="18" charset="0"/>
            </a:endParaRPr>
          </a:p>
        </p:txBody>
      </p:sp>
      <p:sp>
        <p:nvSpPr>
          <p:cNvPr id="2" name="TextBox 1"/>
          <p:cNvSpPr txBox="1"/>
          <p:nvPr/>
        </p:nvSpPr>
        <p:spPr>
          <a:xfrm>
            <a:off x="2383574" y="4278955"/>
            <a:ext cx="3712426" cy="646331"/>
          </a:xfrm>
          <a:prstGeom prst="rect">
            <a:avLst/>
          </a:prstGeom>
          <a:noFill/>
        </p:spPr>
        <p:txBody>
          <a:bodyPr wrap="square" rtlCol="0">
            <a:spAutoFit/>
          </a:bodyPr>
          <a:lstStyle/>
          <a:p>
            <a:r>
              <a:rPr lang="en-US" b="1" dirty="0"/>
              <a:t>PRESENTED BY :</a:t>
            </a:r>
          </a:p>
          <a:p>
            <a:r>
              <a:rPr lang="en-US" dirty="0"/>
              <a:t>ANIMESH SINHA (2101921520031)</a:t>
            </a:r>
          </a:p>
        </p:txBody>
      </p:sp>
      <p:sp>
        <p:nvSpPr>
          <p:cNvPr id="14" name="TextBox 13"/>
          <p:cNvSpPr txBox="1"/>
          <p:nvPr/>
        </p:nvSpPr>
        <p:spPr>
          <a:xfrm>
            <a:off x="8937937" y="4203673"/>
            <a:ext cx="2779689" cy="923330"/>
          </a:xfrm>
          <a:prstGeom prst="rect">
            <a:avLst/>
          </a:prstGeom>
          <a:noFill/>
        </p:spPr>
        <p:txBody>
          <a:bodyPr wrap="square" rtlCol="0">
            <a:spAutoFit/>
          </a:bodyPr>
          <a:lstStyle/>
          <a:p>
            <a:r>
              <a:rPr lang="en-US" b="1" dirty="0"/>
              <a:t>UNDER SUPERVISION OF  :</a:t>
            </a:r>
          </a:p>
          <a:p>
            <a:r>
              <a:rPr lang="en-US" dirty="0"/>
              <a:t>SUPERVISOR’S NAME:</a:t>
            </a:r>
          </a:p>
          <a:p>
            <a:r>
              <a:rPr lang="en-US" dirty="0"/>
              <a:t>MR. MOHIT KUMAR</a:t>
            </a:r>
          </a:p>
        </p:txBody>
      </p:sp>
      <p:sp>
        <p:nvSpPr>
          <p:cNvPr id="3" name="TextBox 2"/>
          <p:cNvSpPr txBox="1"/>
          <p:nvPr/>
        </p:nvSpPr>
        <p:spPr>
          <a:xfrm>
            <a:off x="6186152" y="2304132"/>
            <a:ext cx="2326783" cy="369332"/>
          </a:xfrm>
          <a:prstGeom prst="rect">
            <a:avLst/>
          </a:prstGeom>
          <a:noFill/>
        </p:spPr>
        <p:txBody>
          <a:bodyPr wrap="square" rtlCol="0">
            <a:spAutoFit/>
          </a:bodyPr>
          <a:lstStyle/>
          <a:p>
            <a:r>
              <a:rPr lang="en-US" b="1" i="1" dirty="0"/>
              <a:t>SESSION 2023-2024</a:t>
            </a:r>
            <a:endParaRPr lang="en-IN" b="1" i="1" dirty="0"/>
          </a:p>
        </p:txBody>
      </p:sp>
    </p:spTree>
    <p:extLst>
      <p:ext uri="{BB962C8B-B14F-4D97-AF65-F5344CB8AC3E}">
        <p14:creationId xmlns:p14="http://schemas.microsoft.com/office/powerpoint/2010/main" val="3950786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67827F24-4E05-D3AB-1EA8-C2892DB07D1B}"/>
              </a:ext>
            </a:extLst>
          </p:cNvPr>
          <p:cNvSpPr>
            <a:spLocks noGrp="1"/>
          </p:cNvSpPr>
          <p:nvPr>
            <p:ph type="ftr" sz="quarter" idx="11"/>
          </p:nvPr>
        </p:nvSpPr>
        <p:spPr>
          <a:xfrm>
            <a:off x="3452209" y="6576293"/>
            <a:ext cx="6618891" cy="210666"/>
          </a:xfrm>
        </p:spPr>
        <p:txBody>
          <a:bodyPr/>
          <a:lstStyle/>
          <a:p>
            <a:pPr>
              <a:defRPr/>
            </a:pPr>
            <a:r>
              <a:rPr lang="en-US" b="1" i="1" dirty="0">
                <a:latin typeface="Garamond" panose="02020404030301010803" pitchFamily="18" charset="0"/>
                <a:cs typeface="Times New Roman" pitchFamily="18" charset="0"/>
              </a:rPr>
              <a:t>Department of Applied Computational Science &amp; Engineering</a:t>
            </a:r>
          </a:p>
        </p:txBody>
      </p:sp>
      <p:sp>
        <p:nvSpPr>
          <p:cNvPr id="9" name="Slide Number Placeholder 8">
            <a:extLst>
              <a:ext uri="{FF2B5EF4-FFF2-40B4-BE49-F238E27FC236}">
                <a16:creationId xmlns:a16="http://schemas.microsoft.com/office/drawing/2014/main" id="{B76DE54B-BF47-723F-C6C1-13095075F198}"/>
              </a:ext>
            </a:extLst>
          </p:cNvPr>
          <p:cNvSpPr>
            <a:spLocks noGrp="1"/>
          </p:cNvSpPr>
          <p:nvPr>
            <p:ph type="sldNum" sz="quarter" idx="12"/>
          </p:nvPr>
        </p:nvSpPr>
        <p:spPr/>
        <p:txBody>
          <a:bodyPr/>
          <a:lstStyle/>
          <a:p>
            <a:fld id="{BC58B3AD-D297-1047-9FAD-E399140930C8}" type="slidenum">
              <a:rPr lang="en-US" smtClean="0"/>
              <a:pPr/>
              <a:t>10</a:t>
            </a:fld>
            <a:endParaRPr lang="en-US" dirty="0"/>
          </a:p>
        </p:txBody>
      </p:sp>
      <p:sp>
        <p:nvSpPr>
          <p:cNvPr id="10" name="Rectangle 9"/>
          <p:cNvSpPr/>
          <p:nvPr/>
        </p:nvSpPr>
        <p:spPr>
          <a:xfrm>
            <a:off x="0" y="736600"/>
            <a:ext cx="2133600" cy="61214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12" name="Rectangle 11">
            <a:extLst>
              <a:ext uri="{FF2B5EF4-FFF2-40B4-BE49-F238E27FC236}">
                <a16:creationId xmlns:a16="http://schemas.microsoft.com/office/drawing/2014/main" id="{3173D117-F69F-2C28-6919-6F07CC144FD4}"/>
              </a:ext>
            </a:extLst>
          </p:cNvPr>
          <p:cNvSpPr/>
          <p:nvPr/>
        </p:nvSpPr>
        <p:spPr>
          <a:xfrm>
            <a:off x="2133600" y="0"/>
            <a:ext cx="10058400"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Garamond" panose="02020404030301010803" pitchFamily="18" charset="0"/>
                <a:cs typeface="Times New Roman" pitchFamily="18" charset="0"/>
              </a:rPr>
              <a:t>PROJECT DETAILS (Description Of Various Modules)</a:t>
            </a:r>
            <a:endParaRPr lang="en-US" sz="2800" dirty="0">
              <a:latin typeface="Garamond" panose="02020404030301010803" pitchFamily="18" charset="0"/>
            </a:endParaRPr>
          </a:p>
        </p:txBody>
      </p:sp>
      <p:sp>
        <p:nvSpPr>
          <p:cNvPr id="2" name="Rectangle 1"/>
          <p:cNvSpPr/>
          <p:nvPr/>
        </p:nvSpPr>
        <p:spPr>
          <a:xfrm>
            <a:off x="3187774" y="1153844"/>
            <a:ext cx="7345756" cy="3970318"/>
          </a:xfrm>
          <a:prstGeom prst="rect">
            <a:avLst/>
          </a:prstGeom>
        </p:spPr>
        <p:txBody>
          <a:bodyPr wrap="square">
            <a:spAutoFit/>
          </a:bodyPr>
          <a:lstStyle/>
          <a:p>
            <a:pPr algn="l"/>
            <a:r>
              <a:rPr lang="en-US" b="1" i="0" dirty="0">
                <a:effectLst/>
                <a:latin typeface="Arial" panose="020B0604020202020204" pitchFamily="34" charset="0"/>
                <a:cs typeface="Arial" panose="020B0604020202020204" pitchFamily="34" charset="0"/>
              </a:rPr>
              <a:t>Authentication Module:</a:t>
            </a:r>
            <a:endParaRPr lang="en-US" b="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   User Registration </a:t>
            </a:r>
          </a:p>
          <a:p>
            <a:pPr algn="l">
              <a:buFont typeface="Arial" panose="020B0604020202020204" pitchFamily="34" charset="0"/>
              <a:buChar char="•"/>
            </a:pPr>
            <a:r>
              <a:rPr lang="en-US" dirty="0">
                <a:latin typeface="Arial" panose="020B0604020202020204" pitchFamily="34" charset="0"/>
                <a:cs typeface="Arial" panose="020B0604020202020204" pitchFamily="34" charset="0"/>
              </a:rPr>
              <a:t>   User Login</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   Role Ba</a:t>
            </a:r>
            <a:r>
              <a:rPr lang="en-US" dirty="0">
                <a:latin typeface="Arial" panose="020B0604020202020204" pitchFamily="34" charset="0"/>
                <a:cs typeface="Arial" panose="020B0604020202020204" pitchFamily="34" charset="0"/>
              </a:rPr>
              <a:t>sed Access Control</a:t>
            </a:r>
            <a:endParaRPr lang="en-US" b="0" i="0" dirty="0">
              <a:effectLst/>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r>
              <a:rPr lang="en-US" b="1" i="0" dirty="0">
                <a:effectLst/>
                <a:latin typeface="Aptos Narrow" panose="020B0004020202020204" pitchFamily="34" charset="0"/>
                <a:cs typeface="Arial" panose="020B0604020202020204" pitchFamily="34" charset="0"/>
              </a:rPr>
              <a:t>Inventory Management Module:</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Blood Inventory Tracking</a:t>
            </a:r>
          </a:p>
          <a:p>
            <a:pPr marL="285750" indent="-285750" algn="l">
              <a:buFont typeface="Arial" panose="020B0604020202020204" pitchFamily="34" charset="0"/>
              <a:buChar char="•"/>
            </a:pPr>
            <a:r>
              <a:rPr lang="en-US" i="0" dirty="0">
                <a:effectLst/>
                <a:latin typeface="Arial" panose="020B0604020202020204" pitchFamily="34" charset="0"/>
                <a:cs typeface="Arial" panose="020B0604020202020204" pitchFamily="34" charset="0"/>
              </a:rPr>
              <a:t>In </a:t>
            </a:r>
            <a:r>
              <a:rPr lang="en-US" dirty="0">
                <a:latin typeface="Arial" panose="020B0604020202020204" pitchFamily="34" charset="0"/>
                <a:cs typeface="Arial" panose="020B0604020202020204" pitchFamily="34" charset="0"/>
              </a:rPr>
              <a:t>&amp; Out blood record Calculation</a:t>
            </a:r>
          </a:p>
          <a:p>
            <a:pPr marL="285750" indent="-285750" algn="l">
              <a:buFont typeface="Arial" panose="020B0604020202020204" pitchFamily="34" charset="0"/>
              <a:buChar char="•"/>
            </a:pPr>
            <a:r>
              <a:rPr lang="en-US" i="0" dirty="0" err="1">
                <a:effectLst/>
                <a:latin typeface="Arial" panose="020B0604020202020204" pitchFamily="34" charset="0"/>
                <a:cs typeface="Arial" panose="020B0604020202020204" pitchFamily="34" charset="0"/>
              </a:rPr>
              <a:t>Organisation</a:t>
            </a:r>
            <a:r>
              <a:rPr lang="en-US" i="0" dirty="0">
                <a:effectLst/>
                <a:latin typeface="Arial" panose="020B0604020202020204" pitchFamily="34" charset="0"/>
                <a:cs typeface="Arial" panose="020B0604020202020204" pitchFamily="34" charset="0"/>
              </a:rPr>
              <a:t> and </a:t>
            </a:r>
            <a:r>
              <a:rPr lang="en-US" dirty="0">
                <a:latin typeface="Arial" panose="020B0604020202020204" pitchFamily="34" charset="0"/>
                <a:cs typeface="Arial" panose="020B0604020202020204" pitchFamily="34" charset="0"/>
              </a:rPr>
              <a:t>Hospital Requests.</a:t>
            </a:r>
            <a:endParaRPr lang="en-US" i="0" dirty="0">
              <a:effectLst/>
              <a:latin typeface="Arial" panose="020B0604020202020204" pitchFamily="34" charset="0"/>
              <a:cs typeface="Arial" panose="020B0604020202020204" pitchFamily="34" charset="0"/>
            </a:endParaRPr>
          </a:p>
          <a:p>
            <a:pPr algn="l"/>
            <a:endParaRPr lang="en-US" b="1" dirty="0">
              <a:latin typeface="Aptos Narrow" panose="020B0004020202020204" pitchFamily="34" charset="0"/>
              <a:cs typeface="Arial" panose="020B0604020202020204" pitchFamily="34" charset="0"/>
            </a:endParaRPr>
          </a:p>
          <a:p>
            <a:pPr algn="l"/>
            <a:r>
              <a:rPr lang="en-US" b="1" i="0" dirty="0">
                <a:effectLst/>
                <a:latin typeface="Aptos Narrow" panose="020B0004020202020204" pitchFamily="34" charset="0"/>
                <a:cs typeface="Arial" panose="020B0604020202020204" pitchFamily="34" charset="0"/>
              </a:rPr>
              <a:t>Integration and API Module</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Versioning and compatibility</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Authentication and Authorization in APIs</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Data Standardization</a:t>
            </a:r>
            <a:endParaRPr lang="en-US" b="0" i="0" dirty="0">
              <a:effectLst/>
              <a:latin typeface="Arial" panose="020B0604020202020204" pitchFamily="34" charset="0"/>
              <a:cs typeface="Arial" panose="020B0604020202020204" pitchFamily="34" charset="0"/>
            </a:endParaRPr>
          </a:p>
        </p:txBody>
      </p:sp>
      <p:sp>
        <p:nvSpPr>
          <p:cNvPr id="4" name="Rectangle 2">
            <a:extLst>
              <a:ext uri="{FF2B5EF4-FFF2-40B4-BE49-F238E27FC236}">
                <a16:creationId xmlns:a16="http://schemas.microsoft.com/office/drawing/2014/main" id="{5CCAC828-8438-E8EF-02DE-45FA59B87461}"/>
              </a:ext>
            </a:extLst>
          </p:cNvPr>
          <p:cNvSpPr>
            <a:spLocks noChangeArrowheads="1"/>
          </p:cNvSpPr>
          <p:nvPr/>
        </p:nvSpPr>
        <p:spPr bwMode="auto">
          <a:xfrm>
            <a:off x="0" y="0"/>
            <a:ext cx="37338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EA59C914-E3F4-FA37-C5D1-671E5E0E2712}"/>
              </a:ext>
            </a:extLst>
          </p:cNvPr>
          <p:cNvSpPr>
            <a:spLocks noChangeArrowheads="1"/>
          </p:cNvSpPr>
          <p:nvPr/>
        </p:nvSpPr>
        <p:spPr bwMode="auto">
          <a:xfrm>
            <a:off x="152400" y="152400"/>
            <a:ext cx="37338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0670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67827F24-4E05-D3AB-1EA8-C2892DB07D1B}"/>
              </a:ext>
            </a:extLst>
          </p:cNvPr>
          <p:cNvSpPr>
            <a:spLocks noGrp="1"/>
          </p:cNvSpPr>
          <p:nvPr>
            <p:ph type="ftr" sz="quarter" idx="11"/>
          </p:nvPr>
        </p:nvSpPr>
        <p:spPr>
          <a:xfrm>
            <a:off x="3452209" y="6576293"/>
            <a:ext cx="6618891" cy="210666"/>
          </a:xfrm>
        </p:spPr>
        <p:txBody>
          <a:bodyPr/>
          <a:lstStyle/>
          <a:p>
            <a:pPr>
              <a:defRPr/>
            </a:pPr>
            <a:r>
              <a:rPr lang="en-US" b="1" i="1" dirty="0">
                <a:latin typeface="Garamond" panose="02020404030301010803" pitchFamily="18" charset="0"/>
                <a:cs typeface="Times New Roman" pitchFamily="18" charset="0"/>
              </a:rPr>
              <a:t>Department of Applied Computational Science &amp; Engineering</a:t>
            </a:r>
          </a:p>
        </p:txBody>
      </p:sp>
      <p:sp>
        <p:nvSpPr>
          <p:cNvPr id="9" name="Slide Number Placeholder 8">
            <a:extLst>
              <a:ext uri="{FF2B5EF4-FFF2-40B4-BE49-F238E27FC236}">
                <a16:creationId xmlns:a16="http://schemas.microsoft.com/office/drawing/2014/main" id="{B76DE54B-BF47-723F-C6C1-13095075F198}"/>
              </a:ext>
            </a:extLst>
          </p:cNvPr>
          <p:cNvSpPr>
            <a:spLocks noGrp="1"/>
          </p:cNvSpPr>
          <p:nvPr>
            <p:ph type="sldNum" sz="quarter" idx="12"/>
          </p:nvPr>
        </p:nvSpPr>
        <p:spPr/>
        <p:txBody>
          <a:bodyPr/>
          <a:lstStyle/>
          <a:p>
            <a:fld id="{BC58B3AD-D297-1047-9FAD-E399140930C8}" type="slidenum">
              <a:rPr lang="en-US" smtClean="0"/>
              <a:pPr/>
              <a:t>11</a:t>
            </a:fld>
            <a:endParaRPr lang="en-US" dirty="0"/>
          </a:p>
        </p:txBody>
      </p:sp>
      <p:sp>
        <p:nvSpPr>
          <p:cNvPr id="10" name="Rectangle 9"/>
          <p:cNvSpPr/>
          <p:nvPr/>
        </p:nvSpPr>
        <p:spPr>
          <a:xfrm>
            <a:off x="0" y="736600"/>
            <a:ext cx="2133600" cy="61214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12" name="Rectangle 11">
            <a:extLst>
              <a:ext uri="{FF2B5EF4-FFF2-40B4-BE49-F238E27FC236}">
                <a16:creationId xmlns:a16="http://schemas.microsoft.com/office/drawing/2014/main" id="{3173D117-F69F-2C28-6919-6F07CC144FD4}"/>
              </a:ext>
            </a:extLst>
          </p:cNvPr>
          <p:cNvSpPr/>
          <p:nvPr/>
        </p:nvSpPr>
        <p:spPr>
          <a:xfrm>
            <a:off x="2133600" y="0"/>
            <a:ext cx="10058400"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Garamond" panose="02020404030301010803" pitchFamily="18" charset="0"/>
                <a:cs typeface="Times New Roman" pitchFamily="18" charset="0"/>
              </a:rPr>
              <a:t>SCREENSHOTS OF RESULT (If Any)</a:t>
            </a:r>
            <a:endParaRPr lang="en-US" sz="2800" dirty="0">
              <a:latin typeface="Garamond" panose="02020404030301010803" pitchFamily="18" charset="0"/>
            </a:endParaRPr>
          </a:p>
        </p:txBody>
      </p:sp>
      <p:pic>
        <p:nvPicPr>
          <p:cNvPr id="3" name="Picture 2" descr="HomePage">
            <a:extLst>
              <a:ext uri="{FF2B5EF4-FFF2-40B4-BE49-F238E27FC236}">
                <a16:creationId xmlns:a16="http://schemas.microsoft.com/office/drawing/2014/main" id="{97FCFBC6-66A6-2BBE-FBC0-04E8FD0B82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1" y="736600"/>
            <a:ext cx="10058400" cy="5685234"/>
          </a:xfrm>
          <a:prstGeom prst="rect">
            <a:avLst/>
          </a:prstGeom>
        </p:spPr>
      </p:pic>
    </p:spTree>
    <p:extLst>
      <p:ext uri="{BB962C8B-B14F-4D97-AF65-F5344CB8AC3E}">
        <p14:creationId xmlns:p14="http://schemas.microsoft.com/office/powerpoint/2010/main" val="3558885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67827F24-4E05-D3AB-1EA8-C2892DB07D1B}"/>
              </a:ext>
            </a:extLst>
          </p:cNvPr>
          <p:cNvSpPr>
            <a:spLocks noGrp="1"/>
          </p:cNvSpPr>
          <p:nvPr>
            <p:ph type="ftr" sz="quarter" idx="11"/>
          </p:nvPr>
        </p:nvSpPr>
        <p:spPr>
          <a:xfrm>
            <a:off x="3452209" y="6576293"/>
            <a:ext cx="6618891" cy="210666"/>
          </a:xfrm>
        </p:spPr>
        <p:txBody>
          <a:bodyPr/>
          <a:lstStyle/>
          <a:p>
            <a:pPr>
              <a:defRPr/>
            </a:pPr>
            <a:r>
              <a:rPr lang="en-US" b="1" i="1" dirty="0">
                <a:latin typeface="Garamond" panose="02020404030301010803" pitchFamily="18" charset="0"/>
                <a:cs typeface="Times New Roman" pitchFamily="18" charset="0"/>
              </a:rPr>
              <a:t>Department of Applied Computational Science &amp; Engineering</a:t>
            </a:r>
          </a:p>
        </p:txBody>
      </p:sp>
      <p:sp>
        <p:nvSpPr>
          <p:cNvPr id="9" name="Slide Number Placeholder 8">
            <a:extLst>
              <a:ext uri="{FF2B5EF4-FFF2-40B4-BE49-F238E27FC236}">
                <a16:creationId xmlns:a16="http://schemas.microsoft.com/office/drawing/2014/main" id="{B76DE54B-BF47-723F-C6C1-13095075F198}"/>
              </a:ext>
            </a:extLst>
          </p:cNvPr>
          <p:cNvSpPr>
            <a:spLocks noGrp="1"/>
          </p:cNvSpPr>
          <p:nvPr>
            <p:ph type="sldNum" sz="quarter" idx="12"/>
          </p:nvPr>
        </p:nvSpPr>
        <p:spPr/>
        <p:txBody>
          <a:bodyPr/>
          <a:lstStyle/>
          <a:p>
            <a:fld id="{BC58B3AD-D297-1047-9FAD-E399140930C8}" type="slidenum">
              <a:rPr lang="en-US" smtClean="0"/>
              <a:pPr/>
              <a:t>12</a:t>
            </a:fld>
            <a:endParaRPr lang="en-US" dirty="0"/>
          </a:p>
        </p:txBody>
      </p:sp>
      <p:sp>
        <p:nvSpPr>
          <p:cNvPr id="10" name="Rectangle 9"/>
          <p:cNvSpPr/>
          <p:nvPr/>
        </p:nvSpPr>
        <p:spPr>
          <a:xfrm>
            <a:off x="0" y="736600"/>
            <a:ext cx="2133600" cy="61214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12" name="Rectangle 11">
            <a:extLst>
              <a:ext uri="{FF2B5EF4-FFF2-40B4-BE49-F238E27FC236}">
                <a16:creationId xmlns:a16="http://schemas.microsoft.com/office/drawing/2014/main" id="{3173D117-F69F-2C28-6919-6F07CC144FD4}"/>
              </a:ext>
            </a:extLst>
          </p:cNvPr>
          <p:cNvSpPr/>
          <p:nvPr/>
        </p:nvSpPr>
        <p:spPr>
          <a:xfrm>
            <a:off x="2133600" y="0"/>
            <a:ext cx="10058400"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Garamond" panose="02020404030301010803" pitchFamily="18" charset="0"/>
                <a:cs typeface="Times New Roman" pitchFamily="18" charset="0"/>
              </a:rPr>
              <a:t>CONCLUSION &amp; SCOPE OF PROJECT</a:t>
            </a:r>
            <a:endParaRPr lang="en-US" sz="2800" dirty="0">
              <a:latin typeface="Garamond" panose="02020404030301010803" pitchFamily="18" charset="0"/>
            </a:endParaRPr>
          </a:p>
        </p:txBody>
      </p:sp>
      <p:sp>
        <p:nvSpPr>
          <p:cNvPr id="2" name="TextBox 1">
            <a:extLst>
              <a:ext uri="{FF2B5EF4-FFF2-40B4-BE49-F238E27FC236}">
                <a16:creationId xmlns:a16="http://schemas.microsoft.com/office/drawing/2014/main" id="{4C540515-8008-B2D7-DB0B-5E2F590AB89D}"/>
              </a:ext>
            </a:extLst>
          </p:cNvPr>
          <p:cNvSpPr txBox="1"/>
          <p:nvPr/>
        </p:nvSpPr>
        <p:spPr>
          <a:xfrm>
            <a:off x="3157226" y="1685366"/>
            <a:ext cx="7642414" cy="3416320"/>
          </a:xfrm>
          <a:prstGeom prst="rect">
            <a:avLst/>
          </a:prstGeom>
          <a:noFill/>
        </p:spPr>
        <p:txBody>
          <a:bodyPr wrap="square" rtlCol="0">
            <a:spAutoFit/>
          </a:bodyPr>
          <a:lstStyle/>
          <a:p>
            <a:r>
              <a:rPr lang="en-IN" dirty="0"/>
              <a:t>Conclusion:    </a:t>
            </a:r>
          </a:p>
          <a:p>
            <a:r>
              <a:rPr lang="en-US" sz="1800" dirty="0">
                <a:effectLst/>
                <a:latin typeface="Arial" panose="020B0604020202020204" pitchFamily="34" charset="0"/>
                <a:ea typeface="Times New Roman" panose="02020603050405020304" pitchFamily="18" charset="0"/>
                <a:cs typeface="Arial" panose="020B0604020202020204" pitchFamily="34" charset="0"/>
              </a:rPr>
              <a:t>The Blood bank App stand at the forefront of technological innovation. The combination of MongoDB, Express.js, React.js, and Node.js has empowered the development of a robust and user-centric platform. </a:t>
            </a:r>
            <a:r>
              <a:rPr lang="en-US" dirty="0">
                <a:latin typeface="Arial" panose="020B0604020202020204" pitchFamily="34" charset="0"/>
                <a:ea typeface="Times New Roman" panose="02020603050405020304" pitchFamily="18" charset="0"/>
                <a:cs typeface="Arial" panose="020B0604020202020204" pitchFamily="34" charset="0"/>
              </a:rPr>
              <a:t>T</a:t>
            </a:r>
            <a:r>
              <a:rPr lang="en-US" sz="1800" dirty="0">
                <a:effectLst/>
                <a:latin typeface="Arial" panose="020B0604020202020204" pitchFamily="34" charset="0"/>
                <a:ea typeface="Times New Roman" panose="02020603050405020304" pitchFamily="18" charset="0"/>
                <a:cs typeface="Arial" panose="020B0604020202020204" pitchFamily="34" charset="0"/>
              </a:rPr>
              <a:t>he project aims to address the dynamic needs of donors, organizations, hospitals, and administrators</a:t>
            </a:r>
          </a:p>
          <a:p>
            <a:endParaRPr lang="en-IN" dirty="0"/>
          </a:p>
          <a:p>
            <a:r>
              <a:rPr lang="en-IN" dirty="0"/>
              <a:t>Future Scope:    </a:t>
            </a:r>
          </a:p>
          <a:p>
            <a:r>
              <a:rPr lang="en-IN" dirty="0">
                <a:latin typeface="Arial" panose="020B0604020202020204" pitchFamily="34" charset="0"/>
                <a:cs typeface="Arial" panose="020B0604020202020204" pitchFamily="34" charset="0"/>
              </a:rPr>
              <a:t> </a:t>
            </a:r>
            <a:r>
              <a:rPr lang="en-US" sz="1800" kern="100" dirty="0">
                <a:effectLst/>
                <a:latin typeface="Arial" panose="020B0604020202020204" pitchFamily="34" charset="0"/>
                <a:ea typeface="Calibri" panose="020F0502020204030204" pitchFamily="34" charset="0"/>
                <a:cs typeface="Arial" panose="020B0604020202020204" pitchFamily="34" charset="0"/>
              </a:rPr>
              <a:t>While the current version of the application does not include a search feature, there are plans to incorporate this functionality in future updates. This addition would significantly enhance the user experience, allowing for easier discovery of donors, specific blood types, or nearby hospitals. </a:t>
            </a:r>
            <a:endParaRPr lang="en-IN" dirty="0"/>
          </a:p>
        </p:txBody>
      </p:sp>
    </p:spTree>
    <p:extLst>
      <p:ext uri="{BB962C8B-B14F-4D97-AF65-F5344CB8AC3E}">
        <p14:creationId xmlns:p14="http://schemas.microsoft.com/office/powerpoint/2010/main" val="360090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67827F24-4E05-D3AB-1EA8-C2892DB07D1B}"/>
              </a:ext>
            </a:extLst>
          </p:cNvPr>
          <p:cNvSpPr>
            <a:spLocks noGrp="1"/>
          </p:cNvSpPr>
          <p:nvPr>
            <p:ph type="ftr" sz="quarter" idx="11"/>
          </p:nvPr>
        </p:nvSpPr>
        <p:spPr>
          <a:xfrm>
            <a:off x="3452209" y="6576293"/>
            <a:ext cx="6618891" cy="210666"/>
          </a:xfrm>
        </p:spPr>
        <p:txBody>
          <a:bodyPr/>
          <a:lstStyle/>
          <a:p>
            <a:pPr>
              <a:defRPr/>
            </a:pPr>
            <a:r>
              <a:rPr lang="en-US" b="1" i="1" dirty="0">
                <a:latin typeface="Garamond" panose="02020404030301010803" pitchFamily="18" charset="0"/>
                <a:cs typeface="Times New Roman" pitchFamily="18" charset="0"/>
              </a:rPr>
              <a:t>Department of Applied Computational Science &amp; Engineering</a:t>
            </a:r>
          </a:p>
        </p:txBody>
      </p:sp>
      <p:sp>
        <p:nvSpPr>
          <p:cNvPr id="9" name="Slide Number Placeholder 8">
            <a:extLst>
              <a:ext uri="{FF2B5EF4-FFF2-40B4-BE49-F238E27FC236}">
                <a16:creationId xmlns:a16="http://schemas.microsoft.com/office/drawing/2014/main" id="{B76DE54B-BF47-723F-C6C1-13095075F198}"/>
              </a:ext>
            </a:extLst>
          </p:cNvPr>
          <p:cNvSpPr>
            <a:spLocks noGrp="1"/>
          </p:cNvSpPr>
          <p:nvPr>
            <p:ph type="sldNum" sz="quarter" idx="12"/>
          </p:nvPr>
        </p:nvSpPr>
        <p:spPr/>
        <p:txBody>
          <a:bodyPr/>
          <a:lstStyle/>
          <a:p>
            <a:fld id="{BC58B3AD-D297-1047-9FAD-E399140930C8}" type="slidenum">
              <a:rPr lang="en-US" smtClean="0"/>
              <a:pPr/>
              <a:t>13</a:t>
            </a:fld>
            <a:endParaRPr lang="en-US" dirty="0"/>
          </a:p>
        </p:txBody>
      </p:sp>
      <p:sp>
        <p:nvSpPr>
          <p:cNvPr id="10" name="Rectangle 9"/>
          <p:cNvSpPr/>
          <p:nvPr/>
        </p:nvSpPr>
        <p:spPr>
          <a:xfrm>
            <a:off x="0" y="736600"/>
            <a:ext cx="2133600" cy="61214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12" name="Rectangle 11">
            <a:extLst>
              <a:ext uri="{FF2B5EF4-FFF2-40B4-BE49-F238E27FC236}">
                <a16:creationId xmlns:a16="http://schemas.microsoft.com/office/drawing/2014/main" id="{3173D117-F69F-2C28-6919-6F07CC144FD4}"/>
              </a:ext>
            </a:extLst>
          </p:cNvPr>
          <p:cNvSpPr/>
          <p:nvPr/>
        </p:nvSpPr>
        <p:spPr>
          <a:xfrm>
            <a:off x="2133600" y="0"/>
            <a:ext cx="10058400"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Garamond" panose="02020404030301010803" pitchFamily="18" charset="0"/>
                <a:cs typeface="Times New Roman" pitchFamily="18" charset="0"/>
              </a:rPr>
              <a:t>REFERENCES</a:t>
            </a:r>
            <a:endParaRPr lang="en-US" sz="2800" dirty="0">
              <a:latin typeface="Garamond" panose="02020404030301010803" pitchFamily="18" charset="0"/>
            </a:endParaRPr>
          </a:p>
        </p:txBody>
      </p:sp>
      <p:sp>
        <p:nvSpPr>
          <p:cNvPr id="2" name="Rectangle 1"/>
          <p:cNvSpPr/>
          <p:nvPr/>
        </p:nvSpPr>
        <p:spPr>
          <a:xfrm>
            <a:off x="2590800" y="1944742"/>
            <a:ext cx="9144000" cy="2616101"/>
          </a:xfrm>
          <a:prstGeom prst="rect">
            <a:avLst/>
          </a:prstGeom>
        </p:spPr>
        <p:txBody>
          <a:bodyPr wrap="square">
            <a:spAutoFit/>
          </a:bodyPr>
          <a:lstStyle/>
          <a:p>
            <a:pPr marL="1143000" marR="0" lvl="2" indent="-228600">
              <a:spcBef>
                <a:spcPts val="0"/>
              </a:spcBef>
              <a:spcAft>
                <a:spcPts val="0"/>
              </a:spcAft>
              <a:buSzPts val="1200"/>
              <a:buFont typeface="Symbol" panose="05050102010706020507" pitchFamily="18" charset="2"/>
              <a:buChar char=""/>
              <a:tabLst>
                <a:tab pos="711200" algn="l"/>
              </a:tabLst>
            </a:pPr>
            <a:r>
              <a:rPr lang="en-US" sz="1800" spc="-10" dirty="0">
                <a:effectLst/>
                <a:latin typeface="Arial" panose="020B0604020202020204" pitchFamily="34" charset="0"/>
                <a:ea typeface="Symbol" panose="05050102010706020507" pitchFamily="18" charset="2"/>
                <a:cs typeface="Arial" panose="020B0604020202020204" pitchFamily="34" charset="0"/>
              </a:rPr>
              <a:t>YouTube.</a:t>
            </a:r>
            <a:endParaRPr lang="en-US" sz="1800" spc="0" dirty="0">
              <a:effectLst/>
              <a:latin typeface="Arial" panose="020B0604020202020204" pitchFamily="34" charset="0"/>
              <a:ea typeface="Symbol" panose="05050102010706020507" pitchFamily="18" charset="2"/>
              <a:cs typeface="Arial" panose="020B0604020202020204" pitchFamily="34" charset="0"/>
            </a:endParaRPr>
          </a:p>
          <a:p>
            <a:pPr marL="1143000" marR="0" lvl="2" indent="-228600">
              <a:spcBef>
                <a:spcPts val="0"/>
              </a:spcBef>
              <a:spcAft>
                <a:spcPts val="0"/>
              </a:spcAft>
              <a:buSzPts val="1200"/>
              <a:buFont typeface="Symbol" panose="05050102010706020507" pitchFamily="18" charset="2"/>
              <a:buChar char=""/>
              <a:tabLst>
                <a:tab pos="711200" algn="l"/>
              </a:tabLst>
            </a:pPr>
            <a:r>
              <a:rPr lang="en-US" sz="1800" spc="-10" dirty="0">
                <a:effectLst/>
                <a:latin typeface="Arial" panose="020B0604020202020204" pitchFamily="34" charset="0"/>
                <a:ea typeface="Symbol" panose="05050102010706020507" pitchFamily="18" charset="2"/>
                <a:cs typeface="Arial" panose="020B0604020202020204" pitchFamily="34" charset="0"/>
              </a:rPr>
              <a:t>MongoDB Documentation. (2023). [Online]. Available: https://docs.mongodb.com/</a:t>
            </a:r>
            <a:endParaRPr lang="en-US" sz="1800" spc="0" dirty="0">
              <a:effectLst/>
              <a:latin typeface="Arial" panose="020B0604020202020204" pitchFamily="34" charset="0"/>
              <a:ea typeface="Symbol" panose="05050102010706020507" pitchFamily="18" charset="2"/>
              <a:cs typeface="Arial" panose="020B0604020202020204" pitchFamily="34" charset="0"/>
            </a:endParaRPr>
          </a:p>
          <a:p>
            <a:pPr marL="1143000" marR="0" lvl="2" indent="-228600">
              <a:spcBef>
                <a:spcPts val="0"/>
              </a:spcBef>
              <a:spcAft>
                <a:spcPts val="0"/>
              </a:spcAft>
              <a:buSzPts val="1200"/>
              <a:buFont typeface="Symbol" panose="05050102010706020507" pitchFamily="18" charset="2"/>
              <a:buChar char=""/>
              <a:tabLst>
                <a:tab pos="711200" algn="l"/>
              </a:tabLst>
            </a:pPr>
            <a:r>
              <a:rPr lang="en-US" sz="1800" spc="-10" dirty="0">
                <a:effectLst/>
                <a:latin typeface="Arial" panose="020B0604020202020204" pitchFamily="34" charset="0"/>
                <a:ea typeface="Symbol" panose="05050102010706020507" pitchFamily="18" charset="2"/>
                <a:cs typeface="Arial" panose="020B0604020202020204" pitchFamily="34" charset="0"/>
              </a:rPr>
              <a:t>Node.js Documentation. (2023). [Online]. Available: https://nodejs.org/en/docs/</a:t>
            </a:r>
            <a:endParaRPr lang="en-US" sz="1800" spc="0" dirty="0">
              <a:effectLst/>
              <a:latin typeface="Arial" panose="020B0604020202020204" pitchFamily="34" charset="0"/>
              <a:ea typeface="Symbol" panose="05050102010706020507" pitchFamily="18" charset="2"/>
              <a:cs typeface="Arial" panose="020B0604020202020204" pitchFamily="34" charset="0"/>
            </a:endParaRPr>
          </a:p>
          <a:p>
            <a:pPr marL="1143000" marR="0" lvl="2" indent="-228600">
              <a:spcBef>
                <a:spcPts val="0"/>
              </a:spcBef>
              <a:spcAft>
                <a:spcPts val="0"/>
              </a:spcAft>
              <a:buSzPts val="1200"/>
              <a:buFont typeface="Symbol" panose="05050102010706020507" pitchFamily="18" charset="2"/>
              <a:buChar char=""/>
              <a:tabLst>
                <a:tab pos="711200" algn="l"/>
              </a:tabLst>
            </a:pPr>
            <a:r>
              <a:rPr lang="en-US" sz="1800" spc="-10" dirty="0">
                <a:effectLst/>
                <a:latin typeface="Arial" panose="020B0604020202020204" pitchFamily="34" charset="0"/>
                <a:ea typeface="Symbol" panose="05050102010706020507" pitchFamily="18" charset="2"/>
                <a:cs typeface="Arial" panose="020B0604020202020204" pitchFamily="34" charset="0"/>
              </a:rPr>
              <a:t>Express.js Documentation. (2023). [Online]. Available: </a:t>
            </a:r>
            <a:r>
              <a:rPr lang="en-US" sz="1800" u="sng" spc="-10" dirty="0">
                <a:solidFill>
                  <a:srgbClr val="0000FF"/>
                </a:solidFill>
                <a:effectLst/>
                <a:latin typeface="Arial" panose="020B0604020202020204" pitchFamily="34" charset="0"/>
                <a:ea typeface="Symbol" panose="05050102010706020507" pitchFamily="18" charset="2"/>
                <a:cs typeface="Arial" panose="020B0604020202020204" pitchFamily="34" charset="0"/>
                <a:hlinkClick r:id="rId2"/>
              </a:rPr>
              <a:t>https://expressjs.com/</a:t>
            </a:r>
            <a:endParaRPr lang="en-US" sz="1800" spc="0" dirty="0">
              <a:effectLst/>
              <a:latin typeface="Arial" panose="020B0604020202020204" pitchFamily="34" charset="0"/>
              <a:ea typeface="Symbol" panose="05050102010706020507" pitchFamily="18" charset="2"/>
              <a:cs typeface="Arial" panose="020B0604020202020204" pitchFamily="34" charset="0"/>
            </a:endParaRPr>
          </a:p>
          <a:p>
            <a:pPr marL="1143000" marR="0" lvl="2" indent="-228600">
              <a:spcBef>
                <a:spcPts val="0"/>
              </a:spcBef>
              <a:spcAft>
                <a:spcPts val="0"/>
              </a:spcAft>
              <a:buSzPts val="1200"/>
              <a:buFont typeface="Symbol" panose="05050102010706020507" pitchFamily="18" charset="2"/>
              <a:buChar char=""/>
              <a:tabLst>
                <a:tab pos="711200" algn="l"/>
              </a:tabLst>
            </a:pPr>
            <a:r>
              <a:rPr lang="en-US" sz="1800" spc="-10" dirty="0">
                <a:effectLst/>
                <a:latin typeface="Arial" panose="020B0604020202020204" pitchFamily="34" charset="0"/>
                <a:ea typeface="Symbol" panose="05050102010706020507" pitchFamily="18" charset="2"/>
                <a:cs typeface="Arial" panose="020B0604020202020204" pitchFamily="34" charset="0"/>
              </a:rPr>
              <a:t>React.js Documentation. (2023). [Online]. Available: https://reactjs.org/docs/getting-started.html</a:t>
            </a:r>
            <a:endParaRPr lang="en-US" sz="1800" spc="0" dirty="0">
              <a:effectLst/>
              <a:latin typeface="Arial" panose="020B0604020202020204" pitchFamily="34" charset="0"/>
              <a:ea typeface="Symbol" panose="05050102010706020507" pitchFamily="18" charset="2"/>
              <a:cs typeface="Arial" panose="020B0604020202020204" pitchFamily="34" charset="0"/>
            </a:endParaRPr>
          </a:p>
          <a:p>
            <a:pPr algn="just"/>
            <a:endParaRPr lang="en-US" sz="2000" dirty="0"/>
          </a:p>
        </p:txBody>
      </p:sp>
    </p:spTree>
    <p:extLst>
      <p:ext uri="{BB962C8B-B14F-4D97-AF65-F5344CB8AC3E}">
        <p14:creationId xmlns:p14="http://schemas.microsoft.com/office/powerpoint/2010/main" val="4070441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67827F24-4E05-D3AB-1EA8-C2892DB07D1B}"/>
              </a:ext>
            </a:extLst>
          </p:cNvPr>
          <p:cNvSpPr>
            <a:spLocks noGrp="1"/>
          </p:cNvSpPr>
          <p:nvPr>
            <p:ph type="ftr" sz="quarter" idx="11"/>
          </p:nvPr>
        </p:nvSpPr>
        <p:spPr>
          <a:xfrm>
            <a:off x="3452209" y="6576293"/>
            <a:ext cx="6618891" cy="210666"/>
          </a:xfrm>
        </p:spPr>
        <p:txBody>
          <a:bodyPr/>
          <a:lstStyle/>
          <a:p>
            <a:pPr>
              <a:defRPr/>
            </a:pPr>
            <a:r>
              <a:rPr lang="en-US" b="1" i="1" dirty="0">
                <a:latin typeface="Garamond" panose="02020404030301010803" pitchFamily="18" charset="0"/>
                <a:cs typeface="Times New Roman" pitchFamily="18" charset="0"/>
              </a:rPr>
              <a:t>Department of Applied Computational Science &amp; Engineering</a:t>
            </a:r>
          </a:p>
        </p:txBody>
      </p:sp>
      <p:sp>
        <p:nvSpPr>
          <p:cNvPr id="9" name="Slide Number Placeholder 8">
            <a:extLst>
              <a:ext uri="{FF2B5EF4-FFF2-40B4-BE49-F238E27FC236}">
                <a16:creationId xmlns:a16="http://schemas.microsoft.com/office/drawing/2014/main" id="{B76DE54B-BF47-723F-C6C1-13095075F198}"/>
              </a:ext>
            </a:extLst>
          </p:cNvPr>
          <p:cNvSpPr>
            <a:spLocks noGrp="1"/>
          </p:cNvSpPr>
          <p:nvPr>
            <p:ph type="sldNum" sz="quarter" idx="12"/>
          </p:nvPr>
        </p:nvSpPr>
        <p:spPr/>
        <p:txBody>
          <a:bodyPr/>
          <a:lstStyle/>
          <a:p>
            <a:fld id="{BC58B3AD-D297-1047-9FAD-E399140930C8}" type="slidenum">
              <a:rPr lang="en-US" smtClean="0"/>
              <a:pPr/>
              <a:t>14</a:t>
            </a:fld>
            <a:endParaRPr lang="en-US" dirty="0"/>
          </a:p>
        </p:txBody>
      </p:sp>
      <p:sp>
        <p:nvSpPr>
          <p:cNvPr id="10" name="Rectangle 9"/>
          <p:cNvSpPr/>
          <p:nvPr/>
        </p:nvSpPr>
        <p:spPr>
          <a:xfrm>
            <a:off x="0" y="736600"/>
            <a:ext cx="2133600" cy="61214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12" name="Rectangle 11">
            <a:extLst>
              <a:ext uri="{FF2B5EF4-FFF2-40B4-BE49-F238E27FC236}">
                <a16:creationId xmlns:a16="http://schemas.microsoft.com/office/drawing/2014/main" id="{3173D117-F69F-2C28-6919-6F07CC144FD4}"/>
              </a:ext>
            </a:extLst>
          </p:cNvPr>
          <p:cNvSpPr/>
          <p:nvPr/>
        </p:nvSpPr>
        <p:spPr>
          <a:xfrm>
            <a:off x="2133600" y="0"/>
            <a:ext cx="10058400"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Garamond" panose="02020404030301010803" pitchFamily="18" charset="0"/>
            </a:endParaRPr>
          </a:p>
        </p:txBody>
      </p:sp>
      <p:sp>
        <p:nvSpPr>
          <p:cNvPr id="3" name="Rectangle 2"/>
          <p:cNvSpPr/>
          <p:nvPr/>
        </p:nvSpPr>
        <p:spPr>
          <a:xfrm>
            <a:off x="5752734" y="2825449"/>
            <a:ext cx="2820131" cy="830997"/>
          </a:xfrm>
          <a:prstGeom prst="rect">
            <a:avLst/>
          </a:prstGeom>
        </p:spPr>
        <p:txBody>
          <a:bodyPr wrap="none">
            <a:spAutoFit/>
          </a:bodyPr>
          <a:lstStyle/>
          <a:p>
            <a:r>
              <a:rPr lang="en-US" sz="4800" b="1" dirty="0"/>
              <a:t>Thank You</a:t>
            </a:r>
            <a:endParaRPr lang="en-IN" sz="4800" b="1" dirty="0"/>
          </a:p>
        </p:txBody>
      </p:sp>
    </p:spTree>
    <p:extLst>
      <p:ext uri="{BB962C8B-B14F-4D97-AF65-F5344CB8AC3E}">
        <p14:creationId xmlns:p14="http://schemas.microsoft.com/office/powerpoint/2010/main" val="3862998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67827F24-4E05-D3AB-1EA8-C2892DB07D1B}"/>
              </a:ext>
            </a:extLst>
          </p:cNvPr>
          <p:cNvSpPr>
            <a:spLocks noGrp="1"/>
          </p:cNvSpPr>
          <p:nvPr>
            <p:ph type="ftr" sz="quarter" idx="11"/>
          </p:nvPr>
        </p:nvSpPr>
        <p:spPr>
          <a:xfrm>
            <a:off x="3452209" y="6576293"/>
            <a:ext cx="6618891" cy="210666"/>
          </a:xfrm>
        </p:spPr>
        <p:txBody>
          <a:bodyPr/>
          <a:lstStyle/>
          <a:p>
            <a:pPr>
              <a:defRPr/>
            </a:pPr>
            <a:r>
              <a:rPr lang="en-US" b="1" i="1" dirty="0">
                <a:latin typeface="Garamond" panose="02020404030301010803" pitchFamily="18" charset="0"/>
                <a:cs typeface="Times New Roman" pitchFamily="18" charset="0"/>
              </a:rPr>
              <a:t>Department of Applied Computational Science &amp; Engineering</a:t>
            </a:r>
          </a:p>
        </p:txBody>
      </p:sp>
      <p:sp>
        <p:nvSpPr>
          <p:cNvPr id="9" name="Slide Number Placeholder 8">
            <a:extLst>
              <a:ext uri="{FF2B5EF4-FFF2-40B4-BE49-F238E27FC236}">
                <a16:creationId xmlns:a16="http://schemas.microsoft.com/office/drawing/2014/main" id="{B76DE54B-BF47-723F-C6C1-13095075F198}"/>
              </a:ext>
            </a:extLst>
          </p:cNvPr>
          <p:cNvSpPr>
            <a:spLocks noGrp="1"/>
          </p:cNvSpPr>
          <p:nvPr>
            <p:ph type="sldNum" sz="quarter" idx="12"/>
          </p:nvPr>
        </p:nvSpPr>
        <p:spPr/>
        <p:txBody>
          <a:bodyPr/>
          <a:lstStyle/>
          <a:p>
            <a:fld id="{BC58B3AD-D297-1047-9FAD-E399140930C8}" type="slidenum">
              <a:rPr lang="en-US" smtClean="0"/>
              <a:pPr/>
              <a:t>2</a:t>
            </a:fld>
            <a:endParaRPr lang="en-US" dirty="0"/>
          </a:p>
        </p:txBody>
      </p:sp>
      <p:sp>
        <p:nvSpPr>
          <p:cNvPr id="10" name="Rectangle 9"/>
          <p:cNvSpPr/>
          <p:nvPr/>
        </p:nvSpPr>
        <p:spPr>
          <a:xfrm>
            <a:off x="0" y="736600"/>
            <a:ext cx="2133600" cy="61214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12" name="Rectangle 11">
            <a:extLst>
              <a:ext uri="{FF2B5EF4-FFF2-40B4-BE49-F238E27FC236}">
                <a16:creationId xmlns:a16="http://schemas.microsoft.com/office/drawing/2014/main" id="{3173D117-F69F-2C28-6919-6F07CC144FD4}"/>
              </a:ext>
            </a:extLst>
          </p:cNvPr>
          <p:cNvSpPr/>
          <p:nvPr/>
        </p:nvSpPr>
        <p:spPr>
          <a:xfrm>
            <a:off x="2133600" y="0"/>
            <a:ext cx="10058400"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Garamond" panose="02020404030301010803" pitchFamily="18" charset="0"/>
                <a:cs typeface="Times New Roman" pitchFamily="18" charset="0"/>
              </a:rPr>
              <a:t>INTRODUCTION OF THE PROJECT</a:t>
            </a:r>
            <a:endParaRPr lang="en-US" sz="2800" dirty="0">
              <a:latin typeface="Garamond" panose="02020404030301010803" pitchFamily="18" charset="0"/>
            </a:endParaRPr>
          </a:p>
        </p:txBody>
      </p:sp>
      <p:sp>
        <p:nvSpPr>
          <p:cNvPr id="3" name="TextBox 2"/>
          <p:cNvSpPr txBox="1"/>
          <p:nvPr/>
        </p:nvSpPr>
        <p:spPr>
          <a:xfrm>
            <a:off x="3060158" y="1649486"/>
            <a:ext cx="8299451" cy="2893100"/>
          </a:xfrm>
          <a:prstGeom prst="rect">
            <a:avLst/>
          </a:prstGeom>
          <a:noFill/>
        </p:spPr>
        <p:txBody>
          <a:bodyPr wrap="square" rtlCol="0">
            <a:spAutoFit/>
          </a:bodyPr>
          <a:lstStyle/>
          <a:p>
            <a:r>
              <a:rPr lang="en-US" b="0" i="0" dirty="0">
                <a:effectLst/>
                <a:latin typeface="Arial" panose="020B0604020202020204" pitchFamily="34" charset="0"/>
                <a:cs typeface="Arial" panose="020B0604020202020204" pitchFamily="34" charset="0"/>
              </a:rPr>
              <a:t>The MERN Stack Blood Bank Project represents a web application designed to streamline blood donation and inventory management. Leveraging the powerful combination of MongoDB, Express.js, React.js, and Node.js, the project seeks to enhance the efficiency, accessibility, and user experience within the realm of blood donation.</a:t>
            </a:r>
          </a:p>
          <a:p>
            <a:r>
              <a:rPr lang="en-US" b="0" i="0" dirty="0">
                <a:effectLst/>
                <a:latin typeface="Arial" panose="020B0604020202020204" pitchFamily="34" charset="0"/>
                <a:cs typeface="Arial" panose="020B0604020202020204" pitchFamily="34" charset="0"/>
              </a:rPr>
              <a:t>The project's foundational components include a user-friendly registration and login system, robust user authentication mechanisms, and distinct roles such as Donor, Organization, Hospital, and Admin. Each role is tailored to offer specific privileges and responsibilities, fostering a collaborative environment for users across the blood donation ecosystem</a:t>
            </a:r>
            <a:r>
              <a:rPr lang="en-US" sz="2000" b="0" i="0" dirty="0">
                <a:effectLst/>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5736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67827F24-4E05-D3AB-1EA8-C2892DB07D1B}"/>
              </a:ext>
            </a:extLst>
          </p:cNvPr>
          <p:cNvSpPr>
            <a:spLocks noGrp="1"/>
          </p:cNvSpPr>
          <p:nvPr>
            <p:ph type="ftr" sz="quarter" idx="11"/>
          </p:nvPr>
        </p:nvSpPr>
        <p:spPr>
          <a:xfrm>
            <a:off x="3452209" y="6576293"/>
            <a:ext cx="6618891" cy="210666"/>
          </a:xfrm>
        </p:spPr>
        <p:txBody>
          <a:bodyPr/>
          <a:lstStyle/>
          <a:p>
            <a:pPr>
              <a:defRPr/>
            </a:pPr>
            <a:r>
              <a:rPr lang="en-US" b="1" i="1" dirty="0">
                <a:latin typeface="Garamond" panose="02020404030301010803" pitchFamily="18" charset="0"/>
                <a:cs typeface="Times New Roman" pitchFamily="18" charset="0"/>
              </a:rPr>
              <a:t>Department of Applied Computational Science &amp; Engineering</a:t>
            </a:r>
          </a:p>
        </p:txBody>
      </p:sp>
      <p:sp>
        <p:nvSpPr>
          <p:cNvPr id="9" name="Slide Number Placeholder 8">
            <a:extLst>
              <a:ext uri="{FF2B5EF4-FFF2-40B4-BE49-F238E27FC236}">
                <a16:creationId xmlns:a16="http://schemas.microsoft.com/office/drawing/2014/main" id="{B76DE54B-BF47-723F-C6C1-13095075F198}"/>
              </a:ext>
            </a:extLst>
          </p:cNvPr>
          <p:cNvSpPr>
            <a:spLocks noGrp="1"/>
          </p:cNvSpPr>
          <p:nvPr>
            <p:ph type="sldNum" sz="quarter" idx="12"/>
          </p:nvPr>
        </p:nvSpPr>
        <p:spPr/>
        <p:txBody>
          <a:bodyPr/>
          <a:lstStyle/>
          <a:p>
            <a:fld id="{BC58B3AD-D297-1047-9FAD-E399140930C8}" type="slidenum">
              <a:rPr lang="en-US" smtClean="0"/>
              <a:pPr/>
              <a:t>3</a:t>
            </a:fld>
            <a:endParaRPr lang="en-US" dirty="0"/>
          </a:p>
        </p:txBody>
      </p:sp>
      <p:sp>
        <p:nvSpPr>
          <p:cNvPr id="10" name="Rectangle 9"/>
          <p:cNvSpPr/>
          <p:nvPr/>
        </p:nvSpPr>
        <p:spPr>
          <a:xfrm>
            <a:off x="0" y="736600"/>
            <a:ext cx="2133600" cy="61214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12" name="Rectangle 11">
            <a:extLst>
              <a:ext uri="{FF2B5EF4-FFF2-40B4-BE49-F238E27FC236}">
                <a16:creationId xmlns:a16="http://schemas.microsoft.com/office/drawing/2014/main" id="{3173D117-F69F-2C28-6919-6F07CC144FD4}"/>
              </a:ext>
            </a:extLst>
          </p:cNvPr>
          <p:cNvSpPr/>
          <p:nvPr/>
        </p:nvSpPr>
        <p:spPr>
          <a:xfrm>
            <a:off x="2133600" y="0"/>
            <a:ext cx="10058400"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Garamond" panose="02020404030301010803" pitchFamily="18" charset="0"/>
                <a:cs typeface="Times New Roman" pitchFamily="18" charset="0"/>
              </a:rPr>
              <a:t>OBECTIVES</a:t>
            </a:r>
            <a:endParaRPr lang="en-US" sz="2800" dirty="0">
              <a:latin typeface="Garamond" panose="02020404030301010803" pitchFamily="18" charset="0"/>
            </a:endParaRPr>
          </a:p>
        </p:txBody>
      </p:sp>
      <p:sp>
        <p:nvSpPr>
          <p:cNvPr id="6" name="TextBox 5"/>
          <p:cNvSpPr txBox="1"/>
          <p:nvPr/>
        </p:nvSpPr>
        <p:spPr>
          <a:xfrm>
            <a:off x="2853978" y="1649482"/>
            <a:ext cx="8299451" cy="3416320"/>
          </a:xfrm>
          <a:prstGeom prst="rect">
            <a:avLst/>
          </a:prstGeom>
          <a:noFill/>
        </p:spPr>
        <p:txBody>
          <a:bodyPr wrap="square" rtlCol="0">
            <a:spAutoFit/>
          </a:bodyPr>
          <a:lstStyle/>
          <a:p>
            <a:r>
              <a:rPr lang="en-US" b="0" i="0" dirty="0">
                <a:effectLst/>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Blood Bank App </a:t>
            </a:r>
            <a:r>
              <a:rPr lang="en-US" b="0" i="0" dirty="0">
                <a:effectLst/>
                <a:latin typeface="Arial" panose="020B0604020202020204" pitchFamily="34" charset="0"/>
                <a:cs typeface="Arial" panose="020B0604020202020204" pitchFamily="34" charset="0"/>
              </a:rPr>
              <a:t>aims to enhance communication between the Donor, Hospital and </a:t>
            </a:r>
            <a:r>
              <a:rPr lang="en-US" b="0" i="0" dirty="0" err="1">
                <a:effectLst/>
                <a:latin typeface="Arial" panose="020B0604020202020204" pitchFamily="34" charset="0"/>
                <a:cs typeface="Arial" panose="020B0604020202020204" pitchFamily="34" charset="0"/>
              </a:rPr>
              <a:t>Organisation</a:t>
            </a:r>
            <a:r>
              <a:rPr lang="en-US" b="0" i="0" dirty="0">
                <a:effectLst/>
                <a:latin typeface="Arial" panose="020B0604020202020204" pitchFamily="34" charset="0"/>
                <a:cs typeface="Arial" panose="020B0604020202020204" pitchFamily="34" charset="0"/>
              </a:rPr>
              <a:t>. </a:t>
            </a:r>
            <a:r>
              <a:rPr lang="en-US" b="0" i="0" dirty="0">
                <a:solidFill>
                  <a:srgbClr val="374151"/>
                </a:solidFill>
                <a:effectLst/>
                <a:latin typeface="Söhne"/>
              </a:rPr>
              <a:t>The primary objectives of the MERN Stack Blood Bank Project are:</a:t>
            </a:r>
            <a:endParaRPr lang="en-US" b="0" i="0" dirty="0">
              <a:effectLst/>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342900" indent="-342900">
              <a:buAutoNum type="arabicPeriod"/>
            </a:pPr>
            <a:r>
              <a:rPr lang="en-US" i="0" dirty="0">
                <a:effectLst/>
                <a:latin typeface="Arial" panose="020B0604020202020204" pitchFamily="34" charset="0"/>
                <a:cs typeface="Arial" panose="020B0604020202020204" pitchFamily="34" charset="0"/>
              </a:rPr>
              <a:t>Efficient Blood Donation Process</a:t>
            </a:r>
            <a:endParaRPr lang="en-US" dirty="0">
              <a:latin typeface="Arial" panose="020B0604020202020204" pitchFamily="34" charset="0"/>
              <a:cs typeface="Arial" panose="020B0604020202020204" pitchFamily="34" charset="0"/>
            </a:endParaRPr>
          </a:p>
          <a:p>
            <a:pPr marL="342900" indent="-342900">
              <a:buAutoNum type="arabicPeriod"/>
            </a:pPr>
            <a:r>
              <a:rPr lang="en-US" i="0" dirty="0">
                <a:effectLst/>
                <a:latin typeface="Arial" panose="020B0604020202020204" pitchFamily="34" charset="0"/>
                <a:cs typeface="Arial" panose="020B0604020202020204" pitchFamily="34" charset="0"/>
              </a:rPr>
              <a:t>Optimized Blood Inventory Management</a:t>
            </a:r>
            <a:endParaRPr lang="en-US" dirty="0">
              <a:latin typeface="Arial" panose="020B0604020202020204" pitchFamily="34" charset="0"/>
              <a:cs typeface="Arial" panose="020B0604020202020204" pitchFamily="34" charset="0"/>
            </a:endParaRPr>
          </a:p>
          <a:p>
            <a:pPr marL="342900" indent="-342900">
              <a:buAutoNum type="arabicPeriod"/>
            </a:pPr>
            <a:r>
              <a:rPr lang="en-US" i="0" dirty="0">
                <a:effectLst/>
                <a:latin typeface="Arial" panose="020B0604020202020204" pitchFamily="34" charset="0"/>
                <a:cs typeface="Arial" panose="020B0604020202020204" pitchFamily="34" charset="0"/>
              </a:rPr>
              <a:t>Enhanced User Authentication and Security</a:t>
            </a:r>
            <a:endParaRPr lang="en-US" dirty="0">
              <a:latin typeface="Arial" panose="020B0604020202020204" pitchFamily="34" charset="0"/>
              <a:cs typeface="Arial" panose="020B0604020202020204" pitchFamily="34" charset="0"/>
            </a:endParaRPr>
          </a:p>
          <a:p>
            <a:pPr marL="342900" indent="-342900">
              <a:buAutoNum type="arabicPeriod"/>
            </a:pPr>
            <a:r>
              <a:rPr lang="nb-NO" i="0" dirty="0">
                <a:effectLst/>
                <a:latin typeface="Arial" panose="020B0604020202020204" pitchFamily="34" charset="0"/>
                <a:cs typeface="Arial" panose="020B0604020202020204" pitchFamily="34" charset="0"/>
              </a:rPr>
              <a:t>Distinct Roles for Varied Users</a:t>
            </a:r>
            <a:endParaRPr lang="en-US" dirty="0">
              <a:latin typeface="Arial" panose="020B0604020202020204" pitchFamily="34" charset="0"/>
              <a:cs typeface="Arial" panose="020B0604020202020204" pitchFamily="34" charset="0"/>
            </a:endParaRPr>
          </a:p>
          <a:p>
            <a:pPr marL="342900" indent="-342900">
              <a:buAutoNum type="arabicPeriod"/>
            </a:pPr>
            <a:r>
              <a:rPr lang="en-US" dirty="0">
                <a:latin typeface="Arial" panose="020B0604020202020204" pitchFamily="34" charset="0"/>
                <a:cs typeface="Arial" panose="020B0604020202020204" pitchFamily="34" charset="0"/>
              </a:rPr>
              <a:t>Real-Time Data features</a:t>
            </a:r>
          </a:p>
          <a:p>
            <a:pPr marL="342900" indent="-342900">
              <a:buAutoNum type="arabicPeriod"/>
            </a:pPr>
            <a:r>
              <a:rPr lang="en-US" dirty="0">
                <a:latin typeface="Arial" panose="020B0604020202020204" pitchFamily="34" charset="0"/>
                <a:cs typeface="Arial" panose="020B0604020202020204" pitchFamily="34" charset="0"/>
              </a:rPr>
              <a:t>User interface</a:t>
            </a:r>
          </a:p>
          <a:p>
            <a:pPr marL="342900" indent="-342900">
              <a:buAutoNum type="arabicPeriod"/>
            </a:pPr>
            <a:r>
              <a:rPr lang="en-US" dirty="0">
                <a:latin typeface="Arial" panose="020B0604020202020204" pitchFamily="34" charset="0"/>
                <a:cs typeface="Arial" panose="020B0604020202020204" pitchFamily="34" charset="0"/>
              </a:rPr>
              <a:t>Testing and Improvement</a:t>
            </a:r>
          </a:p>
          <a:p>
            <a:pPr marL="342900" indent="-342900">
              <a:buAutoNum type="arabicPeriod"/>
            </a:pPr>
            <a:r>
              <a:rPr lang="en-US" dirty="0">
                <a:latin typeface="Arial" panose="020B0604020202020204" pitchFamily="34" charset="0"/>
                <a:cs typeface="Arial" panose="020B0604020202020204" pitchFamily="34" charset="0"/>
              </a:rPr>
              <a:t>Deployment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6813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67827F24-4E05-D3AB-1EA8-C2892DB07D1B}"/>
              </a:ext>
            </a:extLst>
          </p:cNvPr>
          <p:cNvSpPr>
            <a:spLocks noGrp="1"/>
          </p:cNvSpPr>
          <p:nvPr>
            <p:ph type="ftr" sz="quarter" idx="11"/>
          </p:nvPr>
        </p:nvSpPr>
        <p:spPr>
          <a:xfrm>
            <a:off x="3452209" y="6576293"/>
            <a:ext cx="6618891" cy="210666"/>
          </a:xfrm>
        </p:spPr>
        <p:txBody>
          <a:bodyPr/>
          <a:lstStyle/>
          <a:p>
            <a:pPr>
              <a:defRPr/>
            </a:pPr>
            <a:r>
              <a:rPr lang="en-US" b="1" i="1" dirty="0">
                <a:latin typeface="Garamond" panose="02020404030301010803" pitchFamily="18" charset="0"/>
                <a:cs typeface="Times New Roman" pitchFamily="18" charset="0"/>
              </a:rPr>
              <a:t>Department of Applied Computational Science &amp; Engineering</a:t>
            </a:r>
          </a:p>
        </p:txBody>
      </p:sp>
      <p:sp>
        <p:nvSpPr>
          <p:cNvPr id="9" name="Slide Number Placeholder 8">
            <a:extLst>
              <a:ext uri="{FF2B5EF4-FFF2-40B4-BE49-F238E27FC236}">
                <a16:creationId xmlns:a16="http://schemas.microsoft.com/office/drawing/2014/main" id="{B76DE54B-BF47-723F-C6C1-13095075F198}"/>
              </a:ext>
            </a:extLst>
          </p:cNvPr>
          <p:cNvSpPr>
            <a:spLocks noGrp="1"/>
          </p:cNvSpPr>
          <p:nvPr>
            <p:ph type="sldNum" sz="quarter" idx="12"/>
          </p:nvPr>
        </p:nvSpPr>
        <p:spPr/>
        <p:txBody>
          <a:bodyPr/>
          <a:lstStyle/>
          <a:p>
            <a:fld id="{BC58B3AD-D297-1047-9FAD-E399140930C8}" type="slidenum">
              <a:rPr lang="en-US" smtClean="0"/>
              <a:pPr/>
              <a:t>4</a:t>
            </a:fld>
            <a:endParaRPr lang="en-US" dirty="0"/>
          </a:p>
        </p:txBody>
      </p:sp>
      <p:sp>
        <p:nvSpPr>
          <p:cNvPr id="10" name="Rectangle 9"/>
          <p:cNvSpPr/>
          <p:nvPr/>
        </p:nvSpPr>
        <p:spPr>
          <a:xfrm>
            <a:off x="0" y="736600"/>
            <a:ext cx="2133600" cy="61214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12" name="Rectangle 11">
            <a:extLst>
              <a:ext uri="{FF2B5EF4-FFF2-40B4-BE49-F238E27FC236}">
                <a16:creationId xmlns:a16="http://schemas.microsoft.com/office/drawing/2014/main" id="{3173D117-F69F-2C28-6919-6F07CC144FD4}"/>
              </a:ext>
            </a:extLst>
          </p:cNvPr>
          <p:cNvSpPr/>
          <p:nvPr/>
        </p:nvSpPr>
        <p:spPr>
          <a:xfrm>
            <a:off x="2133600" y="0"/>
            <a:ext cx="10058400"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Garamond" panose="02020404030301010803" pitchFamily="18" charset="0"/>
                <a:cs typeface="Times New Roman" pitchFamily="18" charset="0"/>
              </a:rPr>
              <a:t>HARDWARE &amp; SOFTWARE REQUIREMENTS</a:t>
            </a:r>
            <a:endParaRPr lang="en-US" sz="2800" dirty="0">
              <a:latin typeface="Garamond" panose="02020404030301010803" pitchFamily="18" charset="0"/>
            </a:endParaRPr>
          </a:p>
        </p:txBody>
      </p:sp>
      <p:sp>
        <p:nvSpPr>
          <p:cNvPr id="6" name="TextBox 5"/>
          <p:cNvSpPr txBox="1"/>
          <p:nvPr/>
        </p:nvSpPr>
        <p:spPr>
          <a:xfrm>
            <a:off x="2800187" y="1048851"/>
            <a:ext cx="8299451" cy="4801314"/>
          </a:xfrm>
          <a:prstGeom prst="rect">
            <a:avLst/>
          </a:prstGeom>
          <a:noFill/>
        </p:spPr>
        <p:txBody>
          <a:bodyPr wrap="square" rtlCol="0">
            <a:spAutoFit/>
          </a:bodyPr>
          <a:lstStyle/>
          <a:p>
            <a:r>
              <a:rPr lang="en-IN" dirty="0">
                <a:latin typeface="Aptos" panose="020B0004020202020204" pitchFamily="34" charset="0"/>
                <a:cs typeface="Arial" panose="020B0604020202020204" pitchFamily="34" charset="0"/>
              </a:rPr>
              <a:t>**Hardware:**</a:t>
            </a:r>
          </a:p>
          <a:p>
            <a:r>
              <a:rPr lang="en-IN" dirty="0">
                <a:latin typeface="Aptos" panose="020B0004020202020204" pitchFamily="34" charset="0"/>
                <a:cs typeface="Arial" panose="020B0604020202020204" pitchFamily="34" charset="0"/>
              </a:rPr>
              <a:t>1. Server Infrastructure</a:t>
            </a:r>
          </a:p>
          <a:p>
            <a:r>
              <a:rPr lang="en-IN" dirty="0">
                <a:latin typeface="Aptos" panose="020B0004020202020204" pitchFamily="34" charset="0"/>
                <a:cs typeface="Arial" panose="020B0604020202020204" pitchFamily="34" charset="0"/>
              </a:rPr>
              <a:t>2. Storage Systems</a:t>
            </a:r>
          </a:p>
          <a:p>
            <a:r>
              <a:rPr lang="en-IN" dirty="0">
                <a:latin typeface="Aptos" panose="020B0004020202020204" pitchFamily="34" charset="0"/>
                <a:cs typeface="Arial" panose="020B0604020202020204" pitchFamily="34" charset="0"/>
              </a:rPr>
              <a:t>3. Network Infrastructure</a:t>
            </a:r>
          </a:p>
          <a:p>
            <a:r>
              <a:rPr lang="en-IN" dirty="0">
                <a:latin typeface="Aptos" panose="020B0004020202020204" pitchFamily="34" charset="0"/>
                <a:cs typeface="Arial" panose="020B0604020202020204" pitchFamily="34" charset="0"/>
              </a:rPr>
              <a:t>4. Backup Systems</a:t>
            </a:r>
          </a:p>
          <a:p>
            <a:endParaRPr lang="en-IN" dirty="0">
              <a:latin typeface="Aptos" panose="020B0004020202020204" pitchFamily="34" charset="0"/>
              <a:cs typeface="Arial" panose="020B0604020202020204" pitchFamily="34" charset="0"/>
            </a:endParaRPr>
          </a:p>
          <a:p>
            <a:r>
              <a:rPr lang="en-IN" dirty="0">
                <a:latin typeface="Aptos" panose="020B0004020202020204" pitchFamily="34" charset="0"/>
                <a:cs typeface="Arial" panose="020B0604020202020204" pitchFamily="34" charset="0"/>
              </a:rPr>
              <a:t>**Software:**</a:t>
            </a:r>
          </a:p>
          <a:p>
            <a:r>
              <a:rPr lang="en-IN" dirty="0">
                <a:latin typeface="Aptos" panose="020B0004020202020204" pitchFamily="34" charset="0"/>
                <a:cs typeface="Arial" panose="020B0604020202020204" pitchFamily="34" charset="0"/>
              </a:rPr>
              <a:t>1. Operating System</a:t>
            </a:r>
          </a:p>
          <a:p>
            <a:r>
              <a:rPr lang="en-IN" dirty="0">
                <a:latin typeface="Aptos" panose="020B0004020202020204" pitchFamily="34" charset="0"/>
                <a:cs typeface="Arial" panose="020B0604020202020204" pitchFamily="34" charset="0"/>
              </a:rPr>
              <a:t>2. Node.js</a:t>
            </a:r>
          </a:p>
          <a:p>
            <a:r>
              <a:rPr lang="en-IN" dirty="0">
                <a:latin typeface="Aptos" panose="020B0004020202020204" pitchFamily="34" charset="0"/>
                <a:cs typeface="Arial" panose="020B0604020202020204" pitchFamily="34" charset="0"/>
              </a:rPr>
              <a:t>3. Express.js</a:t>
            </a:r>
          </a:p>
          <a:p>
            <a:r>
              <a:rPr lang="en-IN" dirty="0">
                <a:latin typeface="Aptos" panose="020B0004020202020204" pitchFamily="34" charset="0"/>
                <a:cs typeface="Arial" panose="020B0604020202020204" pitchFamily="34" charset="0"/>
              </a:rPr>
              <a:t>4. MongoDB</a:t>
            </a:r>
          </a:p>
          <a:p>
            <a:r>
              <a:rPr lang="en-IN" dirty="0">
                <a:latin typeface="Aptos" panose="020B0004020202020204" pitchFamily="34" charset="0"/>
                <a:cs typeface="Arial" panose="020B0604020202020204" pitchFamily="34" charset="0"/>
              </a:rPr>
              <a:t>5. React.js</a:t>
            </a:r>
          </a:p>
          <a:p>
            <a:r>
              <a:rPr lang="en-IN" dirty="0">
                <a:latin typeface="Aptos" panose="020B0004020202020204" pitchFamily="34" charset="0"/>
                <a:cs typeface="Arial" panose="020B0604020202020204" pitchFamily="34" charset="0"/>
              </a:rPr>
              <a:t>6. UI/UX Design Tools (for e.g. Adobe XD or Figma)</a:t>
            </a:r>
          </a:p>
          <a:p>
            <a:r>
              <a:rPr lang="en-IN" dirty="0">
                <a:latin typeface="Aptos" panose="020B0004020202020204" pitchFamily="34" charset="0"/>
                <a:cs typeface="Arial" panose="020B0604020202020204" pitchFamily="34" charset="0"/>
              </a:rPr>
              <a:t>7. Version Control (e.g., Git) </a:t>
            </a:r>
          </a:p>
          <a:p>
            <a:r>
              <a:rPr lang="en-IN" dirty="0">
                <a:latin typeface="Aptos" panose="020B0004020202020204" pitchFamily="34" charset="0"/>
                <a:cs typeface="Arial" panose="020B0604020202020204" pitchFamily="34" charset="0"/>
              </a:rPr>
              <a:t>8. Integrated Development Environment (IDE) (for e.g. VS code)</a:t>
            </a:r>
          </a:p>
          <a:p>
            <a:r>
              <a:rPr lang="en-IN" dirty="0">
                <a:latin typeface="Aptos" panose="020B0004020202020204" pitchFamily="34" charset="0"/>
                <a:cs typeface="Arial" panose="020B0604020202020204" pitchFamily="34" charset="0"/>
              </a:rPr>
              <a:t>9. Deployment Platform (for e.g. Heroku) </a:t>
            </a:r>
          </a:p>
          <a:p>
            <a:r>
              <a:rPr lang="en-IN" dirty="0">
                <a:latin typeface="Aptos" panose="020B0004020202020204" pitchFamily="34" charset="0"/>
                <a:cs typeface="Arial" panose="020B0604020202020204" pitchFamily="34" charset="0"/>
              </a:rPr>
              <a:t>10. API Testing Tool (for e.g. Postman)</a:t>
            </a:r>
          </a:p>
        </p:txBody>
      </p:sp>
    </p:spTree>
    <p:extLst>
      <p:ext uri="{BB962C8B-B14F-4D97-AF65-F5344CB8AC3E}">
        <p14:creationId xmlns:p14="http://schemas.microsoft.com/office/powerpoint/2010/main" val="3856014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67827F24-4E05-D3AB-1EA8-C2892DB07D1B}"/>
              </a:ext>
            </a:extLst>
          </p:cNvPr>
          <p:cNvSpPr>
            <a:spLocks noGrp="1"/>
          </p:cNvSpPr>
          <p:nvPr>
            <p:ph type="ftr" sz="quarter" idx="11"/>
          </p:nvPr>
        </p:nvSpPr>
        <p:spPr>
          <a:xfrm>
            <a:off x="3452209" y="6576293"/>
            <a:ext cx="6618891" cy="210666"/>
          </a:xfrm>
        </p:spPr>
        <p:txBody>
          <a:bodyPr/>
          <a:lstStyle/>
          <a:p>
            <a:pPr>
              <a:defRPr/>
            </a:pPr>
            <a:r>
              <a:rPr lang="en-US" b="1" i="1" dirty="0">
                <a:latin typeface="Garamond" panose="02020404030301010803" pitchFamily="18" charset="0"/>
                <a:cs typeface="Times New Roman" pitchFamily="18" charset="0"/>
              </a:rPr>
              <a:t>Department of Applied Computational Science &amp; Engineering</a:t>
            </a:r>
          </a:p>
        </p:txBody>
      </p:sp>
      <p:sp>
        <p:nvSpPr>
          <p:cNvPr id="9" name="Slide Number Placeholder 8">
            <a:extLst>
              <a:ext uri="{FF2B5EF4-FFF2-40B4-BE49-F238E27FC236}">
                <a16:creationId xmlns:a16="http://schemas.microsoft.com/office/drawing/2014/main" id="{B76DE54B-BF47-723F-C6C1-13095075F198}"/>
              </a:ext>
            </a:extLst>
          </p:cNvPr>
          <p:cNvSpPr>
            <a:spLocks noGrp="1"/>
          </p:cNvSpPr>
          <p:nvPr>
            <p:ph type="sldNum" sz="quarter" idx="12"/>
          </p:nvPr>
        </p:nvSpPr>
        <p:spPr/>
        <p:txBody>
          <a:bodyPr/>
          <a:lstStyle/>
          <a:p>
            <a:fld id="{BC58B3AD-D297-1047-9FAD-E399140930C8}" type="slidenum">
              <a:rPr lang="en-US" smtClean="0"/>
              <a:pPr/>
              <a:t>5</a:t>
            </a:fld>
            <a:endParaRPr lang="en-US" dirty="0"/>
          </a:p>
        </p:txBody>
      </p:sp>
      <p:sp>
        <p:nvSpPr>
          <p:cNvPr id="10" name="Rectangle 9"/>
          <p:cNvSpPr/>
          <p:nvPr/>
        </p:nvSpPr>
        <p:spPr>
          <a:xfrm>
            <a:off x="0" y="736600"/>
            <a:ext cx="2133600" cy="61214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12" name="Rectangle 11">
            <a:extLst>
              <a:ext uri="{FF2B5EF4-FFF2-40B4-BE49-F238E27FC236}">
                <a16:creationId xmlns:a16="http://schemas.microsoft.com/office/drawing/2014/main" id="{3173D117-F69F-2C28-6919-6F07CC144FD4}"/>
              </a:ext>
            </a:extLst>
          </p:cNvPr>
          <p:cNvSpPr/>
          <p:nvPr/>
        </p:nvSpPr>
        <p:spPr>
          <a:xfrm>
            <a:off x="2133600" y="0"/>
            <a:ext cx="10058400"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Garamond" panose="02020404030301010803" pitchFamily="18" charset="0"/>
                <a:cs typeface="Times New Roman" pitchFamily="18" charset="0"/>
              </a:rPr>
              <a:t>EXISTING SYSTEM/RELATED WORK</a:t>
            </a:r>
            <a:endParaRPr lang="en-US" sz="2800" dirty="0">
              <a:latin typeface="Garamond" panose="02020404030301010803" pitchFamily="18" charset="0"/>
            </a:endParaRPr>
          </a:p>
        </p:txBody>
      </p:sp>
      <p:sp>
        <p:nvSpPr>
          <p:cNvPr id="3" name="TextBox 2">
            <a:extLst>
              <a:ext uri="{FF2B5EF4-FFF2-40B4-BE49-F238E27FC236}">
                <a16:creationId xmlns:a16="http://schemas.microsoft.com/office/drawing/2014/main" id="{B86EF921-87D5-E39D-FA12-FD4366BD0A25}"/>
              </a:ext>
            </a:extLst>
          </p:cNvPr>
          <p:cNvSpPr txBox="1"/>
          <p:nvPr/>
        </p:nvSpPr>
        <p:spPr>
          <a:xfrm>
            <a:off x="2967318" y="2169461"/>
            <a:ext cx="8417859" cy="2862322"/>
          </a:xfrm>
          <a:prstGeom prst="rect">
            <a:avLst/>
          </a:prstGeom>
          <a:noFill/>
        </p:spPr>
        <p:txBody>
          <a:bodyPr wrap="square" rtlCol="0">
            <a:spAutoFit/>
          </a:bodyPr>
          <a:lstStyle/>
          <a:p>
            <a:r>
              <a:rPr lang="en-US" b="0" i="0" dirty="0">
                <a:solidFill>
                  <a:srgbClr val="374151"/>
                </a:solidFill>
                <a:effectLst/>
                <a:latin typeface="Arial" panose="020B0604020202020204" pitchFamily="34" charset="0"/>
                <a:cs typeface="Arial" panose="020B0604020202020204" pitchFamily="34" charset="0"/>
              </a:rPr>
              <a:t>In exploring the existing landscape of blood donation and inventory management systems, it was evident that traditional manual methods fell short in meeting the dynamic and specialized requirements of modern blood banks. Online blood donation platforms and mobile applications, while facilitating donor engagement, often lacked the comprehensive features necessary for efficient inventory management. Recognizing these limitations, the Blood Bank App aims to bridge the gap by introducing a technologically advanced, user-friendly solution that integrates real-time features, distinct user roles, and a comprehensive inventory management system tailored to the unique needs of donors, organizations, hospitals, and administrators.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0825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67827F24-4E05-D3AB-1EA8-C2892DB07D1B}"/>
              </a:ext>
            </a:extLst>
          </p:cNvPr>
          <p:cNvSpPr>
            <a:spLocks noGrp="1"/>
          </p:cNvSpPr>
          <p:nvPr>
            <p:ph type="ftr" sz="quarter" idx="11"/>
          </p:nvPr>
        </p:nvSpPr>
        <p:spPr>
          <a:xfrm>
            <a:off x="3452209" y="6576293"/>
            <a:ext cx="6618891" cy="210666"/>
          </a:xfrm>
        </p:spPr>
        <p:txBody>
          <a:bodyPr/>
          <a:lstStyle/>
          <a:p>
            <a:pPr>
              <a:defRPr/>
            </a:pPr>
            <a:r>
              <a:rPr lang="en-US" b="1" i="1" dirty="0">
                <a:latin typeface="Garamond" panose="02020404030301010803" pitchFamily="18" charset="0"/>
                <a:cs typeface="Times New Roman" pitchFamily="18" charset="0"/>
              </a:rPr>
              <a:t>Department of Applied Computational Science &amp; Engineering</a:t>
            </a:r>
          </a:p>
        </p:txBody>
      </p:sp>
      <p:sp>
        <p:nvSpPr>
          <p:cNvPr id="9" name="Slide Number Placeholder 8">
            <a:extLst>
              <a:ext uri="{FF2B5EF4-FFF2-40B4-BE49-F238E27FC236}">
                <a16:creationId xmlns:a16="http://schemas.microsoft.com/office/drawing/2014/main" id="{B76DE54B-BF47-723F-C6C1-13095075F198}"/>
              </a:ext>
            </a:extLst>
          </p:cNvPr>
          <p:cNvSpPr>
            <a:spLocks noGrp="1"/>
          </p:cNvSpPr>
          <p:nvPr>
            <p:ph type="sldNum" sz="quarter" idx="12"/>
          </p:nvPr>
        </p:nvSpPr>
        <p:spPr/>
        <p:txBody>
          <a:bodyPr/>
          <a:lstStyle/>
          <a:p>
            <a:fld id="{BC58B3AD-D297-1047-9FAD-E399140930C8}" type="slidenum">
              <a:rPr lang="en-US" smtClean="0"/>
              <a:pPr/>
              <a:t>6</a:t>
            </a:fld>
            <a:endParaRPr lang="en-US" dirty="0"/>
          </a:p>
        </p:txBody>
      </p:sp>
      <p:sp>
        <p:nvSpPr>
          <p:cNvPr id="10" name="Rectangle 9"/>
          <p:cNvSpPr/>
          <p:nvPr/>
        </p:nvSpPr>
        <p:spPr>
          <a:xfrm>
            <a:off x="0" y="736600"/>
            <a:ext cx="2133600" cy="61214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12" name="Rectangle 11">
            <a:extLst>
              <a:ext uri="{FF2B5EF4-FFF2-40B4-BE49-F238E27FC236}">
                <a16:creationId xmlns:a16="http://schemas.microsoft.com/office/drawing/2014/main" id="{3173D117-F69F-2C28-6919-6F07CC144FD4}"/>
              </a:ext>
            </a:extLst>
          </p:cNvPr>
          <p:cNvSpPr/>
          <p:nvPr/>
        </p:nvSpPr>
        <p:spPr>
          <a:xfrm>
            <a:off x="2133600" y="0"/>
            <a:ext cx="10058400"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Garamond" panose="02020404030301010803" pitchFamily="18" charset="0"/>
                <a:cs typeface="Times New Roman" pitchFamily="18" charset="0"/>
              </a:rPr>
              <a:t>LITERATURE SURVEY </a:t>
            </a:r>
            <a:endParaRPr lang="en-US" sz="2800" dirty="0">
              <a:latin typeface="Garamond" panose="02020404030301010803" pitchFamily="18" charset="0"/>
            </a:endParaRPr>
          </a:p>
        </p:txBody>
      </p:sp>
      <p:graphicFrame>
        <p:nvGraphicFramePr>
          <p:cNvPr id="8" name="Table 7">
            <a:extLst>
              <a:ext uri="{FF2B5EF4-FFF2-40B4-BE49-F238E27FC236}">
                <a16:creationId xmlns:a16="http://schemas.microsoft.com/office/drawing/2014/main" id="{1A3089F5-3302-4ADF-A49E-035F33BA2EF6}"/>
              </a:ext>
            </a:extLst>
          </p:cNvPr>
          <p:cNvGraphicFramePr>
            <a:graphicFrameLocks noGrp="1"/>
          </p:cNvGraphicFramePr>
          <p:nvPr>
            <p:extLst>
              <p:ext uri="{D42A27DB-BD31-4B8C-83A1-F6EECF244321}">
                <p14:modId xmlns:p14="http://schemas.microsoft.com/office/powerpoint/2010/main" val="1059689520"/>
              </p:ext>
            </p:extLst>
          </p:nvPr>
        </p:nvGraphicFramePr>
        <p:xfrm>
          <a:off x="2266681" y="1289826"/>
          <a:ext cx="9925319" cy="4091953"/>
        </p:xfrm>
        <a:graphic>
          <a:graphicData uri="http://schemas.openxmlformats.org/drawingml/2006/table">
            <a:tbl>
              <a:tblPr>
                <a:tableStyleId>{5C22544A-7EE6-4342-B048-85BDC9FD1C3A}</a:tableStyleId>
              </a:tblPr>
              <a:tblGrid>
                <a:gridCol w="535897">
                  <a:extLst>
                    <a:ext uri="{9D8B030D-6E8A-4147-A177-3AD203B41FA5}">
                      <a16:colId xmlns:a16="http://schemas.microsoft.com/office/drawing/2014/main" val="619600454"/>
                    </a:ext>
                  </a:extLst>
                </a:gridCol>
                <a:gridCol w="1030328">
                  <a:extLst>
                    <a:ext uri="{9D8B030D-6E8A-4147-A177-3AD203B41FA5}">
                      <a16:colId xmlns:a16="http://schemas.microsoft.com/office/drawing/2014/main" val="2493005940"/>
                    </a:ext>
                  </a:extLst>
                </a:gridCol>
                <a:gridCol w="1030328">
                  <a:extLst>
                    <a:ext uri="{9D8B030D-6E8A-4147-A177-3AD203B41FA5}">
                      <a16:colId xmlns:a16="http://schemas.microsoft.com/office/drawing/2014/main" val="3633730045"/>
                    </a:ext>
                  </a:extLst>
                </a:gridCol>
                <a:gridCol w="1030328">
                  <a:extLst>
                    <a:ext uri="{9D8B030D-6E8A-4147-A177-3AD203B41FA5}">
                      <a16:colId xmlns:a16="http://schemas.microsoft.com/office/drawing/2014/main" val="4135978903"/>
                    </a:ext>
                  </a:extLst>
                </a:gridCol>
                <a:gridCol w="1766928">
                  <a:extLst>
                    <a:ext uri="{9D8B030D-6E8A-4147-A177-3AD203B41FA5}">
                      <a16:colId xmlns:a16="http://schemas.microsoft.com/office/drawing/2014/main" val="2394670440"/>
                    </a:ext>
                  </a:extLst>
                </a:gridCol>
                <a:gridCol w="1088031">
                  <a:extLst>
                    <a:ext uri="{9D8B030D-6E8A-4147-A177-3AD203B41FA5}">
                      <a16:colId xmlns:a16="http://schemas.microsoft.com/office/drawing/2014/main" val="2065399018"/>
                    </a:ext>
                  </a:extLst>
                </a:gridCol>
                <a:gridCol w="867225">
                  <a:extLst>
                    <a:ext uri="{9D8B030D-6E8A-4147-A177-3AD203B41FA5}">
                      <a16:colId xmlns:a16="http://schemas.microsoft.com/office/drawing/2014/main" val="2966044764"/>
                    </a:ext>
                  </a:extLst>
                </a:gridCol>
                <a:gridCol w="809071">
                  <a:extLst>
                    <a:ext uri="{9D8B030D-6E8A-4147-A177-3AD203B41FA5}">
                      <a16:colId xmlns:a16="http://schemas.microsoft.com/office/drawing/2014/main" val="1579613687"/>
                    </a:ext>
                  </a:extLst>
                </a:gridCol>
                <a:gridCol w="876496">
                  <a:extLst>
                    <a:ext uri="{9D8B030D-6E8A-4147-A177-3AD203B41FA5}">
                      <a16:colId xmlns:a16="http://schemas.microsoft.com/office/drawing/2014/main" val="3568166840"/>
                    </a:ext>
                  </a:extLst>
                </a:gridCol>
                <a:gridCol w="890687">
                  <a:extLst>
                    <a:ext uri="{9D8B030D-6E8A-4147-A177-3AD203B41FA5}">
                      <a16:colId xmlns:a16="http://schemas.microsoft.com/office/drawing/2014/main" val="2616531622"/>
                    </a:ext>
                  </a:extLst>
                </a:gridCol>
              </a:tblGrid>
              <a:tr h="882336">
                <a:tc>
                  <a:txBody>
                    <a:bodyPr/>
                    <a:lstStyle/>
                    <a:p>
                      <a:pPr marL="0" marR="0">
                        <a:spcBef>
                          <a:spcPts val="0"/>
                        </a:spcBef>
                        <a:spcAft>
                          <a:spcPts val="0"/>
                        </a:spcAft>
                      </a:pPr>
                      <a:r>
                        <a:rPr lang="en-US" sz="1400" b="1" dirty="0">
                          <a:effectLst/>
                          <a:latin typeface="Times New Roman" panose="02020603050405020304" pitchFamily="18" charset="0"/>
                          <a:ea typeface="Times New Roman" panose="02020603050405020304" pitchFamily="18" charset="0"/>
                        </a:rPr>
                        <a:t>S. No</a:t>
                      </a:r>
                    </a:p>
                  </a:txBody>
                  <a:tcPr marL="52899" marR="52899"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effectLst/>
                        </a:rPr>
                        <a:t>Date</a:t>
                      </a:r>
                      <a:endParaRPr lang="en-US" sz="1400" b="1" dirty="0">
                        <a:effectLst/>
                        <a:latin typeface="Times New Roman" panose="02020603050405020304" pitchFamily="18" charset="0"/>
                        <a:ea typeface="Times New Roman" panose="02020603050405020304" pitchFamily="18" charset="0"/>
                      </a:endParaRPr>
                    </a:p>
                    <a:p>
                      <a:pPr marL="0" marR="0">
                        <a:spcBef>
                          <a:spcPts val="0"/>
                        </a:spcBef>
                        <a:spcAft>
                          <a:spcPts val="0"/>
                        </a:spcAft>
                      </a:pPr>
                      <a:endParaRPr lang="en-US" sz="1400" dirty="0">
                        <a:effectLst/>
                        <a:latin typeface="Times New Roman" panose="02020603050405020304" pitchFamily="18" charset="0"/>
                        <a:ea typeface="Times New Roman" panose="02020603050405020304" pitchFamily="18" charset="0"/>
                      </a:endParaRPr>
                    </a:p>
                  </a:txBody>
                  <a:tcPr marL="52899" marR="52899" marT="0" marB="0"/>
                </a:tc>
                <a:tc>
                  <a:txBody>
                    <a:bodyPr/>
                    <a:lstStyle/>
                    <a:p>
                      <a:pPr marL="0" marR="0">
                        <a:spcBef>
                          <a:spcPts val="0"/>
                        </a:spcBef>
                        <a:spcAft>
                          <a:spcPts val="0"/>
                        </a:spcAft>
                      </a:pPr>
                      <a:r>
                        <a:rPr lang="en-US" sz="1400" b="1" dirty="0">
                          <a:effectLst/>
                          <a:latin typeface="Times New Roman" panose="02020603050405020304" pitchFamily="18" charset="0"/>
                          <a:ea typeface="Times New Roman" panose="02020603050405020304" pitchFamily="18" charset="0"/>
                        </a:rPr>
                        <a:t>Year</a:t>
                      </a:r>
                    </a:p>
                  </a:txBody>
                  <a:tcPr marL="52899" marR="52899" marT="0" marB="0"/>
                </a:tc>
                <a:tc>
                  <a:txBody>
                    <a:bodyPr/>
                    <a:lstStyle/>
                    <a:p>
                      <a:pPr marL="0" marR="0">
                        <a:spcBef>
                          <a:spcPts val="0"/>
                        </a:spcBef>
                        <a:spcAft>
                          <a:spcPts val="0"/>
                        </a:spcAft>
                      </a:pPr>
                      <a:r>
                        <a:rPr lang="en-US" sz="1400" b="1" dirty="0">
                          <a:effectLst/>
                        </a:rPr>
                        <a:t>Author</a:t>
                      </a:r>
                    </a:p>
                    <a:p>
                      <a:pPr marL="0" marR="0">
                        <a:spcBef>
                          <a:spcPts val="0"/>
                        </a:spcBef>
                        <a:spcAft>
                          <a:spcPts val="0"/>
                        </a:spcAft>
                      </a:pPr>
                      <a:endParaRPr lang="en-US" sz="1400" dirty="0">
                        <a:effectLst/>
                        <a:latin typeface="Times New Roman" panose="02020603050405020304" pitchFamily="18" charset="0"/>
                        <a:ea typeface="Times New Roman" panose="02020603050405020304" pitchFamily="18" charset="0"/>
                      </a:endParaRPr>
                    </a:p>
                  </a:txBody>
                  <a:tcPr marL="52899" marR="52899" marT="0" marB="0"/>
                </a:tc>
                <a:tc>
                  <a:txBody>
                    <a:bodyPr/>
                    <a:lstStyle/>
                    <a:p>
                      <a:pPr marL="0" marR="0">
                        <a:spcBef>
                          <a:spcPts val="0"/>
                        </a:spcBef>
                        <a:spcAft>
                          <a:spcPts val="0"/>
                        </a:spcAft>
                      </a:pPr>
                      <a:r>
                        <a:rPr lang="en-US" sz="1400" b="1" dirty="0">
                          <a:effectLst/>
                          <a:latin typeface="Times New Roman" panose="02020603050405020304" pitchFamily="18" charset="0"/>
                          <a:ea typeface="Times New Roman" panose="02020603050405020304" pitchFamily="18" charset="0"/>
                        </a:rPr>
                        <a:t>Title</a:t>
                      </a:r>
                    </a:p>
                  </a:txBody>
                  <a:tcPr marL="52899" marR="52899" marT="0" marB="0"/>
                </a:tc>
                <a:tc>
                  <a:txBody>
                    <a:bodyPr/>
                    <a:lstStyle/>
                    <a:p>
                      <a:pPr marL="0" marR="0">
                        <a:spcBef>
                          <a:spcPts val="0"/>
                        </a:spcBef>
                        <a:spcAft>
                          <a:spcPts val="0"/>
                        </a:spcAft>
                      </a:pPr>
                      <a:r>
                        <a:rPr lang="en-US" sz="1400" b="1" dirty="0">
                          <a:effectLst/>
                          <a:latin typeface="Times New Roman" panose="02020603050405020304" pitchFamily="18" charset="0"/>
                          <a:ea typeface="Times New Roman" panose="02020603050405020304" pitchFamily="18" charset="0"/>
                        </a:rPr>
                        <a:t>Paper</a:t>
                      </a:r>
                    </a:p>
                    <a:p>
                      <a:pPr marL="0" marR="0">
                        <a:spcBef>
                          <a:spcPts val="0"/>
                        </a:spcBef>
                        <a:spcAft>
                          <a:spcPts val="0"/>
                        </a:spcAft>
                      </a:pPr>
                      <a:r>
                        <a:rPr lang="en-US" sz="1400" b="1" dirty="0">
                          <a:effectLst/>
                          <a:latin typeface="Times New Roman" panose="02020603050405020304" pitchFamily="18" charset="0"/>
                          <a:ea typeface="Times New Roman" panose="02020603050405020304" pitchFamily="18" charset="0"/>
                        </a:rPr>
                        <a:t>Published in</a:t>
                      </a:r>
                    </a:p>
                    <a:p>
                      <a:pPr marL="0" marR="0">
                        <a:spcBef>
                          <a:spcPts val="0"/>
                        </a:spcBef>
                        <a:spcAft>
                          <a:spcPts val="0"/>
                        </a:spcAft>
                      </a:pPr>
                      <a:r>
                        <a:rPr lang="en-US" sz="1400" dirty="0">
                          <a:effectLst/>
                          <a:latin typeface="Times New Roman" panose="02020603050405020304" pitchFamily="18" charset="0"/>
                          <a:ea typeface="Times New Roman" panose="02020603050405020304" pitchFamily="18" charset="0"/>
                        </a:rPr>
                        <a:t>(Journal Name..)</a:t>
                      </a:r>
                    </a:p>
                  </a:txBody>
                  <a:tcPr marL="52899" marR="52899" marT="0" marB="0"/>
                </a:tc>
                <a:tc>
                  <a:txBody>
                    <a:bodyPr/>
                    <a:lstStyle/>
                    <a:p>
                      <a:pPr marL="0" marR="0">
                        <a:spcBef>
                          <a:spcPts val="0"/>
                        </a:spcBef>
                        <a:spcAft>
                          <a:spcPts val="0"/>
                        </a:spcAft>
                      </a:pPr>
                      <a:r>
                        <a:rPr lang="en-US" sz="1400" b="1" dirty="0">
                          <a:effectLst/>
                        </a:rPr>
                        <a:t>Conceptual </a:t>
                      </a:r>
                    </a:p>
                    <a:p>
                      <a:pPr marL="0" marR="0">
                        <a:spcBef>
                          <a:spcPts val="0"/>
                        </a:spcBef>
                        <a:spcAft>
                          <a:spcPts val="0"/>
                        </a:spcAft>
                      </a:pPr>
                      <a:r>
                        <a:rPr lang="en-US" sz="1400" b="1" dirty="0">
                          <a:effectLst/>
                        </a:rPr>
                        <a:t>Framework</a:t>
                      </a:r>
                      <a:endParaRPr lang="en-US" sz="1400" b="1" dirty="0">
                        <a:effectLst/>
                        <a:latin typeface="Times New Roman" panose="02020603050405020304" pitchFamily="18" charset="0"/>
                        <a:ea typeface="Times New Roman" panose="02020603050405020304" pitchFamily="18" charset="0"/>
                      </a:endParaRPr>
                    </a:p>
                    <a:p>
                      <a:pPr marL="0" marR="0">
                        <a:spcBef>
                          <a:spcPts val="0"/>
                        </a:spcBef>
                        <a:spcAft>
                          <a:spcPts val="0"/>
                        </a:spcAft>
                      </a:pPr>
                      <a:endParaRPr lang="en-US" sz="1400" dirty="0">
                        <a:effectLst/>
                        <a:latin typeface="Times New Roman" panose="02020603050405020304" pitchFamily="18" charset="0"/>
                        <a:ea typeface="Times New Roman" panose="02020603050405020304" pitchFamily="18" charset="0"/>
                      </a:endParaRPr>
                    </a:p>
                  </a:txBody>
                  <a:tcPr marL="52899" marR="52899"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effectLst/>
                        </a:rPr>
                        <a:t>Methodology</a:t>
                      </a:r>
                      <a:endParaRPr lang="en-US" sz="1400" b="1" dirty="0">
                        <a:effectLst/>
                        <a:latin typeface="Times New Roman" panose="02020603050405020304" pitchFamily="18" charset="0"/>
                        <a:ea typeface="Times New Roman" panose="02020603050405020304" pitchFamily="18" charset="0"/>
                      </a:endParaRPr>
                    </a:p>
                    <a:p>
                      <a:pPr marL="0" marR="0">
                        <a:spcBef>
                          <a:spcPts val="0"/>
                        </a:spcBef>
                        <a:spcAft>
                          <a:spcPts val="0"/>
                        </a:spcAft>
                      </a:pPr>
                      <a:endParaRPr lang="en-US" sz="1400" dirty="0">
                        <a:effectLst/>
                        <a:latin typeface="Times New Roman" panose="02020603050405020304" pitchFamily="18" charset="0"/>
                        <a:ea typeface="Times New Roman" panose="02020603050405020304" pitchFamily="18" charset="0"/>
                      </a:endParaRPr>
                    </a:p>
                  </a:txBody>
                  <a:tcPr marL="52899" marR="52899" marT="0" marB="0"/>
                </a:tc>
                <a:tc>
                  <a:txBody>
                    <a:bodyPr/>
                    <a:lstStyle/>
                    <a:p>
                      <a:pPr marL="0" marR="0">
                        <a:spcBef>
                          <a:spcPts val="0"/>
                        </a:spcBef>
                        <a:spcAft>
                          <a:spcPts val="0"/>
                        </a:spcAft>
                      </a:pPr>
                      <a:r>
                        <a:rPr lang="en-US" sz="1400" b="1" dirty="0">
                          <a:effectLst/>
                        </a:rPr>
                        <a:t>Conclusion</a:t>
                      </a:r>
                      <a:endParaRPr lang="en-US" sz="900" b="1" dirty="0">
                        <a:effectLst/>
                        <a:latin typeface="Times New Roman" panose="02020603050405020304" pitchFamily="18" charset="0"/>
                        <a:ea typeface="Times New Roman" panose="02020603050405020304" pitchFamily="18" charset="0"/>
                      </a:endParaRPr>
                    </a:p>
                  </a:txBody>
                  <a:tcPr marL="52899" marR="52899" marT="0" marB="0"/>
                </a:tc>
                <a:tc>
                  <a:txBody>
                    <a:bodyPr/>
                    <a:lstStyle/>
                    <a:p>
                      <a:pPr marL="0" marR="0">
                        <a:spcBef>
                          <a:spcPts val="0"/>
                        </a:spcBef>
                        <a:spcAft>
                          <a:spcPts val="0"/>
                        </a:spcAft>
                      </a:pPr>
                      <a:r>
                        <a:rPr lang="en-US" sz="1400" b="1" dirty="0">
                          <a:effectLst/>
                        </a:rPr>
                        <a:t>Future research</a:t>
                      </a:r>
                      <a:endParaRPr lang="en-US" sz="1400" b="1" dirty="0">
                        <a:effectLst/>
                        <a:latin typeface="Times New Roman" panose="02020603050405020304" pitchFamily="18" charset="0"/>
                        <a:ea typeface="Times New Roman" panose="02020603050405020304" pitchFamily="18" charset="0"/>
                      </a:endParaRPr>
                    </a:p>
                  </a:txBody>
                  <a:tcPr marL="52899" marR="52899" marT="0" marB="0"/>
                </a:tc>
                <a:extLst>
                  <a:ext uri="{0D108BD9-81ED-4DB2-BD59-A6C34878D82A}">
                    <a16:rowId xmlns:a16="http://schemas.microsoft.com/office/drawing/2014/main" val="4146508115"/>
                  </a:ext>
                </a:extLst>
              </a:tr>
              <a:tr h="3025153">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r>
                        <a:rPr lang="en-US" sz="1200" b="1" dirty="0">
                          <a:effectLst/>
                          <a:latin typeface="Times New Roman" panose="02020603050405020304" pitchFamily="18" charset="0"/>
                          <a:cs typeface="Times New Roman" panose="02020603050405020304" pitchFamily="18" charset="0"/>
                        </a:rPr>
                        <a:t>1.</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899" marR="52899" marT="0" marB="0"/>
                </a:tc>
                <a:tc>
                  <a:txBody>
                    <a:bodyPr/>
                    <a:lstStyle/>
                    <a:p>
                      <a:pPr marL="0" marR="0">
                        <a:spcBef>
                          <a:spcPts val="0"/>
                        </a:spcBef>
                        <a:spcAft>
                          <a:spcPts val="0"/>
                        </a:spcAft>
                      </a:pPr>
                      <a:r>
                        <a:rPr lang="en-US" sz="1200" b="1" i="0" kern="1200" dirty="0">
                          <a:solidFill>
                            <a:schemeClr val="dk1"/>
                          </a:solidFill>
                          <a:effectLst/>
                          <a:latin typeface="Times New Roman" panose="02020603050405020304" pitchFamily="18" charset="0"/>
                          <a:ea typeface="+mn-ea"/>
                          <a:cs typeface="Times New Roman" panose="02020603050405020304" pitchFamily="18" charset="0"/>
                        </a:rPr>
                        <a:t> </a:t>
                      </a:r>
                    </a:p>
                    <a:p>
                      <a:pPr marL="0" marR="0">
                        <a:spcBef>
                          <a:spcPts val="0"/>
                        </a:spcBef>
                        <a:spcAft>
                          <a:spcPts val="0"/>
                        </a:spcAft>
                      </a:pPr>
                      <a:endParaRPr lang="en-US" sz="12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a:spcBef>
                          <a:spcPts val="0"/>
                        </a:spcBef>
                        <a:spcAft>
                          <a:spcPts val="0"/>
                        </a:spcAft>
                      </a:pPr>
                      <a:endParaRPr lang="en-US" sz="12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a:spcBef>
                          <a:spcPts val="0"/>
                        </a:spcBef>
                        <a:spcAft>
                          <a:spcPts val="0"/>
                        </a:spcAft>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10 February 2020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899" marR="52899" marT="0" marB="0"/>
                </a:tc>
                <a:tc>
                  <a:txBody>
                    <a:bodyPr/>
                    <a:lstStyle/>
                    <a:p>
                      <a:pPr marL="0" marR="0">
                        <a:spcBef>
                          <a:spcPts val="0"/>
                        </a:spcBef>
                        <a:spcAft>
                          <a:spcPts val="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2019</a:t>
                      </a:r>
                    </a:p>
                  </a:txBody>
                  <a:tcPr marL="52899" marR="52899" marT="0" marB="0"/>
                </a:tc>
                <a:tc>
                  <a:txBody>
                    <a:bodyPr/>
                    <a:lstStyle/>
                    <a:p>
                      <a:r>
                        <a:rPr lang="en-US" sz="1200" dirty="0">
                          <a:effectLst/>
                          <a:latin typeface="Times New Roman" panose="02020603050405020304" pitchFamily="18" charset="0"/>
                          <a:cs typeface="Times New Roman" panose="02020603050405020304" pitchFamily="18" charset="0"/>
                        </a:rPr>
                        <a:t> </a:t>
                      </a:r>
                    </a:p>
                    <a:p>
                      <a:endParaRPr lang="en-US" sz="1200" b="0" i="0" u="sng"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US" sz="1200" b="0" i="0" u="sng"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400" b="0" i="0" kern="1200" dirty="0">
                          <a:solidFill>
                            <a:schemeClr val="dk1"/>
                          </a:solidFill>
                          <a:effectLst/>
                          <a:latin typeface="Arial" panose="020B0604020202020204" pitchFamily="34" charset="0"/>
                          <a:ea typeface="+mn-ea"/>
                          <a:cs typeface="Arial" panose="020B0604020202020204" pitchFamily="34" charset="0"/>
                        </a:rPr>
                        <a:t>Smith</a:t>
                      </a:r>
                      <a:r>
                        <a:rPr lang="en-US" sz="1800" b="0" i="0" kern="1200" dirty="0">
                          <a:solidFill>
                            <a:schemeClr val="dk1"/>
                          </a:solidFill>
                          <a:effectLst/>
                          <a:latin typeface="+mn-lt"/>
                          <a:ea typeface="+mn-ea"/>
                          <a:cs typeface="+mn-cs"/>
                        </a:rPr>
                        <a:t>, J.</a:t>
                      </a:r>
                      <a:endParaRPr lang="en-US" sz="12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marL="52899" marR="52899"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a:spcBef>
                          <a:spcPts val="0"/>
                        </a:spcBef>
                        <a:spcAft>
                          <a:spcPts val="0"/>
                        </a:spcAft>
                      </a:pPr>
                      <a:r>
                        <a:rPr lang="en-US" sz="1400" b="0" i="0" kern="1200" dirty="0">
                          <a:solidFill>
                            <a:schemeClr val="dk1"/>
                          </a:solidFill>
                          <a:effectLst/>
                          <a:latin typeface="Arial" panose="020B0604020202020204" pitchFamily="34" charset="0"/>
                          <a:ea typeface="+mn-ea"/>
                          <a:cs typeface="Arial" panose="020B0604020202020204" pitchFamily="34" charset="0"/>
                        </a:rPr>
                        <a:t>Innovations in Blood Bank Technologies</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52899" marR="52899" marT="0" marB="0"/>
                </a:tc>
                <a:tc>
                  <a:txBody>
                    <a:bodyPr/>
                    <a:lstStyle/>
                    <a:p>
                      <a:endParaRPr lang="en-US" sz="1800" b="0" i="0" kern="1200" dirty="0">
                        <a:solidFill>
                          <a:schemeClr val="dk1"/>
                        </a:solidFill>
                        <a:effectLst/>
                        <a:latin typeface="+mn-lt"/>
                        <a:ea typeface="+mn-ea"/>
                        <a:cs typeface="+mn-cs"/>
                      </a:endParaRPr>
                    </a:p>
                    <a:p>
                      <a:endParaRPr lang="en-US" sz="1400" b="0" i="0" kern="1200" dirty="0">
                        <a:solidFill>
                          <a:schemeClr val="dk1"/>
                        </a:solidFill>
                        <a:effectLst/>
                        <a:latin typeface="Arial" panose="020B0604020202020204" pitchFamily="34" charset="0"/>
                        <a:ea typeface="+mn-ea"/>
                        <a:cs typeface="Arial" panose="020B0604020202020204" pitchFamily="34" charset="0"/>
                      </a:endParaRPr>
                    </a:p>
                    <a:p>
                      <a:r>
                        <a:rPr lang="en-US" sz="1400" b="0" i="0" kern="1200" dirty="0">
                          <a:solidFill>
                            <a:schemeClr val="dk1"/>
                          </a:solidFill>
                          <a:effectLst/>
                          <a:latin typeface="Arial" panose="020B0604020202020204" pitchFamily="34" charset="0"/>
                          <a:ea typeface="+mn-ea"/>
                          <a:cs typeface="Arial" panose="020B0604020202020204" pitchFamily="34" charset="0"/>
                        </a:rPr>
                        <a:t>Journal of Health Informatics</a:t>
                      </a:r>
                      <a:r>
                        <a:rPr lang="en-US" sz="1400" b="1" i="0" kern="1200" dirty="0">
                          <a:solidFill>
                            <a:schemeClr val="dk1"/>
                          </a:solidFill>
                          <a:effectLst/>
                          <a:latin typeface="Arial" panose="020B0604020202020204" pitchFamily="34" charset="0"/>
                          <a:ea typeface="+mn-ea"/>
                          <a:cs typeface="Arial" panose="020B0604020202020204" pitchFamily="34" charset="0"/>
                        </a:rPr>
                        <a:t>                              </a:t>
                      </a:r>
                    </a:p>
                  </a:txBody>
                  <a:tcPr marL="52899" marR="52899" marT="0" marB="0"/>
                </a:tc>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spcBef>
                          <a:spcPts val="0"/>
                        </a:spcBef>
                        <a:spcAft>
                          <a:spcPts val="0"/>
                        </a:spcAft>
                      </a:pPr>
                      <a:r>
                        <a:rPr lang="en-US" sz="1400" b="0" i="0" kern="1200" dirty="0">
                          <a:solidFill>
                            <a:schemeClr val="dk1"/>
                          </a:solidFill>
                          <a:effectLst/>
                          <a:latin typeface="Arial" panose="020B0604020202020204" pitchFamily="34" charset="0"/>
                          <a:ea typeface="+mn-ea"/>
                          <a:cs typeface="Arial" panose="020B0604020202020204" pitchFamily="34" charset="0"/>
                        </a:rPr>
                        <a:t>Integration of Real-time Tracking and Data Analytics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a:spcBef>
                          <a:spcPts val="0"/>
                        </a:spcBef>
                        <a:spcAft>
                          <a:spcPts val="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899" marR="52899" marT="0" marB="0"/>
                </a:tc>
                <a:tc>
                  <a:txBody>
                    <a:bodyPr/>
                    <a:lstStyle/>
                    <a:p>
                      <a:pPr marL="0" marR="0">
                        <a:spcBef>
                          <a:spcPts val="0"/>
                        </a:spcBef>
                        <a:spcAft>
                          <a:spcPts val="0"/>
                        </a:spcAft>
                      </a:pPr>
                      <a:r>
                        <a:rPr lang="en-US" sz="1800" b="0" i="0" kern="1200" dirty="0">
                          <a:solidFill>
                            <a:schemeClr val="dk1"/>
                          </a:solidFill>
                          <a:effectLst/>
                          <a:latin typeface="+mn-lt"/>
                          <a:ea typeface="+mn-ea"/>
                          <a:cs typeface="+mn-cs"/>
                        </a:rPr>
                        <a:t>Review of Technological Trends in Blood Banking</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899" marR="52899" marT="0" marB="0"/>
                </a:tc>
                <a:tc>
                  <a:txBody>
                    <a:bodyPr/>
                    <a:lstStyle/>
                    <a:p>
                      <a:pPr marL="0" marR="0">
                        <a:spcBef>
                          <a:spcPts val="0"/>
                        </a:spcBef>
                        <a:spcAft>
                          <a:spcPts val="0"/>
                        </a:spcAft>
                      </a:pPr>
                      <a:r>
                        <a:rPr lang="en-US" sz="1800" b="0" i="0" kern="1200" dirty="0">
                          <a:solidFill>
                            <a:schemeClr val="dk1"/>
                          </a:solidFill>
                          <a:effectLst/>
                          <a:latin typeface="+mn-lt"/>
                          <a:ea typeface="+mn-ea"/>
                          <a:cs typeface="+mn-cs"/>
                        </a:rPr>
                        <a:t>Emphasis on User-Centric Approaches</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899" marR="52899" marT="0" marB="0"/>
                </a:tc>
                <a:tc>
                  <a:txBody>
                    <a:bodyPr/>
                    <a:lstStyle/>
                    <a:p>
                      <a:r>
                        <a:rPr lang="en-US" sz="1800" b="0" i="0" kern="1200" dirty="0">
                          <a:solidFill>
                            <a:schemeClr val="dk1"/>
                          </a:solidFill>
                          <a:effectLst/>
                          <a:latin typeface="+mn-lt"/>
                          <a:ea typeface="+mn-ea"/>
                          <a:cs typeface="+mn-cs"/>
                        </a:rPr>
                        <a:t>Explore Blockchain Applications in Healthcare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899" marR="52899" marT="0" marB="0"/>
                </a:tc>
                <a:extLst>
                  <a:ext uri="{0D108BD9-81ED-4DB2-BD59-A6C34878D82A}">
                    <a16:rowId xmlns:a16="http://schemas.microsoft.com/office/drawing/2014/main" val="1645153703"/>
                  </a:ext>
                </a:extLst>
              </a:tr>
            </a:tbl>
          </a:graphicData>
        </a:graphic>
      </p:graphicFrame>
    </p:spTree>
    <p:extLst>
      <p:ext uri="{BB962C8B-B14F-4D97-AF65-F5344CB8AC3E}">
        <p14:creationId xmlns:p14="http://schemas.microsoft.com/office/powerpoint/2010/main" val="3054522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67827F24-4E05-D3AB-1EA8-C2892DB07D1B}"/>
              </a:ext>
            </a:extLst>
          </p:cNvPr>
          <p:cNvSpPr>
            <a:spLocks noGrp="1"/>
          </p:cNvSpPr>
          <p:nvPr>
            <p:ph type="ftr" sz="quarter" idx="11"/>
          </p:nvPr>
        </p:nvSpPr>
        <p:spPr>
          <a:xfrm>
            <a:off x="3452209" y="6576293"/>
            <a:ext cx="6618891" cy="210666"/>
          </a:xfrm>
        </p:spPr>
        <p:txBody>
          <a:bodyPr/>
          <a:lstStyle/>
          <a:p>
            <a:pPr>
              <a:defRPr/>
            </a:pPr>
            <a:r>
              <a:rPr lang="en-US" b="1" i="1" dirty="0">
                <a:latin typeface="Garamond" panose="02020404030301010803" pitchFamily="18" charset="0"/>
                <a:cs typeface="Times New Roman" pitchFamily="18" charset="0"/>
              </a:rPr>
              <a:t>Department of Applied Computational Science &amp; Engineering</a:t>
            </a:r>
          </a:p>
        </p:txBody>
      </p:sp>
      <p:sp>
        <p:nvSpPr>
          <p:cNvPr id="9" name="Slide Number Placeholder 8">
            <a:extLst>
              <a:ext uri="{FF2B5EF4-FFF2-40B4-BE49-F238E27FC236}">
                <a16:creationId xmlns:a16="http://schemas.microsoft.com/office/drawing/2014/main" id="{B76DE54B-BF47-723F-C6C1-13095075F198}"/>
              </a:ext>
            </a:extLst>
          </p:cNvPr>
          <p:cNvSpPr>
            <a:spLocks noGrp="1"/>
          </p:cNvSpPr>
          <p:nvPr>
            <p:ph type="sldNum" sz="quarter" idx="12"/>
          </p:nvPr>
        </p:nvSpPr>
        <p:spPr/>
        <p:txBody>
          <a:bodyPr/>
          <a:lstStyle/>
          <a:p>
            <a:fld id="{BC58B3AD-D297-1047-9FAD-E399140930C8}" type="slidenum">
              <a:rPr lang="en-US" smtClean="0"/>
              <a:pPr/>
              <a:t>7</a:t>
            </a:fld>
            <a:endParaRPr lang="en-US" dirty="0"/>
          </a:p>
        </p:txBody>
      </p:sp>
      <p:sp>
        <p:nvSpPr>
          <p:cNvPr id="10" name="Rectangle 9"/>
          <p:cNvSpPr/>
          <p:nvPr/>
        </p:nvSpPr>
        <p:spPr>
          <a:xfrm>
            <a:off x="0" y="736600"/>
            <a:ext cx="2133600" cy="61214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12" name="Rectangle 11">
            <a:extLst>
              <a:ext uri="{FF2B5EF4-FFF2-40B4-BE49-F238E27FC236}">
                <a16:creationId xmlns:a16="http://schemas.microsoft.com/office/drawing/2014/main" id="{3173D117-F69F-2C28-6919-6F07CC144FD4}"/>
              </a:ext>
            </a:extLst>
          </p:cNvPr>
          <p:cNvSpPr/>
          <p:nvPr/>
        </p:nvSpPr>
        <p:spPr>
          <a:xfrm>
            <a:off x="2133600" y="0"/>
            <a:ext cx="10058400"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Garamond" panose="02020404030301010803" pitchFamily="18" charset="0"/>
                <a:cs typeface="Times New Roman" pitchFamily="18" charset="0"/>
              </a:rPr>
              <a:t>MOTIVATION/PROBLEM STATEMENT</a:t>
            </a:r>
            <a:endParaRPr lang="en-US" sz="2800" dirty="0">
              <a:latin typeface="Garamond" panose="02020404030301010803" pitchFamily="18" charset="0"/>
            </a:endParaRPr>
          </a:p>
        </p:txBody>
      </p:sp>
      <p:sp>
        <p:nvSpPr>
          <p:cNvPr id="6" name="TextBox 5"/>
          <p:cNvSpPr txBox="1"/>
          <p:nvPr/>
        </p:nvSpPr>
        <p:spPr>
          <a:xfrm>
            <a:off x="2827084" y="1371580"/>
            <a:ext cx="8299451" cy="4579715"/>
          </a:xfrm>
          <a:prstGeom prst="rect">
            <a:avLst/>
          </a:prstGeom>
          <a:noFill/>
        </p:spPr>
        <p:txBody>
          <a:bodyPr wrap="square" rtlCol="0">
            <a:spAutoFit/>
          </a:bodyPr>
          <a:lstStyle/>
          <a:p>
            <a:pPr marL="0" marR="0">
              <a:lnSpc>
                <a:spcPct val="115000"/>
              </a:lnSpc>
              <a:spcBef>
                <a:spcPts val="0"/>
              </a:spcBef>
              <a:spcAft>
                <a:spcPts val="0"/>
              </a:spcAft>
            </a:pPr>
            <a:r>
              <a:rPr lang="en-US" sz="1800" dirty="0">
                <a:effectLst/>
                <a:latin typeface="Arial" panose="020B0604020202020204" pitchFamily="34" charset="0"/>
                <a:ea typeface="Times New Roman" panose="02020603050405020304" pitchFamily="18" charset="0"/>
                <a:cs typeface="Arial" panose="020B0604020202020204" pitchFamily="34" charset="0"/>
              </a:rPr>
              <a:t>The blood donation ecosystem often faces challenges related to inefficiencies in blood inventory management, communication gaps between donors, organizations, hospitals, and the need for a secure and user-friendly platform. Traditional methods for tracking blood donations and managing inventory lack the efficiency required in emergency situations. Additionally, ensuring data security and privacy is paramount. In response to these challenges, the Blood Bank App aims to address these critical issues by leveraging modern web technologies to create a comprehensive and secure solution.</a:t>
            </a:r>
          </a:p>
          <a:p>
            <a:pPr algn="l"/>
            <a:endParaRPr lang="en-US" b="0" i="0" dirty="0">
              <a:effectLst/>
              <a:latin typeface="Arial" panose="020B0604020202020204" pitchFamily="34" charset="0"/>
              <a:cs typeface="Arial" panose="020B0604020202020204" pitchFamily="34" charset="0"/>
            </a:endParaRPr>
          </a:p>
          <a:p>
            <a:pPr algn="l"/>
            <a:r>
              <a:rPr lang="en-US" b="1" i="0" dirty="0">
                <a:effectLst/>
                <a:latin typeface="Arial" panose="020B0604020202020204" pitchFamily="34" charset="0"/>
                <a:cs typeface="Arial" panose="020B0604020202020204" pitchFamily="34" charset="0"/>
              </a:rPr>
              <a:t>Challenges:</a:t>
            </a:r>
          </a:p>
          <a:p>
            <a:pPr marL="342900" indent="-342900" algn="l">
              <a:buAutoNum type="arabicPeriod"/>
            </a:pPr>
            <a:r>
              <a:rPr lang="en-IN" b="1" dirty="0">
                <a:latin typeface="Söhne"/>
              </a:rPr>
              <a:t>Technological Constraints</a:t>
            </a:r>
            <a:endParaRPr lang="en-IN" b="1" i="0" dirty="0">
              <a:effectLst/>
              <a:latin typeface="Söhne"/>
            </a:endParaRPr>
          </a:p>
          <a:p>
            <a:pPr marL="342900" indent="-342900" algn="l">
              <a:buAutoNum type="arabicPeriod"/>
            </a:pPr>
            <a:r>
              <a:rPr lang="en-IN" b="1" dirty="0">
                <a:latin typeface="Söhne"/>
              </a:rPr>
              <a:t>User Adoption Challenges</a:t>
            </a:r>
          </a:p>
          <a:p>
            <a:pPr marL="342900" indent="-342900" algn="l">
              <a:buAutoNum type="arabicPeriod"/>
            </a:pPr>
            <a:r>
              <a:rPr lang="en-IN" b="1" i="0" dirty="0">
                <a:effectLst/>
                <a:latin typeface="Söhne"/>
              </a:rPr>
              <a:t>Data Privacy Concerns</a:t>
            </a:r>
          </a:p>
          <a:p>
            <a:pPr marL="342900" indent="-342900" algn="l">
              <a:buAutoNum type="arabicPeriod"/>
            </a:pPr>
            <a:r>
              <a:rPr lang="en-IN" b="1" i="0" dirty="0">
                <a:effectLst/>
                <a:latin typeface="Söhne"/>
              </a:rPr>
              <a:t>Continuous Maintenance Demand</a:t>
            </a:r>
            <a:endParaRPr lang="en-US" b="0" i="0" dirty="0">
              <a:effectLst/>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2176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67827F24-4E05-D3AB-1EA8-C2892DB07D1B}"/>
              </a:ext>
            </a:extLst>
          </p:cNvPr>
          <p:cNvSpPr>
            <a:spLocks noGrp="1"/>
          </p:cNvSpPr>
          <p:nvPr>
            <p:ph type="ftr" sz="quarter" idx="11"/>
          </p:nvPr>
        </p:nvSpPr>
        <p:spPr>
          <a:xfrm>
            <a:off x="3452209" y="6576293"/>
            <a:ext cx="6618891" cy="210666"/>
          </a:xfrm>
        </p:spPr>
        <p:txBody>
          <a:bodyPr/>
          <a:lstStyle/>
          <a:p>
            <a:pPr>
              <a:defRPr/>
            </a:pPr>
            <a:r>
              <a:rPr lang="en-US" b="1" i="1" dirty="0">
                <a:latin typeface="Garamond" panose="02020404030301010803" pitchFamily="18" charset="0"/>
                <a:cs typeface="Times New Roman" pitchFamily="18" charset="0"/>
              </a:rPr>
              <a:t>Department of Applied Computational Science &amp; Engineering</a:t>
            </a:r>
          </a:p>
        </p:txBody>
      </p:sp>
      <p:sp>
        <p:nvSpPr>
          <p:cNvPr id="9" name="Slide Number Placeholder 8">
            <a:extLst>
              <a:ext uri="{FF2B5EF4-FFF2-40B4-BE49-F238E27FC236}">
                <a16:creationId xmlns:a16="http://schemas.microsoft.com/office/drawing/2014/main" id="{B76DE54B-BF47-723F-C6C1-13095075F198}"/>
              </a:ext>
            </a:extLst>
          </p:cNvPr>
          <p:cNvSpPr>
            <a:spLocks noGrp="1"/>
          </p:cNvSpPr>
          <p:nvPr>
            <p:ph type="sldNum" sz="quarter" idx="12"/>
          </p:nvPr>
        </p:nvSpPr>
        <p:spPr/>
        <p:txBody>
          <a:bodyPr/>
          <a:lstStyle/>
          <a:p>
            <a:fld id="{BC58B3AD-D297-1047-9FAD-E399140930C8}" type="slidenum">
              <a:rPr lang="en-US" smtClean="0"/>
              <a:pPr/>
              <a:t>8</a:t>
            </a:fld>
            <a:endParaRPr lang="en-US" dirty="0"/>
          </a:p>
        </p:txBody>
      </p:sp>
      <p:sp>
        <p:nvSpPr>
          <p:cNvPr id="10" name="Rectangle 9"/>
          <p:cNvSpPr/>
          <p:nvPr/>
        </p:nvSpPr>
        <p:spPr>
          <a:xfrm>
            <a:off x="0" y="736600"/>
            <a:ext cx="2133600" cy="61214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12" name="Rectangle 11">
            <a:extLst>
              <a:ext uri="{FF2B5EF4-FFF2-40B4-BE49-F238E27FC236}">
                <a16:creationId xmlns:a16="http://schemas.microsoft.com/office/drawing/2014/main" id="{3173D117-F69F-2C28-6919-6F07CC144FD4}"/>
              </a:ext>
            </a:extLst>
          </p:cNvPr>
          <p:cNvSpPr/>
          <p:nvPr/>
        </p:nvSpPr>
        <p:spPr>
          <a:xfrm>
            <a:off x="2133600" y="0"/>
            <a:ext cx="10058400"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Garamond" panose="02020404030301010803" pitchFamily="18" charset="0"/>
                <a:cs typeface="Times New Roman" pitchFamily="18" charset="0"/>
              </a:rPr>
              <a:t>DESCRIPTION OF PROJECT (In Form Of Diagram)</a:t>
            </a:r>
            <a:endParaRPr lang="en-US" sz="2800" dirty="0">
              <a:latin typeface="Garamond" panose="02020404030301010803" pitchFamily="18" charset="0"/>
            </a:endParaRPr>
          </a:p>
        </p:txBody>
      </p:sp>
      <p:pic>
        <p:nvPicPr>
          <p:cNvPr id="8" name="Picture 7" descr="Blood Bank App">
            <a:extLst>
              <a:ext uri="{FF2B5EF4-FFF2-40B4-BE49-F238E27FC236}">
                <a16:creationId xmlns:a16="http://schemas.microsoft.com/office/drawing/2014/main" id="{1FCC7498-EFD5-1A68-4220-2CA6B33D156A}"/>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9295" y="2380337"/>
            <a:ext cx="7460827" cy="3085601"/>
          </a:xfrm>
          <a:prstGeom prst="rect">
            <a:avLst/>
          </a:prstGeom>
        </p:spPr>
      </p:pic>
      <p:sp>
        <p:nvSpPr>
          <p:cNvPr id="29" name="TextBox 28">
            <a:extLst>
              <a:ext uri="{FF2B5EF4-FFF2-40B4-BE49-F238E27FC236}">
                <a16:creationId xmlns:a16="http://schemas.microsoft.com/office/drawing/2014/main" id="{A421FED3-CC18-3681-381C-7E4583DE1C7D}"/>
              </a:ext>
            </a:extLst>
          </p:cNvPr>
          <p:cNvSpPr txBox="1"/>
          <p:nvPr/>
        </p:nvSpPr>
        <p:spPr>
          <a:xfrm>
            <a:off x="5648390" y="1507830"/>
            <a:ext cx="2133600" cy="369332"/>
          </a:xfrm>
          <a:prstGeom prst="rect">
            <a:avLst/>
          </a:prstGeom>
          <a:noFill/>
        </p:spPr>
        <p:txBody>
          <a:bodyPr wrap="square">
            <a:spAutoFit/>
          </a:bodyPr>
          <a:lstStyle/>
          <a:p>
            <a:r>
              <a:rPr lang="en-US" sz="1800" b="1" u="sng" dirty="0">
                <a:latin typeface="Arial" panose="020B0604020202020204" pitchFamily="34" charset="0"/>
                <a:cs typeface="Arial" panose="020B0604020202020204" pitchFamily="34" charset="0"/>
              </a:rPr>
              <a:t>Blood BANK APP</a:t>
            </a:r>
            <a:endParaRPr lang="en-US"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2522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67827F24-4E05-D3AB-1EA8-C2892DB07D1B}"/>
              </a:ext>
            </a:extLst>
          </p:cNvPr>
          <p:cNvSpPr>
            <a:spLocks noGrp="1"/>
          </p:cNvSpPr>
          <p:nvPr>
            <p:ph type="ftr" sz="quarter" idx="11"/>
          </p:nvPr>
        </p:nvSpPr>
        <p:spPr>
          <a:xfrm>
            <a:off x="3452209" y="6576293"/>
            <a:ext cx="6618891" cy="210666"/>
          </a:xfrm>
        </p:spPr>
        <p:txBody>
          <a:bodyPr/>
          <a:lstStyle/>
          <a:p>
            <a:pPr>
              <a:defRPr/>
            </a:pPr>
            <a:r>
              <a:rPr lang="en-US" b="1" i="1" dirty="0">
                <a:latin typeface="Garamond" panose="02020404030301010803" pitchFamily="18" charset="0"/>
                <a:cs typeface="Times New Roman" pitchFamily="18" charset="0"/>
              </a:rPr>
              <a:t>Department of Applied Computational Science &amp; Engineering</a:t>
            </a:r>
          </a:p>
        </p:txBody>
      </p:sp>
      <p:sp>
        <p:nvSpPr>
          <p:cNvPr id="9" name="Slide Number Placeholder 8">
            <a:extLst>
              <a:ext uri="{FF2B5EF4-FFF2-40B4-BE49-F238E27FC236}">
                <a16:creationId xmlns:a16="http://schemas.microsoft.com/office/drawing/2014/main" id="{B76DE54B-BF47-723F-C6C1-13095075F198}"/>
              </a:ext>
            </a:extLst>
          </p:cNvPr>
          <p:cNvSpPr>
            <a:spLocks noGrp="1"/>
          </p:cNvSpPr>
          <p:nvPr>
            <p:ph type="sldNum" sz="quarter" idx="12"/>
          </p:nvPr>
        </p:nvSpPr>
        <p:spPr/>
        <p:txBody>
          <a:bodyPr/>
          <a:lstStyle/>
          <a:p>
            <a:fld id="{BC58B3AD-D297-1047-9FAD-E399140930C8}" type="slidenum">
              <a:rPr lang="en-US" smtClean="0"/>
              <a:pPr/>
              <a:t>9</a:t>
            </a:fld>
            <a:endParaRPr lang="en-US" dirty="0"/>
          </a:p>
        </p:txBody>
      </p:sp>
      <p:sp>
        <p:nvSpPr>
          <p:cNvPr id="10" name="Rectangle 9"/>
          <p:cNvSpPr/>
          <p:nvPr/>
        </p:nvSpPr>
        <p:spPr>
          <a:xfrm>
            <a:off x="0" y="736600"/>
            <a:ext cx="2133600" cy="61214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12" name="Rectangle 11">
            <a:extLst>
              <a:ext uri="{FF2B5EF4-FFF2-40B4-BE49-F238E27FC236}">
                <a16:creationId xmlns:a16="http://schemas.microsoft.com/office/drawing/2014/main" id="{3173D117-F69F-2C28-6919-6F07CC144FD4}"/>
              </a:ext>
            </a:extLst>
          </p:cNvPr>
          <p:cNvSpPr/>
          <p:nvPr/>
        </p:nvSpPr>
        <p:spPr>
          <a:xfrm>
            <a:off x="2133600" y="0"/>
            <a:ext cx="10058400"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Garamond" panose="02020404030301010803" pitchFamily="18" charset="0"/>
                <a:cs typeface="Times New Roman" pitchFamily="18" charset="0"/>
              </a:rPr>
              <a:t>PROJECT DETAILS (Description Of Various Modules)</a:t>
            </a:r>
            <a:endParaRPr lang="en-US" sz="2800" dirty="0">
              <a:latin typeface="Garamond" panose="02020404030301010803" pitchFamily="18" charset="0"/>
            </a:endParaRPr>
          </a:p>
        </p:txBody>
      </p:sp>
      <p:sp>
        <p:nvSpPr>
          <p:cNvPr id="6" name="TextBox 5"/>
          <p:cNvSpPr txBox="1"/>
          <p:nvPr/>
        </p:nvSpPr>
        <p:spPr>
          <a:xfrm>
            <a:off x="2485051" y="1379902"/>
            <a:ext cx="7125113" cy="523220"/>
          </a:xfrm>
          <a:prstGeom prst="rect">
            <a:avLst/>
          </a:prstGeom>
          <a:noFill/>
        </p:spPr>
        <p:txBody>
          <a:bodyPr wrap="square" rtlCol="0">
            <a:spAutoFit/>
          </a:bodyPr>
          <a:lstStyle/>
          <a:p>
            <a:r>
              <a:rPr lang="en-US" sz="2800" dirty="0"/>
              <a:t>MODULE 1 :  Authentication Module</a:t>
            </a:r>
            <a:endParaRPr lang="en-IN" sz="2800" dirty="0"/>
          </a:p>
        </p:txBody>
      </p:sp>
      <p:sp>
        <p:nvSpPr>
          <p:cNvPr id="8" name="TextBox 7"/>
          <p:cNvSpPr txBox="1"/>
          <p:nvPr/>
        </p:nvSpPr>
        <p:spPr>
          <a:xfrm>
            <a:off x="2485052" y="2627109"/>
            <a:ext cx="8227772" cy="523220"/>
          </a:xfrm>
          <a:prstGeom prst="rect">
            <a:avLst/>
          </a:prstGeom>
          <a:noFill/>
        </p:spPr>
        <p:txBody>
          <a:bodyPr wrap="square" rtlCol="0">
            <a:spAutoFit/>
          </a:bodyPr>
          <a:lstStyle/>
          <a:p>
            <a:r>
              <a:rPr lang="en-US" sz="2800" dirty="0"/>
              <a:t>MODULE 2 :  Inventory Management Module</a:t>
            </a:r>
            <a:endParaRPr lang="en-IN" sz="2800" dirty="0"/>
          </a:p>
        </p:txBody>
      </p:sp>
      <p:sp>
        <p:nvSpPr>
          <p:cNvPr id="11" name="TextBox 10"/>
          <p:cNvSpPr txBox="1"/>
          <p:nvPr/>
        </p:nvSpPr>
        <p:spPr>
          <a:xfrm>
            <a:off x="2485050" y="3960909"/>
            <a:ext cx="6309325" cy="523220"/>
          </a:xfrm>
          <a:prstGeom prst="rect">
            <a:avLst/>
          </a:prstGeom>
          <a:noFill/>
        </p:spPr>
        <p:txBody>
          <a:bodyPr wrap="square" rtlCol="0">
            <a:spAutoFit/>
          </a:bodyPr>
          <a:lstStyle/>
          <a:p>
            <a:r>
              <a:rPr lang="en-US" sz="2800" dirty="0"/>
              <a:t>MODULE 3 :  Integration and API Module</a:t>
            </a:r>
            <a:endParaRPr lang="en-IN" sz="2800" dirty="0"/>
          </a:p>
        </p:txBody>
      </p:sp>
    </p:spTree>
    <p:extLst>
      <p:ext uri="{BB962C8B-B14F-4D97-AF65-F5344CB8AC3E}">
        <p14:creationId xmlns:p14="http://schemas.microsoft.com/office/powerpoint/2010/main" val="1443198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Presentation_Format-[1]</Template>
  <TotalTime>72</TotalTime>
  <Words>1031</Words>
  <Application>Microsoft Office PowerPoint</Application>
  <PresentationFormat>Widescreen</PresentationFormat>
  <Paragraphs>156</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Aptos</vt:lpstr>
      <vt:lpstr>Aptos Narrow</vt:lpstr>
      <vt:lpstr>Arial</vt:lpstr>
      <vt:lpstr>Calibri</vt:lpstr>
      <vt:lpstr>Calibri Light</vt:lpstr>
      <vt:lpstr>Garamond</vt:lpstr>
      <vt:lpstr>Söhne</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Lakshya sharma</dc:creator>
  <cp:lastModifiedBy>Animesh Sinha</cp:lastModifiedBy>
  <cp:revision>4</cp:revision>
  <dcterms:created xsi:type="dcterms:W3CDTF">2023-12-16T06:01:26Z</dcterms:created>
  <dcterms:modified xsi:type="dcterms:W3CDTF">2023-12-20T21:19:34Z</dcterms:modified>
</cp:coreProperties>
</file>