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60" r:id="rId5"/>
    <p:sldId id="261" r:id="rId6"/>
    <p:sldId id="262"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31" autoAdjust="0"/>
  </p:normalViewPr>
  <p:slideViewPr>
    <p:cSldViewPr snapToGrid="0">
      <p:cViewPr varScale="1">
        <p:scale>
          <a:sx n="78" d="100"/>
          <a:sy n="78"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101F20-0F96-4BF4-A1C6-0CF292764043}" type="datetimeFigureOut">
              <a:rPr lang="en-IN" smtClean="0"/>
              <a:t>25-10-2023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4CC9BF-30CA-4C76-9E0F-2324060A721F}" type="slidenum">
              <a:rPr lang="en-IN" smtClean="0"/>
              <a:t>‹#›</a:t>
            </a:fld>
            <a:endParaRPr lang="en-IN"/>
          </a:p>
        </p:txBody>
      </p:sp>
    </p:spTree>
    <p:extLst>
      <p:ext uri="{BB962C8B-B14F-4D97-AF65-F5344CB8AC3E}">
        <p14:creationId xmlns:p14="http://schemas.microsoft.com/office/powerpoint/2010/main" val="146104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4CC9BF-30CA-4C76-9E0F-2324060A721F}" type="slidenum">
              <a:rPr lang="en-IN" smtClean="0"/>
              <a:t>2</a:t>
            </a:fld>
            <a:endParaRPr lang="en-IN"/>
          </a:p>
        </p:txBody>
      </p:sp>
    </p:spTree>
    <p:extLst>
      <p:ext uri="{BB962C8B-B14F-4D97-AF65-F5344CB8AC3E}">
        <p14:creationId xmlns:p14="http://schemas.microsoft.com/office/powerpoint/2010/main" val="2122707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4CC9BF-30CA-4C76-9E0F-2324060A721F}" type="slidenum">
              <a:rPr lang="en-IN" smtClean="0"/>
              <a:t>7</a:t>
            </a:fld>
            <a:endParaRPr lang="en-IN"/>
          </a:p>
        </p:txBody>
      </p:sp>
    </p:spTree>
    <p:extLst>
      <p:ext uri="{BB962C8B-B14F-4D97-AF65-F5344CB8AC3E}">
        <p14:creationId xmlns:p14="http://schemas.microsoft.com/office/powerpoint/2010/main" val="2848853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10/25/2023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10/25/2023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10/25/2023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997F-9856-A0A9-C33D-DD8714351EBF}"/>
              </a:ext>
            </a:extLst>
          </p:cNvPr>
          <p:cNvSpPr>
            <a:spLocks noGrp="1"/>
          </p:cNvSpPr>
          <p:nvPr>
            <p:ph type="ctrTitle"/>
          </p:nvPr>
        </p:nvSpPr>
        <p:spPr>
          <a:xfrm>
            <a:off x="2387149" y="2314322"/>
            <a:ext cx="7593463" cy="2468071"/>
          </a:xfrm>
        </p:spPr>
        <p:txBody>
          <a:bodyPr/>
          <a:lstStyle/>
          <a:p>
            <a:br>
              <a:rPr lang="en-IN" dirty="0">
                <a:solidFill>
                  <a:schemeClr val="tx1">
                    <a:lumMod val="95000"/>
                    <a:lumOff val="5000"/>
                  </a:schemeClr>
                </a:solidFill>
                <a:latin typeface="Times New Roman" pitchFamily="18" charset="0"/>
                <a:cs typeface="Times New Roman" pitchFamily="18" charset="0"/>
              </a:rPr>
            </a:br>
            <a:br>
              <a:rPr lang="en-IN" dirty="0">
                <a:solidFill>
                  <a:schemeClr val="tx1">
                    <a:lumMod val="95000"/>
                    <a:lumOff val="5000"/>
                  </a:schemeClr>
                </a:solidFill>
                <a:latin typeface="Times New Roman" pitchFamily="18" charset="0"/>
                <a:cs typeface="Times New Roman" pitchFamily="18" charset="0"/>
              </a:rPr>
            </a:br>
            <a:br>
              <a:rPr lang="en-IN" dirty="0">
                <a:solidFill>
                  <a:schemeClr val="tx1">
                    <a:lumMod val="95000"/>
                    <a:lumOff val="5000"/>
                  </a:schemeClr>
                </a:solidFill>
                <a:latin typeface="Times New Roman" pitchFamily="18" charset="0"/>
                <a:cs typeface="Times New Roman" pitchFamily="18" charset="0"/>
              </a:rPr>
            </a:br>
            <a:br>
              <a:rPr lang="en-IN" dirty="0">
                <a:solidFill>
                  <a:schemeClr val="tx1">
                    <a:lumMod val="95000"/>
                    <a:lumOff val="5000"/>
                  </a:schemeClr>
                </a:solidFill>
                <a:latin typeface="Times New Roman" pitchFamily="18" charset="0"/>
                <a:cs typeface="Times New Roman" pitchFamily="18" charset="0"/>
              </a:rPr>
            </a:br>
            <a:br>
              <a:rPr lang="en-IN" dirty="0">
                <a:solidFill>
                  <a:schemeClr val="tx1">
                    <a:lumMod val="95000"/>
                    <a:lumOff val="5000"/>
                  </a:schemeClr>
                </a:solidFill>
                <a:latin typeface="Times New Roman" pitchFamily="18" charset="0"/>
                <a:cs typeface="Times New Roman" pitchFamily="18" charset="0"/>
              </a:rPr>
            </a:br>
            <a:r>
              <a:rPr lang="en-IN" dirty="0">
                <a:solidFill>
                  <a:schemeClr val="tx1">
                    <a:lumMod val="95000"/>
                    <a:lumOff val="5000"/>
                  </a:schemeClr>
                </a:solidFill>
                <a:latin typeface="Times New Roman" pitchFamily="18" charset="0"/>
                <a:cs typeface="Times New Roman" pitchFamily="18" charset="0"/>
              </a:rPr>
              <a:t>     </a:t>
            </a:r>
            <a:br>
              <a:rPr lang="en-IN" dirty="0">
                <a:solidFill>
                  <a:schemeClr val="tx1">
                    <a:lumMod val="95000"/>
                    <a:lumOff val="5000"/>
                  </a:schemeClr>
                </a:solidFill>
                <a:latin typeface="Times New Roman" pitchFamily="18" charset="0"/>
                <a:cs typeface="Times New Roman" pitchFamily="18" charset="0"/>
              </a:rPr>
            </a:br>
            <a:br>
              <a:rPr lang="en-IN" dirty="0">
                <a:solidFill>
                  <a:schemeClr val="tx1">
                    <a:lumMod val="95000"/>
                    <a:lumOff val="5000"/>
                  </a:schemeClr>
                </a:solidFill>
                <a:latin typeface="Times New Roman" pitchFamily="18" charset="0"/>
                <a:cs typeface="Times New Roman" pitchFamily="18" charset="0"/>
              </a:rPr>
            </a:br>
            <a:br>
              <a:rPr lang="en-IN" dirty="0">
                <a:solidFill>
                  <a:schemeClr val="tx1">
                    <a:lumMod val="95000"/>
                    <a:lumOff val="5000"/>
                  </a:schemeClr>
                </a:solidFill>
                <a:latin typeface="Times New Roman" pitchFamily="18" charset="0"/>
                <a:cs typeface="Times New Roman" pitchFamily="18" charset="0"/>
              </a:rPr>
            </a:br>
            <a:br>
              <a:rPr lang="en-IN" dirty="0">
                <a:solidFill>
                  <a:schemeClr val="tx1">
                    <a:lumMod val="95000"/>
                    <a:lumOff val="5000"/>
                  </a:schemeClr>
                </a:solidFill>
                <a:latin typeface="Times New Roman" pitchFamily="18" charset="0"/>
                <a:cs typeface="Times New Roman" pitchFamily="18" charset="0"/>
              </a:rPr>
            </a:br>
            <a:r>
              <a:rPr lang="en-IN" dirty="0">
                <a:solidFill>
                  <a:schemeClr val="tx1">
                    <a:lumMod val="95000"/>
                    <a:lumOff val="5000"/>
                  </a:schemeClr>
                </a:solidFill>
                <a:latin typeface="Times New Roman" pitchFamily="18" charset="0"/>
                <a:cs typeface="Times New Roman" pitchFamily="18" charset="0"/>
              </a:rPr>
              <a:t>          </a:t>
            </a:r>
            <a:br>
              <a:rPr lang="en-IN" sz="2400" b="1" dirty="0">
                <a:solidFill>
                  <a:schemeClr val="tx1">
                    <a:lumMod val="95000"/>
                    <a:lumOff val="5000"/>
                  </a:schemeClr>
                </a:solidFill>
                <a:latin typeface="Times New Roman" pitchFamily="18" charset="0"/>
                <a:cs typeface="Times New Roman" pitchFamily="18" charset="0"/>
              </a:rPr>
            </a:br>
            <a:br>
              <a:rPr lang="en-IN" sz="2400" b="1" dirty="0">
                <a:solidFill>
                  <a:schemeClr val="bg1"/>
                </a:solidFill>
                <a:latin typeface="Times New Roman" pitchFamily="18" charset="0"/>
                <a:cs typeface="Times New Roman" pitchFamily="18" charset="0"/>
              </a:rPr>
            </a:br>
            <a:br>
              <a:rPr lang="en-IN" sz="2000" b="1" dirty="0">
                <a:solidFill>
                  <a:schemeClr val="bg1"/>
                </a:solidFill>
                <a:latin typeface="Times New Roman" pitchFamily="18" charset="0"/>
                <a:cs typeface="Times New Roman" pitchFamily="18" charset="0"/>
              </a:rPr>
            </a:br>
            <a:r>
              <a:rPr lang="en-IN" sz="2000" b="1" dirty="0">
                <a:solidFill>
                  <a:schemeClr val="bg1"/>
                </a:solidFill>
                <a:latin typeface="Times New Roman" pitchFamily="18" charset="0"/>
                <a:cs typeface="Times New Roman" pitchFamily="18" charset="0"/>
              </a:rPr>
              <a:t>Project name    :  </a:t>
            </a:r>
            <a:r>
              <a:rPr lang="en-IN" sz="2000" dirty="0">
                <a:solidFill>
                  <a:schemeClr val="bg1"/>
                </a:solidFill>
                <a:latin typeface="Times New Roman" pitchFamily="18" charset="0"/>
                <a:cs typeface="Times New Roman" pitchFamily="18" charset="0"/>
              </a:rPr>
              <a:t>Public transportation optimization</a:t>
            </a:r>
            <a:br>
              <a:rPr lang="en-IN" sz="2000" dirty="0">
                <a:solidFill>
                  <a:schemeClr val="bg1"/>
                </a:solidFill>
                <a:latin typeface="Times New Roman" pitchFamily="18" charset="0"/>
                <a:cs typeface="Times New Roman" pitchFamily="18" charset="0"/>
              </a:rPr>
            </a:br>
            <a:r>
              <a:rPr lang="en-IN" sz="2000" b="1" dirty="0">
                <a:solidFill>
                  <a:schemeClr val="bg1"/>
                </a:solidFill>
                <a:latin typeface="Times New Roman" pitchFamily="18" charset="0"/>
                <a:cs typeface="Times New Roman" pitchFamily="18" charset="0"/>
              </a:rPr>
              <a:t>Team name       :  </a:t>
            </a:r>
            <a:r>
              <a:rPr lang="en-IN" sz="2000" dirty="0">
                <a:solidFill>
                  <a:schemeClr val="bg1"/>
                </a:solidFill>
                <a:latin typeface="Times New Roman" pitchFamily="18" charset="0"/>
                <a:cs typeface="Times New Roman" pitchFamily="18" charset="0"/>
              </a:rPr>
              <a:t>Proj_224782_Team_4</a:t>
            </a:r>
            <a:br>
              <a:rPr lang="en-IN" sz="2000" dirty="0">
                <a:solidFill>
                  <a:schemeClr val="bg1"/>
                </a:solidFill>
                <a:latin typeface="Times New Roman" pitchFamily="18" charset="0"/>
                <a:cs typeface="Times New Roman" pitchFamily="18" charset="0"/>
              </a:rPr>
            </a:br>
            <a:r>
              <a:rPr lang="en-IN" sz="2000" b="1" dirty="0">
                <a:solidFill>
                  <a:schemeClr val="bg1"/>
                </a:solidFill>
                <a:latin typeface="Times New Roman" pitchFamily="18" charset="0"/>
                <a:cs typeface="Times New Roman" pitchFamily="18" charset="0"/>
              </a:rPr>
              <a:t>Team members :  </a:t>
            </a:r>
            <a:r>
              <a:rPr lang="en-IN" sz="2000" dirty="0">
                <a:solidFill>
                  <a:schemeClr val="bg1"/>
                </a:solidFill>
                <a:latin typeface="Times New Roman" pitchFamily="18" charset="0"/>
                <a:cs typeface="Times New Roman" pitchFamily="18" charset="0"/>
              </a:rPr>
              <a:t>ASHWINI E(113321104006)</a:t>
            </a:r>
            <a:br>
              <a:rPr lang="en-IN" sz="2000" dirty="0">
                <a:solidFill>
                  <a:schemeClr val="bg1"/>
                </a:solidFill>
                <a:latin typeface="Times New Roman" pitchFamily="18" charset="0"/>
                <a:cs typeface="Times New Roman" pitchFamily="18" charset="0"/>
              </a:rPr>
            </a:br>
            <a:r>
              <a:rPr lang="en-IN" sz="2000" dirty="0">
                <a:solidFill>
                  <a:schemeClr val="bg1"/>
                </a:solidFill>
                <a:latin typeface="Times New Roman" pitchFamily="18" charset="0"/>
                <a:cs typeface="Times New Roman" pitchFamily="18" charset="0"/>
              </a:rPr>
              <a:t>                               BENSIHA A(113321104008)</a:t>
            </a:r>
            <a:br>
              <a:rPr lang="en-IN" sz="2000" dirty="0">
                <a:solidFill>
                  <a:schemeClr val="bg1"/>
                </a:solidFill>
                <a:latin typeface="Times New Roman" pitchFamily="18" charset="0"/>
                <a:cs typeface="Times New Roman" pitchFamily="18" charset="0"/>
              </a:rPr>
            </a:br>
            <a:r>
              <a:rPr lang="en-IN" sz="2000" dirty="0">
                <a:solidFill>
                  <a:schemeClr val="bg1"/>
                </a:solidFill>
                <a:latin typeface="Times New Roman" pitchFamily="18" charset="0"/>
                <a:cs typeface="Times New Roman" pitchFamily="18" charset="0"/>
              </a:rPr>
              <a:t>                               DEYAA ASMI M(113321104013)</a:t>
            </a:r>
            <a:br>
              <a:rPr lang="en-IN" sz="2000" dirty="0">
                <a:solidFill>
                  <a:schemeClr val="bg1"/>
                </a:solidFill>
                <a:latin typeface="Times New Roman" pitchFamily="18" charset="0"/>
                <a:cs typeface="Times New Roman" pitchFamily="18" charset="0"/>
              </a:rPr>
            </a:br>
            <a:r>
              <a:rPr lang="en-IN" sz="2000" dirty="0">
                <a:solidFill>
                  <a:schemeClr val="bg1"/>
                </a:solidFill>
                <a:latin typeface="Times New Roman" pitchFamily="18" charset="0"/>
                <a:cs typeface="Times New Roman" pitchFamily="18" charset="0"/>
              </a:rPr>
              <a:t>                               DHANALAKSHMI S(113321104014)</a:t>
            </a:r>
            <a:endParaRPr lang="en-IN" sz="2000" dirty="0">
              <a:solidFill>
                <a:schemeClr val="bg1"/>
              </a:solidFill>
            </a:endParaRPr>
          </a:p>
        </p:txBody>
      </p:sp>
      <p:sp>
        <p:nvSpPr>
          <p:cNvPr id="5" name="Subtitle 4">
            <a:extLst>
              <a:ext uri="{FF2B5EF4-FFF2-40B4-BE49-F238E27FC236}">
                <a16:creationId xmlns:a16="http://schemas.microsoft.com/office/drawing/2014/main" id="{C96C9CD3-1A60-255F-0259-F5FEDFA8226B}"/>
              </a:ext>
            </a:extLst>
          </p:cNvPr>
          <p:cNvSpPr>
            <a:spLocks noGrp="1"/>
          </p:cNvSpPr>
          <p:nvPr>
            <p:ph type="subTitle" idx="1"/>
          </p:nvPr>
        </p:nvSpPr>
        <p:spPr>
          <a:xfrm>
            <a:off x="1173345" y="1888523"/>
            <a:ext cx="9305841" cy="861420"/>
          </a:xfrm>
        </p:spPr>
        <p:txBody>
          <a:bodyPr>
            <a:normAutofit/>
          </a:bodyPr>
          <a:lstStyle/>
          <a:p>
            <a:r>
              <a:rPr lang="en-IN" sz="2400" dirty="0">
                <a:solidFill>
                  <a:schemeClr val="bg1"/>
                </a:solidFill>
                <a:latin typeface="Times New Roman" panose="02020603050405020304" pitchFamily="18" charset="0"/>
                <a:cs typeface="Times New Roman" panose="02020603050405020304" pitchFamily="18" charset="0"/>
              </a:rPr>
              <a:t>    DEPARTMENT OF Computer  science and engineering</a:t>
            </a:r>
          </a:p>
        </p:txBody>
      </p:sp>
      <p:pic>
        <p:nvPicPr>
          <p:cNvPr id="4" name="Picture 2" descr="Velammal Institute of Technology">
            <a:extLst>
              <a:ext uri="{FF2B5EF4-FFF2-40B4-BE49-F238E27FC236}">
                <a16:creationId xmlns:a16="http://schemas.microsoft.com/office/drawing/2014/main" id="{F1D56BB7-E273-1B41-0C34-AEF432278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430" y="477431"/>
            <a:ext cx="11272205" cy="861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98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42605E7-06DA-B6E7-1036-EFCC36E01F94}"/>
              </a:ext>
            </a:extLst>
          </p:cNvPr>
          <p:cNvSpPr>
            <a:spLocks noGrp="1"/>
          </p:cNvSpPr>
          <p:nvPr>
            <p:ph type="subTitle" idx="1"/>
          </p:nvPr>
        </p:nvSpPr>
        <p:spPr>
          <a:xfrm>
            <a:off x="786581" y="742444"/>
            <a:ext cx="10343535" cy="5373111"/>
          </a:xfrm>
        </p:spPr>
        <p:txBody>
          <a:bodyPr>
            <a:normAutofit lnSpcReduction="10000"/>
          </a:bodyPr>
          <a:lstStyle/>
          <a:p>
            <a:r>
              <a:rPr lang="en-US" sz="2800" dirty="0">
                <a:solidFill>
                  <a:schemeClr val="bg1"/>
                </a:solidFill>
                <a:latin typeface="Aptos" panose="020B0004020202020204" pitchFamily="34" charset="0"/>
              </a:rPr>
              <a:t>              </a:t>
            </a:r>
            <a:r>
              <a:rPr lang="en-US" sz="2800" b="1" i="1" dirty="0">
                <a:solidFill>
                  <a:srgbClr val="FF0000"/>
                </a:solidFill>
                <a:latin typeface="Aptos" panose="020B0004020202020204" pitchFamily="34" charset="0"/>
              </a:rPr>
              <a:t>AI FOR PUBLIC TRANSPORT OPTIMIZATION</a:t>
            </a:r>
          </a:p>
          <a:p>
            <a:pPr marL="285750" indent="-285750">
              <a:buFont typeface="Arial" panose="020B0604020202020204" pitchFamily="34" charset="0"/>
              <a:buChar char="•"/>
            </a:pPr>
            <a:endParaRPr lang="en-US" dirty="0">
              <a:solidFill>
                <a:schemeClr val="bg1"/>
              </a:solidFill>
              <a:latin typeface="Aptos" panose="020B0004020202020204" pitchFamily="34" charset="0"/>
            </a:endParaRPr>
          </a:p>
          <a:p>
            <a:pPr marL="285750" indent="-285750">
              <a:lnSpc>
                <a:spcPct val="110000"/>
              </a:lnSpc>
              <a:buFont typeface="Arial" panose="020B0604020202020204" pitchFamily="34" charset="0"/>
              <a:buChar char="•"/>
            </a:pPr>
            <a:r>
              <a:rPr lang="en-US" dirty="0">
                <a:solidFill>
                  <a:schemeClr val="bg1"/>
                </a:solidFill>
                <a:latin typeface="Aptos" panose="020B0004020202020204" pitchFamily="34" charset="0"/>
              </a:rPr>
              <a:t>Passenger Feedback Analysis: NLP techniques can be used to analyze     passenger comments, reviews, and feedback from various sources like   social media, surveys, or direct customer service interactions. This analysis can identify common complaints, suggestions, and issues that need to be addressed in optimizing the service.</a:t>
            </a:r>
          </a:p>
          <a:p>
            <a:pPr marL="342900" indent="-342900">
              <a:lnSpc>
                <a:spcPct val="110000"/>
              </a:lnSpc>
              <a:buFont typeface="Arial" panose="020B0604020202020204" pitchFamily="34" charset="0"/>
              <a:buChar char="•"/>
            </a:pPr>
            <a:r>
              <a:rPr lang="en-US" dirty="0">
                <a:solidFill>
                  <a:schemeClr val="bg1"/>
                </a:solidFill>
                <a:latin typeface="Aptos" panose="020B0004020202020204" pitchFamily="34" charset="0"/>
              </a:rPr>
              <a:t>Sentiment Analysis: Sentiment analysis can determine the emotional tone of passenger feedback, helping transportation authorities understand how satisfied or dissatisfied passengers are with the service. This information can guide improvements and adjustments.</a:t>
            </a:r>
          </a:p>
          <a:p>
            <a:pPr marL="285750" indent="-285750">
              <a:lnSpc>
                <a:spcPct val="110000"/>
              </a:lnSpc>
              <a:buFont typeface="Arial" panose="020B0604020202020204" pitchFamily="34" charset="0"/>
              <a:buChar char="•"/>
            </a:pPr>
            <a:r>
              <a:rPr lang="en-US" dirty="0">
                <a:solidFill>
                  <a:schemeClr val="bg1"/>
                </a:solidFill>
                <a:latin typeface="Aptos" panose="020B0004020202020204" pitchFamily="34" charset="0"/>
              </a:rPr>
              <a:t> Route Planning and Navigation: NLP can assist passengers in finding the best routes, transfers, and alternative options in case of delays or disruptions. It can provide step-by-step directions using human-friendly language.</a:t>
            </a:r>
          </a:p>
          <a:p>
            <a:pPr marL="285750" indent="-285750">
              <a:buFont typeface="Arial" panose="020B0604020202020204" pitchFamily="34" charset="0"/>
              <a:buChar char="•"/>
            </a:pPr>
            <a:r>
              <a:rPr lang="en-US" dirty="0">
                <a:solidFill>
                  <a:schemeClr val="bg1"/>
                </a:solidFill>
                <a:latin typeface="Aptos" panose="020B0004020202020204" pitchFamily="34" charset="0"/>
              </a:rPr>
              <a:t>Safety and Security: NLP can analyze spoken or written content to detect threats, inappropriate behavior, or other security concerns, enhancing passenger safety</a:t>
            </a:r>
          </a:p>
          <a:p>
            <a:pPr marL="285750" indent="-28575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latin typeface="Aptos" panose="020B0004020202020204" pitchFamily="34" charset="0"/>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IN" sz="2000" b="1" i="1" dirty="0">
              <a:solidFill>
                <a:schemeClr val="bg1"/>
              </a:solidFill>
            </a:endParaRPr>
          </a:p>
        </p:txBody>
      </p:sp>
    </p:spTree>
    <p:extLst>
      <p:ext uri="{BB962C8B-B14F-4D97-AF65-F5344CB8AC3E}">
        <p14:creationId xmlns:p14="http://schemas.microsoft.com/office/powerpoint/2010/main" val="396356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7E47A6A9-612A-28F9-B029-A0786A13A107}"/>
              </a:ext>
            </a:extLst>
          </p:cNvPr>
          <p:cNvSpPr>
            <a:spLocks noGrp="1"/>
          </p:cNvSpPr>
          <p:nvPr>
            <p:ph type="subTitle" idx="1"/>
          </p:nvPr>
        </p:nvSpPr>
        <p:spPr>
          <a:xfrm>
            <a:off x="1154955" y="865848"/>
            <a:ext cx="8825658" cy="5195086"/>
          </a:xfrm>
        </p:spPr>
        <p:txBody>
          <a:bodyPr>
            <a:normAutofit/>
          </a:bodyPr>
          <a:lstStyle/>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
        <p:nvSpPr>
          <p:cNvPr id="3" name="TextBox 2">
            <a:extLst>
              <a:ext uri="{FF2B5EF4-FFF2-40B4-BE49-F238E27FC236}">
                <a16:creationId xmlns:a16="http://schemas.microsoft.com/office/drawing/2014/main" id="{35892BE7-EFAD-3268-2DF5-6D8BF32C7DCB}"/>
              </a:ext>
            </a:extLst>
          </p:cNvPr>
          <p:cNvSpPr txBox="1"/>
          <p:nvPr/>
        </p:nvSpPr>
        <p:spPr>
          <a:xfrm>
            <a:off x="747252" y="698092"/>
            <a:ext cx="10638502" cy="6771084"/>
          </a:xfrm>
          <a:prstGeom prst="rect">
            <a:avLst/>
          </a:prstGeom>
          <a:noFill/>
        </p:spPr>
        <p:txBody>
          <a:bodyPr wrap="square">
            <a:spAutoFit/>
          </a:bodyPr>
          <a:lstStyle/>
          <a:p>
            <a:r>
              <a:rPr lang="en-US" sz="2800" i="1" dirty="0">
                <a:solidFill>
                  <a:schemeClr val="bg1"/>
                </a:solidFill>
                <a:latin typeface="Aptos" panose="020B0004020202020204" pitchFamily="34" charset="0"/>
              </a:rPr>
              <a:t>                    </a:t>
            </a:r>
            <a:r>
              <a:rPr lang="en-US" sz="2800" b="1" i="1" dirty="0">
                <a:solidFill>
                  <a:srgbClr val="FF0000"/>
                </a:solidFill>
                <a:latin typeface="Aptos" panose="020B0004020202020204" pitchFamily="34" charset="0"/>
              </a:rPr>
              <a:t>ADS FOR PUBLIC TRANSPORT OPTIMIZATION</a:t>
            </a:r>
          </a:p>
          <a:p>
            <a:pPr marL="285750" indent="-285750">
              <a:buFont typeface="Arial" panose="020B0604020202020204" pitchFamily="34" charset="0"/>
              <a:buChar char="•"/>
            </a:pPr>
            <a:endParaRPr lang="en-US" dirty="0">
              <a:solidFill>
                <a:schemeClr val="bg1"/>
              </a:solidFill>
              <a:latin typeface="Aptos" panose="020B0004020202020204" pitchFamily="34" charset="0"/>
            </a:endParaRPr>
          </a:p>
          <a:p>
            <a:pPr marL="285750" indent="-285750">
              <a:buFont typeface="Arial" panose="020B0604020202020204" pitchFamily="34" charset="0"/>
              <a:buChar char="•"/>
            </a:pPr>
            <a:endParaRPr lang="en-US" dirty="0">
              <a:solidFill>
                <a:schemeClr val="bg1"/>
              </a:solidFill>
              <a:latin typeface="Aptos" panose="020B0004020202020204" pitchFamily="34" charset="0"/>
            </a:endParaRPr>
          </a:p>
          <a:p>
            <a:pPr marL="285750" indent="-285750">
              <a:buFont typeface="Arial" panose="020B0604020202020204" pitchFamily="34" charset="0"/>
              <a:buChar char="•"/>
            </a:pPr>
            <a:r>
              <a:rPr lang="en-US" dirty="0">
                <a:solidFill>
                  <a:schemeClr val="bg1"/>
                </a:solidFill>
                <a:latin typeface="Aptos" panose="020B0004020202020204" pitchFamily="34" charset="0"/>
              </a:rPr>
              <a:t>REAL-TIME UPDATES AND ALERTS:NLP CAN HELP GENERATE NATURAL LANGUAGE UPDATES AND ALERTS FOR PASSENGERS,NOTIFYING THEM FOR DELAYS,DIVERSIONS,OR CHANGES IN SERVICE. </a:t>
            </a:r>
          </a:p>
          <a:p>
            <a:pPr marL="285750" indent="-285750">
              <a:buFont typeface="Arial" panose="020B0604020202020204" pitchFamily="34" charset="0"/>
              <a:buChar char="•"/>
            </a:pPr>
            <a:endParaRPr lang="en-US" dirty="0">
              <a:solidFill>
                <a:schemeClr val="bg1"/>
              </a:solidFill>
              <a:latin typeface="Aptos" panose="020B0004020202020204" pitchFamily="34" charset="0"/>
            </a:endParaRPr>
          </a:p>
          <a:p>
            <a:pPr marL="285750" indent="-285750">
              <a:buFont typeface="Arial" panose="020B0604020202020204" pitchFamily="34" charset="0"/>
              <a:buChar char="•"/>
            </a:pPr>
            <a:r>
              <a:rPr lang="en-US" dirty="0">
                <a:solidFill>
                  <a:schemeClr val="bg1"/>
                </a:solidFill>
                <a:latin typeface="Aptos" panose="020B0004020202020204" pitchFamily="34" charset="0"/>
              </a:rPr>
              <a:t>ROUTE PLANNING AND NAVIGATION:NLP CAN ASSIST PASSENGERES IN FINDING THE BEST ROUTES,TRANSFERS,AND ALTERNATIVE OPTIONS IN CASE OF DELAYS OR DISRUPTIONS.IT CAN PROVIDE STEP-BY-STEP DIRECTIONS USING HUMAN-FRIENDLY LANGUAGE.</a:t>
            </a:r>
          </a:p>
          <a:p>
            <a:pPr marL="285750" indent="-285750">
              <a:buFont typeface="Arial" panose="020B0604020202020204" pitchFamily="34" charset="0"/>
              <a:buChar char="•"/>
            </a:pPr>
            <a:endParaRPr lang="en-US" dirty="0">
              <a:solidFill>
                <a:schemeClr val="bg1"/>
              </a:solidFill>
              <a:latin typeface="Aptos" panose="020B0004020202020204" pitchFamily="34" charset="0"/>
            </a:endParaRPr>
          </a:p>
          <a:p>
            <a:pPr marL="285750" indent="-285750">
              <a:buFont typeface="Arial" panose="020B0604020202020204" pitchFamily="34" charset="0"/>
              <a:buChar char="•"/>
            </a:pPr>
            <a:r>
              <a:rPr lang="en-US" dirty="0">
                <a:solidFill>
                  <a:schemeClr val="bg1"/>
                </a:solidFill>
                <a:latin typeface="Aptos" panose="020B0004020202020204" pitchFamily="34" charset="0"/>
              </a:rPr>
              <a:t>SAFETY AND SECURITY:NLP CAN ANALYZE SPOKEN OR WRITTEN CONTENT TO DETECT THREATS,INAPPRPROPRIATE BEHAVIOUR,OR OTHER SECURITY CONCERNS,ENHANCING PASSENGER SAFETY. </a:t>
            </a:r>
          </a:p>
          <a:p>
            <a:pPr marL="285750" indent="-285750">
              <a:buFont typeface="Arial" panose="020B0604020202020204" pitchFamily="34" charset="0"/>
              <a:buChar char="•"/>
            </a:pPr>
            <a:endParaRPr lang="en-US" dirty="0">
              <a:solidFill>
                <a:schemeClr val="bg1"/>
              </a:solidFill>
              <a:latin typeface="Aptos" panose="020B0004020202020204" pitchFamily="34" charset="0"/>
            </a:endParaRPr>
          </a:p>
          <a:p>
            <a:pPr marL="285750" indent="-285750">
              <a:buFont typeface="Arial" panose="020B0604020202020204" pitchFamily="34" charset="0"/>
              <a:buChar char="•"/>
            </a:pPr>
            <a:r>
              <a:rPr lang="en-US" dirty="0">
                <a:solidFill>
                  <a:schemeClr val="bg1"/>
                </a:solidFill>
                <a:latin typeface="Aptos" panose="020B0004020202020204" pitchFamily="34" charset="0"/>
              </a:rPr>
              <a:t>ACCESSIBLE TRANSPORTATION:AUTONOMOUS VEHICLES CAN BE DESIGNED TO BE MORE ACCESSIBLE TO PASSENGERS WITH DEISABILITIES,OFFERING FEATURES LIKE LOW-FLOOR BOARDING AND BETTER INTERFACES FOR THOSE WITH MOBILITY CHALLENGES.</a:t>
            </a:r>
          </a:p>
          <a:p>
            <a:pPr marL="285750" indent="-285750">
              <a:buFont typeface="Arial" panose="020B0604020202020204" pitchFamily="34" charset="0"/>
              <a:buChar char="•"/>
            </a:pPr>
            <a:endParaRPr lang="en-US" dirty="0">
              <a:solidFill>
                <a:schemeClr val="bg1"/>
              </a:solidFill>
              <a:latin typeface="Aptos" panose="020B0004020202020204" pitchFamily="34" charset="0"/>
            </a:endParaRPr>
          </a:p>
          <a:p>
            <a:pPr marL="285750" indent="-285750">
              <a:buFont typeface="Arial" panose="020B0604020202020204" pitchFamily="34" charset="0"/>
              <a:buChar char="•"/>
            </a:pPr>
            <a:endParaRPr lang="en-US" dirty="0">
              <a:solidFill>
                <a:schemeClr val="bg1"/>
              </a:solidFill>
              <a:latin typeface="Aptos" panose="020B0004020202020204" pitchFamily="34" charset="0"/>
            </a:endParaRPr>
          </a:p>
          <a:p>
            <a:pPr marL="285750" indent="-285750">
              <a:buFont typeface="Arial" panose="020B0604020202020204" pitchFamily="34" charset="0"/>
              <a:buChar char="•"/>
            </a:pPr>
            <a:endParaRPr lang="en-US" dirty="0">
              <a:solidFill>
                <a:schemeClr val="bg1"/>
              </a:solidFill>
              <a:latin typeface="Aptos" panose="020B0004020202020204" pitchFamily="34" charset="0"/>
            </a:endParaRPr>
          </a:p>
          <a:p>
            <a:pPr marL="285750" indent="-285750">
              <a:buFont typeface="Arial" panose="020B0604020202020204" pitchFamily="34" charset="0"/>
              <a:buChar char="•"/>
            </a:pPr>
            <a:endParaRPr lang="en-US" dirty="0">
              <a:solidFill>
                <a:schemeClr val="bg1"/>
              </a:solidFill>
              <a:latin typeface="Aptos" panose="020B0004020202020204" pitchFamily="34" charset="0"/>
            </a:endParaRPr>
          </a:p>
          <a:p>
            <a:pPr marL="285750" indent="-285750">
              <a:buFont typeface="Arial" panose="020B0604020202020204" pitchFamily="34" charset="0"/>
              <a:buChar char="•"/>
            </a:pPr>
            <a:endParaRPr lang="en-US" dirty="0">
              <a:solidFill>
                <a:schemeClr val="bg1"/>
              </a:solidFill>
              <a:latin typeface="Aptos" panose="020B0004020202020204" pitchFamily="34" charset="0"/>
            </a:endParaRPr>
          </a:p>
          <a:p>
            <a:endParaRPr lang="en-US" sz="2800" i="1" dirty="0">
              <a:solidFill>
                <a:schemeClr val="bg1"/>
              </a:solidFill>
              <a:latin typeface="Aptos" panose="020B0004020202020204" pitchFamily="34" charset="0"/>
            </a:endParaRPr>
          </a:p>
        </p:txBody>
      </p:sp>
    </p:spTree>
    <p:extLst>
      <p:ext uri="{BB962C8B-B14F-4D97-AF65-F5344CB8AC3E}">
        <p14:creationId xmlns:p14="http://schemas.microsoft.com/office/powerpoint/2010/main" val="177112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E6D343E-C05C-D113-06AD-72441834DCBD}"/>
              </a:ext>
            </a:extLst>
          </p:cNvPr>
          <p:cNvSpPr>
            <a:spLocks noGrp="1"/>
          </p:cNvSpPr>
          <p:nvPr>
            <p:ph type="subTitle" idx="1"/>
          </p:nvPr>
        </p:nvSpPr>
        <p:spPr>
          <a:xfrm>
            <a:off x="808560" y="716363"/>
            <a:ext cx="10400213" cy="942417"/>
          </a:xfrm>
        </p:spPr>
        <p:txBody>
          <a:bodyPr>
            <a:noAutofit/>
          </a:bodyPr>
          <a:lstStyle/>
          <a:p>
            <a:r>
              <a:rPr lang="en-IN" sz="2800" dirty="0">
                <a:solidFill>
                  <a:schemeClr val="bg1"/>
                </a:solidFill>
                <a:latin typeface="Aptos" panose="020B0004020202020204" pitchFamily="34" charset="0"/>
              </a:rPr>
              <a:t>                    </a:t>
            </a:r>
            <a:r>
              <a:rPr lang="en-IN" sz="2800" b="1" i="1" dirty="0">
                <a:solidFill>
                  <a:srgbClr val="FF0000"/>
                </a:solidFill>
                <a:latin typeface="Aptos" panose="020B0004020202020204" pitchFamily="34" charset="0"/>
              </a:rPr>
              <a:t>DAC FOR PUBLIC </a:t>
            </a:r>
            <a:r>
              <a:rPr lang="en-US" sz="2800" b="1" i="1" dirty="0">
                <a:solidFill>
                  <a:srgbClr val="FF0000"/>
                </a:solidFill>
                <a:latin typeface="Aptos" panose="020B0004020202020204" pitchFamily="34" charset="0"/>
              </a:rPr>
              <a:t>TRANSPORT </a:t>
            </a:r>
            <a:r>
              <a:rPr lang="en-IN" sz="2800" b="1" i="1" dirty="0">
                <a:solidFill>
                  <a:srgbClr val="FF0000"/>
                </a:solidFill>
                <a:latin typeface="Aptos" panose="020B0004020202020204" pitchFamily="34" charset="0"/>
              </a:rPr>
              <a:t>OPTIMIZATION</a:t>
            </a:r>
          </a:p>
          <a:p>
            <a:pPr marL="285750" indent="-285750">
              <a:buFont typeface="Arial" panose="020B0604020202020204" pitchFamily="34" charset="0"/>
              <a:buChar char="•"/>
            </a:pPr>
            <a:endParaRPr lang="en-US" dirty="0">
              <a:solidFill>
                <a:schemeClr val="bg1"/>
              </a:solidFill>
              <a:latin typeface="Aptos" panose="020B0004020202020204" pitchFamily="34" charset="0"/>
            </a:endParaRPr>
          </a:p>
          <a:p>
            <a:pPr marL="285750" indent="-285750">
              <a:buFont typeface="Arial" panose="020B0604020202020204" pitchFamily="34" charset="0"/>
              <a:buChar char="•"/>
            </a:pPr>
            <a:r>
              <a:rPr lang="en-US" dirty="0">
                <a:solidFill>
                  <a:schemeClr val="bg1"/>
                </a:solidFill>
                <a:latin typeface="Aptos" panose="020B0004020202020204" pitchFamily="34" charset="0"/>
              </a:rPr>
              <a:t>Efficiency: DRT systems can optimize routes by dynamically calculating the most efficient path for vehicles based on passenger requests, leading to reduced travel times and fuel consumption.</a:t>
            </a:r>
          </a:p>
          <a:p>
            <a:pPr marL="285750" indent="-285750">
              <a:buFont typeface="Arial" panose="020B0604020202020204" pitchFamily="34" charset="0"/>
              <a:buChar char="•"/>
            </a:pPr>
            <a:r>
              <a:rPr lang="en-US" dirty="0">
                <a:solidFill>
                  <a:schemeClr val="bg1"/>
                </a:solidFill>
                <a:latin typeface="Aptos" panose="020B0004020202020204" pitchFamily="34" charset="0"/>
              </a:rPr>
              <a:t> Flexibility: DRT systems can adjust routes and schedules in real-time based on      passenger demand. This flexibility allows for more efficient use of resources   and  reduces empty buses or vehicles.</a:t>
            </a:r>
          </a:p>
          <a:p>
            <a:pPr marL="285750" indent="-285750">
              <a:buFont typeface="Arial" panose="020B0604020202020204" pitchFamily="34" charset="0"/>
              <a:buChar char="•"/>
            </a:pPr>
            <a:r>
              <a:rPr lang="en-US" dirty="0">
                <a:solidFill>
                  <a:schemeClr val="bg1"/>
                </a:solidFill>
                <a:latin typeface="Aptos" panose="020B0004020202020204" pitchFamily="34" charset="0"/>
              </a:rPr>
              <a:t> Accessibility: DRT systems can provide personalized, door-to-door service, improving accessibility for passengers who may have mobility challenges or live in areas with limited fixed-route options.</a:t>
            </a:r>
          </a:p>
          <a:p>
            <a:pPr marL="285750" indent="-285750">
              <a:buFont typeface="Arial" panose="020B0604020202020204" pitchFamily="34" charset="0"/>
              <a:buChar char="•"/>
            </a:pPr>
            <a:r>
              <a:rPr lang="en-US" dirty="0">
                <a:solidFill>
                  <a:schemeClr val="bg1"/>
                </a:solidFill>
                <a:latin typeface="Aptos" panose="020B0004020202020204" pitchFamily="34" charset="0"/>
              </a:rPr>
              <a:t>Integration with Other Modes: DRT systems can be integrated with other transportation modes, like buses, trains, and ridesharing services, to create a seamless and efficient public transport network.</a:t>
            </a:r>
          </a:p>
        </p:txBody>
      </p:sp>
    </p:spTree>
    <p:extLst>
      <p:ext uri="{BB962C8B-B14F-4D97-AF65-F5344CB8AC3E}">
        <p14:creationId xmlns:p14="http://schemas.microsoft.com/office/powerpoint/2010/main" val="2801053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8EC27-EBAA-BE81-3EA7-3E544C2158FB}"/>
              </a:ext>
            </a:extLst>
          </p:cNvPr>
          <p:cNvSpPr>
            <a:spLocks noGrp="1"/>
          </p:cNvSpPr>
          <p:nvPr>
            <p:ph type="ctrTitle"/>
          </p:nvPr>
        </p:nvSpPr>
        <p:spPr>
          <a:xfrm>
            <a:off x="1497006" y="828415"/>
            <a:ext cx="8825657" cy="664234"/>
          </a:xfrm>
        </p:spPr>
        <p:txBody>
          <a:bodyPr/>
          <a:lstStyle/>
          <a:p>
            <a:r>
              <a:rPr lang="en-IN" sz="2800" b="1" i="1" dirty="0">
                <a:solidFill>
                  <a:schemeClr val="bg1"/>
                </a:solidFill>
                <a:latin typeface="Aptos" panose="020B0004020202020204" pitchFamily="34" charset="0"/>
              </a:rPr>
              <a:t>        </a:t>
            </a:r>
            <a:r>
              <a:rPr lang="en-IN" sz="2800" b="1" i="1" dirty="0">
                <a:solidFill>
                  <a:srgbClr val="FF0000"/>
                </a:solidFill>
                <a:latin typeface="Aptos" panose="020B0004020202020204" pitchFamily="34" charset="0"/>
              </a:rPr>
              <a:t>IOT FOR PUBLIC TRANSPORT OPTIMIZATION</a:t>
            </a:r>
          </a:p>
        </p:txBody>
      </p:sp>
      <p:sp>
        <p:nvSpPr>
          <p:cNvPr id="5" name="Subtitle 4">
            <a:extLst>
              <a:ext uri="{FF2B5EF4-FFF2-40B4-BE49-F238E27FC236}">
                <a16:creationId xmlns:a16="http://schemas.microsoft.com/office/drawing/2014/main" id="{2960EB9E-B21B-23DB-B583-E74C04D6434A}"/>
              </a:ext>
            </a:extLst>
          </p:cNvPr>
          <p:cNvSpPr>
            <a:spLocks noGrp="1"/>
          </p:cNvSpPr>
          <p:nvPr>
            <p:ph type="subTitle" idx="1"/>
          </p:nvPr>
        </p:nvSpPr>
        <p:spPr>
          <a:xfrm>
            <a:off x="796414" y="1406107"/>
            <a:ext cx="10373032" cy="4451230"/>
          </a:xfrm>
        </p:spPr>
        <p:txBody>
          <a:bodyPr>
            <a:normAutofit/>
          </a:bodyPr>
          <a:lstStyle/>
          <a:p>
            <a:pPr marL="285750" indent="-285750">
              <a:buFont typeface="Arial" panose="020B0604020202020204" pitchFamily="34" charset="0"/>
              <a:buChar char="•"/>
            </a:pPr>
            <a:endParaRPr lang="en-US" dirty="0">
              <a:solidFill>
                <a:schemeClr val="bg1"/>
              </a:solidFill>
              <a:latin typeface="Aptos" panose="020B0004020202020204" pitchFamily="34" charset="0"/>
            </a:endParaRPr>
          </a:p>
          <a:p>
            <a:pPr marL="285750" indent="-285750">
              <a:buFont typeface="Arial" panose="020B0604020202020204" pitchFamily="34" charset="0"/>
              <a:buChar char="•"/>
            </a:pPr>
            <a:r>
              <a:rPr lang="en-US" dirty="0">
                <a:solidFill>
                  <a:schemeClr val="bg1"/>
                </a:solidFill>
                <a:latin typeface="Aptos" panose="020B0004020202020204" pitchFamily="34" charset="0"/>
              </a:rPr>
              <a:t>Traffic Management: IoT-connected traffic lights and road sensors can communicate with public transport vehicles to optimize traffic flow and reduce congestion, ultimately improving on-time performance</a:t>
            </a:r>
            <a:r>
              <a:rPr lang="en-US" dirty="0">
                <a:solidFill>
                  <a:schemeClr val="bg1"/>
                </a:solidFill>
              </a:rPr>
              <a:t>.</a:t>
            </a:r>
          </a:p>
          <a:p>
            <a:pPr marL="285750" indent="-285750">
              <a:buFont typeface="Arial" panose="020B0604020202020204" pitchFamily="34" charset="0"/>
              <a:buChar char="•"/>
            </a:pPr>
            <a:r>
              <a:rPr lang="en-US" dirty="0">
                <a:solidFill>
                  <a:schemeClr val="bg1"/>
                </a:solidFill>
                <a:latin typeface="Aptos" panose="020B0004020202020204" pitchFamily="34" charset="0"/>
              </a:rPr>
              <a:t>Fare Collection: IoT-enabled smart card systems and contactless payment options simplify fare collection, speed up boarding, and reduce fraud.</a:t>
            </a:r>
          </a:p>
          <a:p>
            <a:pPr marL="285750" indent="-285750">
              <a:buFont typeface="Arial" panose="020B0604020202020204" pitchFamily="34" charset="0"/>
              <a:buChar char="•"/>
            </a:pPr>
            <a:r>
              <a:rPr lang="en-US" dirty="0">
                <a:solidFill>
                  <a:schemeClr val="bg1"/>
                </a:solidFill>
                <a:latin typeface="Aptos" panose="020B0004020202020204" pitchFamily="34" charset="0"/>
              </a:rPr>
              <a:t>Passenger Counting: IoT sensors, such as cameras or infrared sensors, can count passengers getting on and off vehicles, helping transportation agencies optimize routes and schedules based on demand.</a:t>
            </a:r>
          </a:p>
          <a:p>
            <a:pPr marL="285750" indent="-285750">
              <a:buFont typeface="Arial" panose="020B0604020202020204" pitchFamily="34" charset="0"/>
              <a:buChar char="•"/>
            </a:pPr>
            <a:r>
              <a:rPr lang="en-US" dirty="0">
                <a:solidFill>
                  <a:schemeClr val="bg1"/>
                </a:solidFill>
                <a:latin typeface="Aptos" panose="020B0004020202020204" pitchFamily="34" charset="0"/>
              </a:rPr>
              <a:t>Vehicle Tracking and Management: IoT sensors and GPS devices on buses, trains, and other vehicles enable real-time tracking. This data can be used to monitor vehicle locations, speeds, and performance, allowing for better scheduling and maintenance.</a:t>
            </a:r>
          </a:p>
          <a:p>
            <a:pPr marL="285750" indent="-285750">
              <a:buFont typeface="Arial" panose="020B0604020202020204" pitchFamily="34" charset="0"/>
              <a:buChar char="•"/>
            </a:pPr>
            <a:endParaRPr lang="en-IN" dirty="0">
              <a:solidFill>
                <a:schemeClr val="bg1"/>
              </a:solidFill>
              <a:latin typeface="Aptos" panose="020B0004020202020204" pitchFamily="34" charset="0"/>
            </a:endParaRPr>
          </a:p>
        </p:txBody>
      </p:sp>
    </p:spTree>
    <p:extLst>
      <p:ext uri="{BB962C8B-B14F-4D97-AF65-F5344CB8AC3E}">
        <p14:creationId xmlns:p14="http://schemas.microsoft.com/office/powerpoint/2010/main" val="6442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DF7377-014C-1813-B6AF-11FE2EF8B3BF}"/>
              </a:ext>
            </a:extLst>
          </p:cNvPr>
          <p:cNvSpPr>
            <a:spLocks noGrp="1"/>
          </p:cNvSpPr>
          <p:nvPr>
            <p:ph type="ctrTitle"/>
          </p:nvPr>
        </p:nvSpPr>
        <p:spPr>
          <a:xfrm>
            <a:off x="1604513" y="760005"/>
            <a:ext cx="8825658" cy="692989"/>
          </a:xfrm>
        </p:spPr>
        <p:txBody>
          <a:bodyPr/>
          <a:lstStyle/>
          <a:p>
            <a:r>
              <a:rPr lang="en-IN" sz="2800" b="1" dirty="0">
                <a:latin typeface="Aptos" panose="020B0004020202020204" pitchFamily="34" charset="0"/>
              </a:rPr>
              <a:t>           </a:t>
            </a:r>
            <a:r>
              <a:rPr lang="en-IN" sz="2800" b="1" i="1" dirty="0">
                <a:solidFill>
                  <a:srgbClr val="FF0000"/>
                </a:solidFill>
                <a:latin typeface="Aptos" panose="020B0004020202020204" pitchFamily="34" charset="0"/>
              </a:rPr>
              <a:t>CAD FOR </a:t>
            </a:r>
            <a:r>
              <a:rPr lang="en-US" sz="2800" b="1" i="1" dirty="0">
                <a:solidFill>
                  <a:srgbClr val="FF0000"/>
                </a:solidFill>
                <a:latin typeface="Aptos" panose="020B0004020202020204" pitchFamily="34" charset="0"/>
              </a:rPr>
              <a:t>PUBLIC TRANSPORT OPTIMIZATION </a:t>
            </a:r>
            <a:endParaRPr lang="en-IN" sz="2800" b="1" i="1" dirty="0">
              <a:solidFill>
                <a:srgbClr val="FF0000"/>
              </a:solidFill>
              <a:latin typeface="Aptos" panose="020B0004020202020204" pitchFamily="34" charset="0"/>
            </a:endParaRPr>
          </a:p>
        </p:txBody>
      </p:sp>
      <p:sp>
        <p:nvSpPr>
          <p:cNvPr id="5" name="Subtitle 4">
            <a:extLst>
              <a:ext uri="{FF2B5EF4-FFF2-40B4-BE49-F238E27FC236}">
                <a16:creationId xmlns:a16="http://schemas.microsoft.com/office/drawing/2014/main" id="{6FD328D4-8180-4A78-B2CF-A27F34A10D15}"/>
              </a:ext>
            </a:extLst>
          </p:cNvPr>
          <p:cNvSpPr>
            <a:spLocks noGrp="1"/>
          </p:cNvSpPr>
          <p:nvPr>
            <p:ph type="subTitle" idx="1"/>
          </p:nvPr>
        </p:nvSpPr>
        <p:spPr>
          <a:xfrm>
            <a:off x="639097" y="1295677"/>
            <a:ext cx="10440588" cy="4554747"/>
          </a:xfrm>
        </p:spPr>
        <p:txBody>
          <a:bodyPr>
            <a:normAutofit lnSpcReduction="10000"/>
          </a:bodyPr>
          <a:lstStyle/>
          <a:p>
            <a:pPr marL="285750" indent="-285750">
              <a:buFont typeface="Arial" panose="020B0604020202020204" pitchFamily="34" charset="0"/>
              <a:buChar char="•"/>
            </a:pPr>
            <a:endParaRPr lang="en-US" dirty="0">
              <a:solidFill>
                <a:schemeClr val="bg1"/>
              </a:solidFill>
              <a:latin typeface="Aptos" panose="020B0004020202020204" pitchFamily="34" charset="0"/>
            </a:endParaRPr>
          </a:p>
          <a:p>
            <a:pPr marL="285750" indent="-285750">
              <a:buFont typeface="Arial" panose="020B0604020202020204" pitchFamily="34" charset="0"/>
              <a:buChar char="•"/>
            </a:pPr>
            <a:r>
              <a:rPr lang="en-US" dirty="0">
                <a:solidFill>
                  <a:schemeClr val="bg1"/>
                </a:solidFill>
                <a:latin typeface="Aptos" panose="020B0004020202020204" pitchFamily="34" charset="0"/>
              </a:rPr>
              <a:t>Computer-Aided Design (CAD) can be a valuable tool in public transport optimization.</a:t>
            </a:r>
          </a:p>
          <a:p>
            <a:pPr marL="285750" indent="-285750">
              <a:buFont typeface="Arial" panose="020B0604020202020204" pitchFamily="34" charset="0"/>
              <a:buChar char="•"/>
            </a:pPr>
            <a:r>
              <a:rPr lang="en-US" dirty="0">
                <a:solidFill>
                  <a:schemeClr val="bg1"/>
                </a:solidFill>
                <a:latin typeface="Aptos" panose="020B0004020202020204" pitchFamily="34" charset="0"/>
              </a:rPr>
              <a:t>Infrastructure Design*: CAD can be used to design bus stops, train stations, and transit hubs, ensuring they are accessible, well-designed, and efficient for passengers.</a:t>
            </a:r>
          </a:p>
          <a:p>
            <a:pPr marL="285750" indent="-285750">
              <a:buFont typeface="Arial" panose="020B0604020202020204" pitchFamily="34" charset="0"/>
              <a:buChar char="•"/>
            </a:pPr>
            <a:r>
              <a:rPr lang="en-US" dirty="0">
                <a:solidFill>
                  <a:schemeClr val="bg1"/>
                </a:solidFill>
                <a:latin typeface="Aptos" panose="020B0004020202020204" pitchFamily="34" charset="0"/>
              </a:rPr>
              <a:t>Scheduling*: CAD software can help in creating optimized schedules for public transport services, taking into account various factors such as travel time, driver shifts, and peak hours.</a:t>
            </a:r>
          </a:p>
          <a:p>
            <a:pPr marL="285750" indent="-285750">
              <a:buFont typeface="Arial" panose="020B0604020202020204" pitchFamily="34" charset="0"/>
              <a:buChar char="•"/>
            </a:pPr>
            <a:r>
              <a:rPr lang="en-US" dirty="0">
                <a:solidFill>
                  <a:schemeClr val="bg1"/>
                </a:solidFill>
                <a:latin typeface="Aptos" panose="020B0004020202020204" pitchFamily="34" charset="0"/>
              </a:rPr>
              <a:t>Real-time Monitoring*: Integrating CAD with real-time data from IoT sensors and GPS can help in monitoring the performance of public transport systems and making adjustments as needed.</a:t>
            </a:r>
          </a:p>
          <a:p>
            <a:pPr marL="285750" indent="-285750">
              <a:buFont typeface="Arial" panose="020B0604020202020204" pitchFamily="34" charset="0"/>
              <a:buChar char="•"/>
            </a:pPr>
            <a:r>
              <a:rPr lang="en-US" dirty="0">
                <a:solidFill>
                  <a:schemeClr val="bg1"/>
                </a:solidFill>
                <a:latin typeface="Aptos" panose="020B0004020202020204" pitchFamily="34" charset="0"/>
              </a:rPr>
              <a:t>Cost Analysis*: CAD can aid in cost analysis by providing detailed plans for infrastructure and vehicle acquisition and helping to identify areas where cost savings can be achieved.</a:t>
            </a:r>
          </a:p>
        </p:txBody>
      </p:sp>
    </p:spTree>
    <p:extLst>
      <p:ext uri="{BB962C8B-B14F-4D97-AF65-F5344CB8AC3E}">
        <p14:creationId xmlns:p14="http://schemas.microsoft.com/office/powerpoint/2010/main" val="3974534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3A25B0-61B8-1760-1FD2-6F4A94B360E2}"/>
              </a:ext>
            </a:extLst>
          </p:cNvPr>
          <p:cNvSpPr>
            <a:spLocks noGrp="1"/>
          </p:cNvSpPr>
          <p:nvPr>
            <p:ph type="ctrTitle"/>
          </p:nvPr>
        </p:nvSpPr>
        <p:spPr>
          <a:xfrm>
            <a:off x="1154955" y="2099734"/>
            <a:ext cx="9800592" cy="1523360"/>
          </a:xfrm>
        </p:spPr>
        <p:txBody>
          <a:bodyPr/>
          <a:lstStyle/>
          <a:p>
            <a:r>
              <a:rPr lang="en-IN" dirty="0"/>
              <a:t>              </a:t>
            </a:r>
            <a:r>
              <a:rPr lang="en-IN" sz="6000" b="1" dirty="0"/>
              <a:t>THANK YOU </a:t>
            </a:r>
          </a:p>
        </p:txBody>
      </p:sp>
    </p:spTree>
    <p:extLst>
      <p:ext uri="{BB962C8B-B14F-4D97-AF65-F5344CB8AC3E}">
        <p14:creationId xmlns:p14="http://schemas.microsoft.com/office/powerpoint/2010/main" val="41924828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190</TotalTime>
  <Words>772</Words>
  <Application>Microsoft Office PowerPoint</Application>
  <PresentationFormat>Widescreen</PresentationFormat>
  <Paragraphs>46</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Arial</vt:lpstr>
      <vt:lpstr>Calibri</vt:lpstr>
      <vt:lpstr>Century Gothic</vt:lpstr>
      <vt:lpstr>Times New Roman</vt:lpstr>
      <vt:lpstr>Wingdings 3</vt:lpstr>
      <vt:lpstr>Ion Boardroom</vt:lpstr>
      <vt:lpstr>                           Project name    :  Public transportation optimization Team name       :  Proj_224782_Team_4 Team members :  ASHWINI E(113321104006)                                BENSIHA A(113321104008)                                DEYAA ASMI M(113321104013)                                DHANALAKSHMI S(113321104014)</vt:lpstr>
      <vt:lpstr>PowerPoint Presentation</vt:lpstr>
      <vt:lpstr>PowerPoint Presentation</vt:lpstr>
      <vt:lpstr>PowerPoint Presentation</vt:lpstr>
      <vt:lpstr>        IOT FOR PUBLIC TRANSPORT OPTIMIZATION</vt:lpstr>
      <vt:lpstr>           CAD FOR PUBLIC TRANSPORT OPTIMIZATION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Public transportation optimization Team name       :  Proj_224782_Team_4 Team members :  ASHWINI E(113321104006)                                BENSIHA A(113321104008)                                DEYAA ASMI M(113321104013)                                DHANALAKSHMI S(113321104014)</dc:title>
  <dc:creator>Deyaa Asmi</dc:creator>
  <cp:lastModifiedBy>Andro Bensiha</cp:lastModifiedBy>
  <cp:revision>4</cp:revision>
  <dcterms:created xsi:type="dcterms:W3CDTF">2023-10-11T11:56:09Z</dcterms:created>
  <dcterms:modified xsi:type="dcterms:W3CDTF">2023-10-25T16:38:57Z</dcterms:modified>
</cp:coreProperties>
</file>