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92AF0-4711-E9A3-5385-4D071276A941}" v="98" dt="2025-04-27T21:24:16.096"/>
    <p1510:client id="{FA1B726C-B96C-D4E9-4D97-30C3DE29FD10}" v="57" dt="2025-04-27T18:09:57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hyperlink" Target="https://github.com/AndroGermisa2938/intro-to-ML-fi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Predicting House Prices with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/>
              <a:t>A Regression Approach Using EDA, Feature Engineering, and Model Analysis</a:t>
            </a:r>
            <a:endParaRPr lang="en-US" sz="1700">
              <a:ea typeface="Calibri"/>
              <a:cs typeface="Calibri"/>
            </a:endParaRPr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C67B138A-C829-AD8D-2B40-64057B7E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74" r="28016" b="-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GitHub Repo: </a:t>
            </a:r>
            <a:r>
              <a:rPr lang="en-US" dirty="0">
                <a:ea typeface="+mn-lt"/>
                <a:cs typeface="+mn-lt"/>
                <a:hlinkClick r:id="rId2"/>
              </a:rPr>
              <a:t>Intro-To-ML-Final</a:t>
            </a:r>
            <a:endParaRPr/>
          </a:p>
          <a:p>
            <a:r>
              <a:rPr dirty="0"/>
              <a:t>Dataset: </a:t>
            </a:r>
            <a:r>
              <a:rPr lang="en-US" dirty="0">
                <a:ea typeface="+mn-lt"/>
                <a:cs typeface="+mn-lt"/>
                <a:hlinkClick r:id="rId3"/>
              </a:rPr>
              <a:t>Kaggle House Prices Competition</a:t>
            </a:r>
          </a:p>
          <a:p>
            <a:r>
              <a:rPr dirty="0"/>
              <a:t>Thank you!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our wooden houses with different sizes">
            <a:extLst>
              <a:ext uri="{FF2B5EF4-FFF2-40B4-BE49-F238E27FC236}">
                <a16:creationId xmlns:a16="http://schemas.microsoft.com/office/drawing/2014/main" id="{78313CEC-79DF-3D61-13C0-C0517713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54" r="21797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Problem Statement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1700"/>
              <a:t>Predict home sale prices based on property features</a:t>
            </a:r>
          </a:p>
          <a:p>
            <a:r>
              <a:rPr sz="1700"/>
              <a:t>Help buyers, sellers, and investors make better decisions</a:t>
            </a:r>
            <a:endParaRPr sz="1700">
              <a:ea typeface="Calibri"/>
              <a:cs typeface="Calibri"/>
            </a:endParaRPr>
          </a:p>
          <a:p>
            <a:r>
              <a:rPr sz="1700"/>
              <a:t>Challenge: Many diverse features (size, location, quality, etc.)</a:t>
            </a:r>
            <a:endParaRPr sz="17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Source: Kaggle House Prices Competition</a:t>
            </a:r>
          </a:p>
          <a:p>
            <a:r>
              <a:rPr lang="en-US" sz="1700"/>
              <a:t>79 features, ~1700 entries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Mix of numeric and categorical variables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Target Variable: SalePrice</a:t>
            </a:r>
            <a:endParaRPr lang="en-US" sz="1700">
              <a:ea typeface="Calibri"/>
              <a:cs typeface="Calibri"/>
            </a:endParaRPr>
          </a:p>
        </p:txBody>
      </p:sp>
      <p:pic>
        <p:nvPicPr>
          <p:cNvPr id="14" name="Picture 13" descr="House line vector icons">
            <a:extLst>
              <a:ext uri="{FF2B5EF4-FFF2-40B4-BE49-F238E27FC236}">
                <a16:creationId xmlns:a16="http://schemas.microsoft.com/office/drawing/2014/main" id="{8904727D-3C9F-9E61-903F-8503834D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09" r="24599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Inspected distributions (SalePrice was right-skewed)</a:t>
            </a:r>
          </a:p>
          <a:p>
            <a:r>
              <a:rPr lang="en-US" sz="1700"/>
              <a:t>Handled missing values (imputation)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Visualized correlations (heatmaps)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Log-transformed skewed variables</a:t>
            </a:r>
          </a:p>
        </p:txBody>
      </p:sp>
      <p:pic>
        <p:nvPicPr>
          <p:cNvPr id="5" name="Picture 4" descr="A graph of a house price&#10;&#10;AI-generated content may be incorrect.">
            <a:extLst>
              <a:ext uri="{FF2B5EF4-FFF2-40B4-BE49-F238E27FC236}">
                <a16:creationId xmlns:a16="http://schemas.microsoft.com/office/drawing/2014/main" id="{032C997B-0278-3062-DB07-DC9665E2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40" y="-356"/>
            <a:ext cx="4428841" cy="3521834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793B6AC1-2DA6-6BAE-9BE4-938456F7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95" y="3521122"/>
            <a:ext cx="3628104" cy="3234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Feature Engineering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One-hot encoded categorical variables</a:t>
            </a:r>
          </a:p>
          <a:p>
            <a:r>
              <a:rPr lang="en-US" sz="1700"/>
              <a:t>Standardized numerical features</a:t>
            </a:r>
          </a:p>
          <a:p>
            <a:r>
              <a:rPr lang="en-US" sz="1700"/>
              <a:t>Feature Selection with Lasso Regression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E5F1212A-E9AF-4FE9-7CAF-049A66EF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04" r="26517" b="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Linear Regression</a:t>
            </a:r>
          </a:p>
          <a:p>
            <a:r>
              <a:rPr dirty="0"/>
              <a:t>Random Forest Regressor</a:t>
            </a:r>
            <a:endParaRPr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Ridge Regressor</a:t>
            </a:r>
          </a:p>
          <a:p>
            <a:r>
              <a:rPr dirty="0"/>
              <a:t>Hyperparameter tuning with </a:t>
            </a:r>
            <a:r>
              <a:rPr dirty="0" err="1"/>
              <a:t>GridSearchCV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Metrics: RMSE, R² Score</a:t>
            </a:r>
          </a:p>
          <a:p>
            <a:r>
              <a:t>5-Fold Cross-Validation</a:t>
            </a:r>
          </a:p>
          <a:p>
            <a:r>
              <a:rPr lang="en-US"/>
              <a:t>Random Forest outperformed</a:t>
            </a:r>
            <a:r>
              <a:rPr dirty="0"/>
              <a:t> others</a:t>
            </a:r>
            <a:endParaRPr dirty="0">
              <a:ea typeface="Calibri"/>
              <a:cs typeface="Calibri"/>
            </a:endParaRPr>
          </a:p>
          <a:p>
            <a:r>
              <a:t>Visualized predictions vs actual prices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01" y="2286000"/>
            <a:ext cx="3785429" cy="4070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Best Model: Random Forest Regressor</a:t>
            </a:r>
          </a:p>
          <a:p>
            <a:r>
              <a:rPr lang="en-US" sz="1700" dirty="0"/>
              <a:t>RMSE: 0.141</a:t>
            </a:r>
            <a:endParaRPr lang="en-US" sz="1700" dirty="0">
              <a:ea typeface="Calibri"/>
              <a:cs typeface="Calibri"/>
            </a:endParaRPr>
          </a:p>
          <a:p>
            <a:r>
              <a:rPr lang="en-US" sz="1700" dirty="0"/>
              <a:t>Key factors: </a:t>
            </a:r>
            <a:r>
              <a:rPr lang="en-US" sz="1700" dirty="0" err="1"/>
              <a:t>OverallQual</a:t>
            </a:r>
            <a:r>
              <a:rPr lang="en-US" sz="1700" dirty="0"/>
              <a:t>, </a:t>
            </a:r>
            <a:r>
              <a:rPr lang="en-US" sz="1700" dirty="0" err="1"/>
              <a:t>GrLivArea</a:t>
            </a:r>
            <a:r>
              <a:rPr lang="en-US" sz="1700" dirty="0"/>
              <a:t>, </a:t>
            </a:r>
            <a:r>
              <a:rPr lang="en-US" sz="1700" dirty="0" err="1"/>
              <a:t>GarageCars</a:t>
            </a:r>
            <a:endParaRPr lang="en-US" sz="1700" dirty="0" err="1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D4204-E0AD-BDC6-3AEF-E27D840C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58" y="124820"/>
            <a:ext cx="4226969" cy="3298778"/>
          </a:xfrm>
          <a:prstGeom prst="rect">
            <a:avLst/>
          </a:prstGeom>
        </p:spPr>
      </p:pic>
      <p:pic>
        <p:nvPicPr>
          <p:cNvPr id="6" name="Picture 5" descr="A graph of blue dots and red line&#10;&#10;AI-generated content may be incorrect.">
            <a:extLst>
              <a:ext uri="{FF2B5EF4-FFF2-40B4-BE49-F238E27FC236}">
                <a16:creationId xmlns:a16="http://schemas.microsoft.com/office/drawing/2014/main" id="{0C9DCEC8-3E2F-C939-8635-8376D173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37" y="3294158"/>
            <a:ext cx="4408795" cy="3347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Thorough cleaning, feature engineering are critical</a:t>
            </a:r>
          </a:p>
          <a:p>
            <a:r>
              <a:rPr dirty="0"/>
              <a:t>Ensemble models outperform </a:t>
            </a:r>
            <a:r>
              <a:rPr lang="en-US" dirty="0"/>
              <a:t>baseline</a:t>
            </a:r>
            <a:endParaRPr dirty="0"/>
          </a:p>
          <a:p>
            <a:r>
              <a:rPr dirty="0"/>
              <a:t>Future: Try stacking models or neural networks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House Prices with Supervised Learning</vt:lpstr>
      <vt:lpstr>Problem Statement</vt:lpstr>
      <vt:lpstr>Dataset Overview</vt:lpstr>
      <vt:lpstr>Exploratory Data Analysis (EDA)</vt:lpstr>
      <vt:lpstr>Feature Engineering and Selection</vt:lpstr>
      <vt:lpstr>Modeling Approaches</vt:lpstr>
      <vt:lpstr>Model Evaluation and Comparison</vt:lpstr>
      <vt:lpstr>Final Results</vt:lpstr>
      <vt:lpstr>Conclusion and Future Work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87</cp:revision>
  <dcterms:created xsi:type="dcterms:W3CDTF">2013-01-27T09:14:16Z</dcterms:created>
  <dcterms:modified xsi:type="dcterms:W3CDTF">2025-04-28T00:39:33Z</dcterms:modified>
  <cp:category/>
</cp:coreProperties>
</file>