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8" r:id="rId11"/>
    <p:sldId id="264" r:id="rId12"/>
    <p:sldId id="269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CDC4A-4C15-44D7-0974-8FCEF0607B4A}" v="8" dt="2025-04-29T17:46:18.237"/>
    <p1510:client id="{DBC89D80-B005-9377-92CE-2DFE5987BCEF}" v="350" dt="2025-04-29T01:22:3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9D360-C882-4443-B843-F044EF6E39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5A9BBE-FB1F-4433-B407-72EEF6E62D36}">
      <dgm:prSet/>
      <dgm:spPr/>
      <dgm:t>
        <a:bodyPr/>
        <a:lstStyle/>
        <a:p>
          <a:r>
            <a:rPr lang="en-US"/>
            <a:t>Fraud detection is critical, but fraud is rare and often unlabeled.</a:t>
          </a:r>
        </a:p>
      </dgm:t>
    </dgm:pt>
    <dgm:pt modelId="{ECE8097F-27A8-4D55-9767-8C0C216D2127}" type="parTrans" cxnId="{FBFB5AED-AC0D-4EF3-A1DF-ECC35A47D8CF}">
      <dgm:prSet/>
      <dgm:spPr/>
      <dgm:t>
        <a:bodyPr/>
        <a:lstStyle/>
        <a:p>
          <a:endParaRPr lang="en-US"/>
        </a:p>
      </dgm:t>
    </dgm:pt>
    <dgm:pt modelId="{55E04A06-28B4-4B55-93D2-E2190D06B09C}" type="sibTrans" cxnId="{FBFB5AED-AC0D-4EF3-A1DF-ECC35A47D8CF}">
      <dgm:prSet/>
      <dgm:spPr/>
      <dgm:t>
        <a:bodyPr/>
        <a:lstStyle/>
        <a:p>
          <a:endParaRPr lang="en-US"/>
        </a:p>
      </dgm:t>
    </dgm:pt>
    <dgm:pt modelId="{A14E006B-2763-4328-8B85-811E564303B7}">
      <dgm:prSet/>
      <dgm:spPr/>
      <dgm:t>
        <a:bodyPr/>
        <a:lstStyle/>
        <a:p>
          <a:r>
            <a:rPr lang="en-US"/>
            <a:t>Supervised methods require labeled data — which is not always available.</a:t>
          </a:r>
        </a:p>
      </dgm:t>
    </dgm:pt>
    <dgm:pt modelId="{07788A00-EF41-4FF4-BF5F-780F7DC35ADC}" type="parTrans" cxnId="{2666940D-F1AC-4E99-97DB-1EB9884B8B92}">
      <dgm:prSet/>
      <dgm:spPr/>
      <dgm:t>
        <a:bodyPr/>
        <a:lstStyle/>
        <a:p>
          <a:endParaRPr lang="en-US"/>
        </a:p>
      </dgm:t>
    </dgm:pt>
    <dgm:pt modelId="{DEFA2921-5856-42FF-A33B-90F32BA3BAD8}" type="sibTrans" cxnId="{2666940D-F1AC-4E99-97DB-1EB9884B8B92}">
      <dgm:prSet/>
      <dgm:spPr/>
      <dgm:t>
        <a:bodyPr/>
        <a:lstStyle/>
        <a:p>
          <a:endParaRPr lang="en-US"/>
        </a:p>
      </dgm:t>
    </dgm:pt>
    <dgm:pt modelId="{FCE5FB5B-6ABE-4E59-BA1A-72B32F87EC2B}">
      <dgm:prSet/>
      <dgm:spPr/>
      <dgm:t>
        <a:bodyPr/>
        <a:lstStyle/>
        <a:p>
          <a:r>
            <a:rPr lang="en-US"/>
            <a:t>This project explores unsupervised methods to detect anomalous transactions using PaySim data.</a:t>
          </a:r>
        </a:p>
      </dgm:t>
    </dgm:pt>
    <dgm:pt modelId="{1D56EE13-1C52-4429-9E82-CAAD7D93A865}" type="parTrans" cxnId="{B68B48B3-73A3-4D84-A2DD-113920EF57A0}">
      <dgm:prSet/>
      <dgm:spPr/>
      <dgm:t>
        <a:bodyPr/>
        <a:lstStyle/>
        <a:p>
          <a:endParaRPr lang="en-US"/>
        </a:p>
      </dgm:t>
    </dgm:pt>
    <dgm:pt modelId="{21D63725-F40A-4E81-9906-E7551B450FE7}" type="sibTrans" cxnId="{B68B48B3-73A3-4D84-A2DD-113920EF57A0}">
      <dgm:prSet/>
      <dgm:spPr/>
      <dgm:t>
        <a:bodyPr/>
        <a:lstStyle/>
        <a:p>
          <a:endParaRPr lang="en-US"/>
        </a:p>
      </dgm:t>
    </dgm:pt>
    <dgm:pt modelId="{4C9E8482-FC2D-4163-B9A2-248C26C02BE1}" type="pres">
      <dgm:prSet presAssocID="{C1D9D360-C882-4443-B843-F044EF6E3951}" presName="linear" presStyleCnt="0">
        <dgm:presLayoutVars>
          <dgm:animLvl val="lvl"/>
          <dgm:resizeHandles val="exact"/>
        </dgm:presLayoutVars>
      </dgm:prSet>
      <dgm:spPr/>
    </dgm:pt>
    <dgm:pt modelId="{2E7FCE9C-FD7C-4BFF-B4B0-0DDE213E8F59}" type="pres">
      <dgm:prSet presAssocID="{4A5A9BBE-FB1F-4433-B407-72EEF6E62D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6177CF-E333-4EE3-9354-E1E85FACE6D0}" type="pres">
      <dgm:prSet presAssocID="{55E04A06-28B4-4B55-93D2-E2190D06B09C}" presName="spacer" presStyleCnt="0"/>
      <dgm:spPr/>
    </dgm:pt>
    <dgm:pt modelId="{E142ACA1-DDDF-4607-A5B8-76BFA2EAC26D}" type="pres">
      <dgm:prSet presAssocID="{A14E006B-2763-4328-8B85-811E564303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7CEA90-BF6E-4652-BAC3-2CBF473344F6}" type="pres">
      <dgm:prSet presAssocID="{DEFA2921-5856-42FF-A33B-90F32BA3BAD8}" presName="spacer" presStyleCnt="0"/>
      <dgm:spPr/>
    </dgm:pt>
    <dgm:pt modelId="{382CFB1E-039F-4949-A5DA-63FE33AE9EEE}" type="pres">
      <dgm:prSet presAssocID="{FCE5FB5B-6ABE-4E59-BA1A-72B32F87EC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66940D-F1AC-4E99-97DB-1EB9884B8B92}" srcId="{C1D9D360-C882-4443-B843-F044EF6E3951}" destId="{A14E006B-2763-4328-8B85-811E564303B7}" srcOrd="1" destOrd="0" parTransId="{07788A00-EF41-4FF4-BF5F-780F7DC35ADC}" sibTransId="{DEFA2921-5856-42FF-A33B-90F32BA3BAD8}"/>
    <dgm:cxn modelId="{CAEA0817-2C17-41A3-BAAD-2C272783935B}" type="presOf" srcId="{FCE5FB5B-6ABE-4E59-BA1A-72B32F87EC2B}" destId="{382CFB1E-039F-4949-A5DA-63FE33AE9EEE}" srcOrd="0" destOrd="0" presId="urn:microsoft.com/office/officeart/2005/8/layout/vList2"/>
    <dgm:cxn modelId="{91F15B2F-4F45-47D9-AFE5-0955A497AC13}" type="presOf" srcId="{C1D9D360-C882-4443-B843-F044EF6E3951}" destId="{4C9E8482-FC2D-4163-B9A2-248C26C02BE1}" srcOrd="0" destOrd="0" presId="urn:microsoft.com/office/officeart/2005/8/layout/vList2"/>
    <dgm:cxn modelId="{5CB60735-DA28-4287-B9E8-D07450382D2D}" type="presOf" srcId="{4A5A9BBE-FB1F-4433-B407-72EEF6E62D36}" destId="{2E7FCE9C-FD7C-4BFF-B4B0-0DDE213E8F59}" srcOrd="0" destOrd="0" presId="urn:microsoft.com/office/officeart/2005/8/layout/vList2"/>
    <dgm:cxn modelId="{836FE984-90E1-4319-B87C-EBC71A9ABAC4}" type="presOf" srcId="{A14E006B-2763-4328-8B85-811E564303B7}" destId="{E142ACA1-DDDF-4607-A5B8-76BFA2EAC26D}" srcOrd="0" destOrd="0" presId="urn:microsoft.com/office/officeart/2005/8/layout/vList2"/>
    <dgm:cxn modelId="{B68B48B3-73A3-4D84-A2DD-113920EF57A0}" srcId="{C1D9D360-C882-4443-B843-F044EF6E3951}" destId="{FCE5FB5B-6ABE-4E59-BA1A-72B32F87EC2B}" srcOrd="2" destOrd="0" parTransId="{1D56EE13-1C52-4429-9E82-CAAD7D93A865}" sibTransId="{21D63725-F40A-4E81-9906-E7551B450FE7}"/>
    <dgm:cxn modelId="{FBFB5AED-AC0D-4EF3-A1DF-ECC35A47D8CF}" srcId="{C1D9D360-C882-4443-B843-F044EF6E3951}" destId="{4A5A9BBE-FB1F-4433-B407-72EEF6E62D36}" srcOrd="0" destOrd="0" parTransId="{ECE8097F-27A8-4D55-9767-8C0C216D2127}" sibTransId="{55E04A06-28B4-4B55-93D2-E2190D06B09C}"/>
    <dgm:cxn modelId="{0ED0F518-989E-4308-ABFD-2285A902416F}" type="presParOf" srcId="{4C9E8482-FC2D-4163-B9A2-248C26C02BE1}" destId="{2E7FCE9C-FD7C-4BFF-B4B0-0DDE213E8F59}" srcOrd="0" destOrd="0" presId="urn:microsoft.com/office/officeart/2005/8/layout/vList2"/>
    <dgm:cxn modelId="{FC7F37FD-7393-462E-8C55-AD4BB664BE9A}" type="presParOf" srcId="{4C9E8482-FC2D-4163-B9A2-248C26C02BE1}" destId="{056177CF-E333-4EE3-9354-E1E85FACE6D0}" srcOrd="1" destOrd="0" presId="urn:microsoft.com/office/officeart/2005/8/layout/vList2"/>
    <dgm:cxn modelId="{1CEEE237-2B69-4AEF-B4A5-628079F34296}" type="presParOf" srcId="{4C9E8482-FC2D-4163-B9A2-248C26C02BE1}" destId="{E142ACA1-DDDF-4607-A5B8-76BFA2EAC26D}" srcOrd="2" destOrd="0" presId="urn:microsoft.com/office/officeart/2005/8/layout/vList2"/>
    <dgm:cxn modelId="{CDBCC94F-1B27-4707-925D-93D637B1B769}" type="presParOf" srcId="{4C9E8482-FC2D-4163-B9A2-248C26C02BE1}" destId="{E47CEA90-BF6E-4652-BAC3-2CBF473344F6}" srcOrd="3" destOrd="0" presId="urn:microsoft.com/office/officeart/2005/8/layout/vList2"/>
    <dgm:cxn modelId="{840EEF12-91F4-4F50-9621-0B47984A46E5}" type="presParOf" srcId="{4C9E8482-FC2D-4163-B9A2-248C26C02BE1}" destId="{382CFB1E-039F-4949-A5DA-63FE33AE9E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FCE9C-FD7C-4BFF-B4B0-0DDE213E8F59}">
      <dsp:nvSpPr>
        <dsp:cNvPr id="0" name=""/>
        <dsp:cNvSpPr/>
      </dsp:nvSpPr>
      <dsp:spPr>
        <a:xfrm>
          <a:off x="0" y="386481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Fraud detection is critical, but fraud is rare and often unlabeled.</a:t>
          </a:r>
        </a:p>
      </dsp:txBody>
      <dsp:txXfrm>
        <a:off x="58257" y="444738"/>
        <a:ext cx="8113086" cy="1076886"/>
      </dsp:txXfrm>
    </dsp:sp>
    <dsp:sp modelId="{E142ACA1-DDDF-4607-A5B8-76BFA2EAC26D}">
      <dsp:nvSpPr>
        <dsp:cNvPr id="0" name=""/>
        <dsp:cNvSpPr/>
      </dsp:nvSpPr>
      <dsp:spPr>
        <a:xfrm>
          <a:off x="0" y="1666281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Supervised methods require labeled data — which is not always available.</a:t>
          </a:r>
        </a:p>
      </dsp:txBody>
      <dsp:txXfrm>
        <a:off x="58257" y="1724538"/>
        <a:ext cx="8113086" cy="1076886"/>
      </dsp:txXfrm>
    </dsp:sp>
    <dsp:sp modelId="{382CFB1E-039F-4949-A5DA-63FE33AE9EEE}">
      <dsp:nvSpPr>
        <dsp:cNvPr id="0" name=""/>
        <dsp:cNvSpPr/>
      </dsp:nvSpPr>
      <dsp:spPr>
        <a:xfrm>
          <a:off x="0" y="2946081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This project explores unsupervised methods to detect anomalous transactions using PaySim data.</a:t>
          </a:r>
        </a:p>
      </dsp:txBody>
      <dsp:txXfrm>
        <a:off x="58257" y="3004338"/>
        <a:ext cx="8113086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FB68C-1E15-4FD6-9B36-2D8E883B0856}" type="datetimeFigureOut"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E27D-9106-4EDC-B930-CE710F2D45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2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2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E27D-9106-4EDC-B930-CE710F2D45C1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alaxi/paysim1" TargetMode="External"/><Relationship Id="rId2" Type="http://schemas.openxmlformats.org/officeDocument/2006/relationships/hyperlink" Target="https://github.com/AndroGermisa2938/unsupervised-learning-fi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4514"/>
            <a:ext cx="8229600" cy="1143000"/>
          </a:xfrm>
        </p:spPr>
        <p:txBody>
          <a:bodyPr/>
          <a:lstStyle/>
          <a:p>
            <a:r>
              <a:t>Anomaly Detection in Financial Transactions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46C69-9E0C-0FAD-732B-3B4E0263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2372"/>
            <a:ext cx="8229600" cy="3203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Using the </a:t>
            </a:r>
            <a:r>
              <a:rPr lang="en-US" sz="3600" err="1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PaySim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ea typeface="Calibri"/>
                <a:cs typeface="Calibri"/>
              </a:rPr>
              <a:t>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D6109-3827-833D-EC11-A8C2825C4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384D-FFA5-7C27-4729-874174AD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5177-CF4E-AC4F-C003-1E8FBF183EDF}"/>
              </a:ext>
            </a:extLst>
          </p:cNvPr>
          <p:cNvSpPr txBox="1"/>
          <p:nvPr/>
        </p:nvSpPr>
        <p:spPr>
          <a:xfrm>
            <a:off x="458121" y="14189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Isolation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77E80-7A5E-1726-C8DA-ED15B8A3A6A6}"/>
              </a:ext>
            </a:extLst>
          </p:cNvPr>
          <p:cNvSpPr txBox="1"/>
          <p:nvPr/>
        </p:nvSpPr>
        <p:spPr>
          <a:xfrm>
            <a:off x="3201320" y="14189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One-Class SVM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81F7C-81E8-EE55-7443-828E54F79BD7}"/>
              </a:ext>
            </a:extLst>
          </p:cNvPr>
          <p:cNvSpPr txBox="1"/>
          <p:nvPr/>
        </p:nvSpPr>
        <p:spPr>
          <a:xfrm>
            <a:off x="5944521" y="14189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Local Outlier Factor</a:t>
            </a:r>
          </a:p>
        </p:txBody>
      </p:sp>
      <p:pic>
        <p:nvPicPr>
          <p:cNvPr id="9" name="Picture 8" descr="A graph of a forest confusion matrix&#10;&#10;AI-generated content may be incorrect.">
            <a:extLst>
              <a:ext uri="{FF2B5EF4-FFF2-40B4-BE49-F238E27FC236}">
                <a16:creationId xmlns:a16="http://schemas.microsoft.com/office/drawing/2014/main" id="{E884F1E8-D182-D2A0-3303-C33A1CC5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2" y="2232068"/>
            <a:ext cx="2675496" cy="2152909"/>
          </a:xfrm>
          <a:prstGeom prst="rect">
            <a:avLst/>
          </a:prstGeom>
        </p:spPr>
      </p:pic>
      <p:pic>
        <p:nvPicPr>
          <p:cNvPr id="10" name="Picture 9" descr="A graph with numbers and a purple square&#10;&#10;AI-generated content may be incorrect.">
            <a:extLst>
              <a:ext uri="{FF2B5EF4-FFF2-40B4-BE49-F238E27FC236}">
                <a16:creationId xmlns:a16="http://schemas.microsoft.com/office/drawing/2014/main" id="{D72F3E5D-926D-B15B-B5A6-AD745300E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56" y="2232067"/>
            <a:ext cx="2675496" cy="2152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DD6FC0-2F24-A0F9-2F1C-47F200BE4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451" y="2232067"/>
            <a:ext cx="2675497" cy="21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9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Severe class imbalance (0.13% fraud).</a:t>
            </a:r>
            <a:endParaRPr lang="en-US" dirty="0"/>
          </a:p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Choosing contamination rate for unsupervised models.</a:t>
            </a:r>
            <a:endParaRPr lang="en-US" dirty="0"/>
          </a:p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Evaluating models without labels during training.</a:t>
            </a:r>
            <a:endParaRPr lang="en-US" dirty="0"/>
          </a:p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Visualization of high-dimensional anomaly scores.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BF842-8B04-4121-7995-13B25F56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8B80-2045-DCC9-BBA2-634C9891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CC71-8D39-3754-7BDD-AA08C010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>
                <a:ea typeface="+mn-lt"/>
                <a:cs typeface="+mn-lt"/>
              </a:rPr>
              <a:t>Incorporate sequence/timing features (fraud may evolve over time).</a:t>
            </a:r>
            <a:endParaRPr lang="en-US"/>
          </a:p>
          <a:p>
            <a:pPr>
              <a:defRPr sz="2400"/>
            </a:pPr>
            <a:r>
              <a:rPr lang="en-US">
                <a:ea typeface="+mn-lt"/>
                <a:cs typeface="+mn-lt"/>
              </a:rPr>
              <a:t>Explore autoencoders or deep learning for high-dimensional embeddings.</a:t>
            </a:r>
            <a:endParaRPr lang="en-US"/>
          </a:p>
          <a:p>
            <a:pPr>
              <a:defRPr sz="2400"/>
            </a:pPr>
            <a:r>
              <a:rPr lang="en-US">
                <a:ea typeface="+mn-lt"/>
                <a:cs typeface="+mn-lt"/>
              </a:rPr>
              <a:t>Consider semi-supervised learning where some labels exist.</a:t>
            </a:r>
          </a:p>
          <a:p>
            <a:pPr>
              <a:defRPr sz="2400"/>
            </a:pPr>
            <a:r>
              <a:rPr lang="en-US">
                <a:ea typeface="+mn-lt"/>
                <a:cs typeface="+mn-lt"/>
              </a:rPr>
              <a:t>Tune Models manually and more carefully.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44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>
                <a:ea typeface="+mn-lt"/>
                <a:cs typeface="+mn-lt"/>
              </a:rPr>
              <a:t>Unsupervised methods can flag rare fraud effectively without labels.</a:t>
            </a:r>
          </a:p>
          <a:p>
            <a:pPr>
              <a:defRPr sz="2400"/>
            </a:pPr>
            <a:r>
              <a:rPr lang="en-US">
                <a:ea typeface="+mn-lt"/>
                <a:cs typeface="+mn-lt"/>
              </a:rPr>
              <a:t>Isolation Forest was most robust and balanced.</a:t>
            </a:r>
            <a:endParaRPr lang="en-US"/>
          </a:p>
          <a:p>
            <a:pPr>
              <a:defRPr sz="2400"/>
            </a:pPr>
            <a:r>
              <a:rPr lang="en-US">
                <a:ea typeface="+mn-lt"/>
                <a:cs typeface="+mn-lt"/>
              </a:rPr>
              <a:t>Further tuning and hybrid models may improve recall and precision further.</a:t>
            </a:r>
          </a:p>
          <a:p>
            <a:pPr>
              <a:defRPr sz="2400"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624BD-5400-7C15-E340-5626F0C85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AAC9-FA2C-7C3E-3ED5-DDDD8E05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AD08-E05F-0B06-8801-F5A8996A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027"/>
            <a:ext cx="8229600" cy="3562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 sz="2800">
                <a:ea typeface="Calibri"/>
                <a:cs typeface="Calibri"/>
              </a:rPr>
              <a:t>GitHub Repo: </a:t>
            </a:r>
            <a:r>
              <a:rPr lang="en-US" sz="2800" dirty="0">
                <a:ea typeface="+mn-lt"/>
                <a:cs typeface="+mn-lt"/>
                <a:hlinkClick r:id="rId2"/>
              </a:rPr>
              <a:t>AndroGermisa2938/unsupervised-learning-final</a:t>
            </a:r>
            <a:endParaRPr lang="en-US" sz="2800">
              <a:ea typeface="Calibri"/>
              <a:cs typeface="Calibri"/>
            </a:endParaRPr>
          </a:p>
          <a:p>
            <a:pPr>
              <a:defRPr sz="2400"/>
            </a:pPr>
            <a:r>
              <a:rPr lang="en-US" sz="2800">
                <a:ea typeface="Calibri"/>
                <a:cs typeface="Calibri"/>
              </a:rPr>
              <a:t>Dataset: </a:t>
            </a:r>
            <a:r>
              <a:rPr lang="en-US" sz="2800" dirty="0">
                <a:ea typeface="+mn-lt"/>
                <a:cs typeface="+mn-lt"/>
                <a:hlinkClick r:id="rId3"/>
              </a:rPr>
              <a:t>Synthetic Financial Datasets For Fraud Detection</a:t>
            </a:r>
            <a:endParaRPr lang="en-US" sz="2800" dirty="0">
              <a:ea typeface="Calibri"/>
              <a:cs typeface="Calibri"/>
            </a:endParaRPr>
          </a:p>
          <a:p>
            <a:pPr>
              <a:defRPr sz="2400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29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5B5461-E08C-9E86-E7A6-DBD20F2BD7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80" y="1138265"/>
            <a:ext cx="3488403" cy="1401183"/>
          </a:xfrm>
        </p:spPr>
        <p:txBody>
          <a:bodyPr anchor="t">
            <a:normAutofit/>
          </a:bodyPr>
          <a:lstStyle/>
          <a:p>
            <a:r>
              <a:rPr lang="en-US" sz="280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79" y="2551176"/>
            <a:ext cx="3488404" cy="36029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 sz="2400"/>
            </a:pPr>
            <a:r>
              <a:rPr lang="en-US" sz="1700">
                <a:ea typeface="+mn-lt"/>
                <a:cs typeface="+mn-lt"/>
              </a:rPr>
              <a:t>Simulated mobile transaction data (6 million+ records).</a:t>
            </a:r>
            <a:endParaRPr lang="en-US" sz="1700"/>
          </a:p>
          <a:p>
            <a:pPr>
              <a:defRPr sz="2400"/>
            </a:pPr>
            <a:r>
              <a:rPr lang="en-US" sz="1700">
                <a:ea typeface="+mn-lt"/>
                <a:cs typeface="+mn-lt"/>
              </a:rPr>
              <a:t>Extremely imbalanced: only 0.13% of transactions are fraudulent.</a:t>
            </a:r>
            <a:endParaRPr lang="en-US" sz="1700"/>
          </a:p>
          <a:p>
            <a:pPr>
              <a:defRPr sz="2400"/>
            </a:pPr>
            <a:r>
              <a:rPr lang="en-US" sz="1700">
                <a:ea typeface="+mn-lt"/>
                <a:cs typeface="+mn-lt"/>
              </a:rPr>
              <a:t>Important features: transaction type, amount, origin/destination balances.</a:t>
            </a:r>
            <a:endParaRPr lang="en-US" sz="1700"/>
          </a:p>
          <a:p>
            <a:pPr>
              <a:defRPr sz="2400"/>
            </a:pPr>
            <a:endParaRPr lang="en-US" sz="1700">
              <a:ea typeface="Calibri"/>
              <a:cs typeface="Calibri"/>
            </a:endParaRPr>
          </a:p>
        </p:txBody>
      </p:sp>
      <p:pic>
        <p:nvPicPr>
          <p:cNvPr id="5" name="Picture 4" descr="A graph with a bar&#10;&#10;AI-generated content may be incorrect.">
            <a:extLst>
              <a:ext uri="{FF2B5EF4-FFF2-40B4-BE49-F238E27FC236}">
                <a16:creationId xmlns:a16="http://schemas.microsoft.com/office/drawing/2014/main" id="{CB827F3D-6712-960D-2969-321EBE7C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56" y="1224347"/>
            <a:ext cx="4206188" cy="3748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Preprocessing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621D7610-6DE2-1896-5D04-91B99C9461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999" r="9566" b="-4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 sz="2400"/>
            </a:pPr>
            <a:r>
              <a:rPr lang="en-US" sz="1700">
                <a:ea typeface="+mn-lt"/>
                <a:cs typeface="+mn-lt"/>
              </a:rPr>
              <a:t>Dropped redundant ID and time fields.</a:t>
            </a:r>
            <a:endParaRPr lang="en-US" sz="1700"/>
          </a:p>
          <a:p>
            <a:pPr>
              <a:defRPr sz="2400"/>
            </a:pPr>
            <a:r>
              <a:rPr lang="en-US" sz="1700">
                <a:ea typeface="+mn-lt"/>
                <a:cs typeface="+mn-lt"/>
              </a:rPr>
              <a:t>Encoded </a:t>
            </a:r>
            <a:r>
              <a:rPr lang="en-US" sz="1700">
                <a:latin typeface="Consolas"/>
              </a:rPr>
              <a:t>type</a:t>
            </a:r>
            <a:r>
              <a:rPr lang="en-US" sz="1700">
                <a:ea typeface="+mn-lt"/>
                <a:cs typeface="+mn-lt"/>
              </a:rPr>
              <a:t> (e.g., CASH_OUT, TRANSFER) as numeric.</a:t>
            </a:r>
            <a:endParaRPr lang="en-US" sz="1700"/>
          </a:p>
          <a:p>
            <a:pPr>
              <a:defRPr sz="2400"/>
            </a:pPr>
            <a:r>
              <a:rPr lang="en-US" sz="1700">
                <a:ea typeface="+mn-lt"/>
                <a:cs typeface="+mn-lt"/>
              </a:rPr>
              <a:t>Standardized all numerical features using </a:t>
            </a:r>
            <a:r>
              <a:rPr lang="en-US" sz="1700">
                <a:latin typeface="Consolas"/>
              </a:rPr>
              <a:t>StandardScaler</a:t>
            </a:r>
            <a:r>
              <a:rPr lang="en-US" sz="1700">
                <a:ea typeface="+mn-lt"/>
                <a:cs typeface="+mn-lt"/>
              </a:rPr>
              <a:t>.</a:t>
            </a:r>
          </a:p>
          <a:p>
            <a:pPr marL="0" indent="0">
              <a:buNone/>
              <a:defRPr sz="2400"/>
            </a:pPr>
            <a:endParaRPr lang="en-US" sz="17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>
                <a:ea typeface="+mn-lt"/>
                <a:cs typeface="+mn-lt"/>
              </a:rPr>
              <a:t>Isolation Forest</a:t>
            </a:r>
            <a:endParaRPr lang="en-US" dirty="0">
              <a:ea typeface="+mn-lt"/>
              <a:cs typeface="+mn-lt"/>
            </a:endParaRPr>
          </a:p>
          <a:p>
            <a:pPr>
              <a:defRPr sz="2400"/>
            </a:pPr>
            <a:r>
              <a:rPr lang="en-US">
                <a:ea typeface="+mn-lt"/>
                <a:cs typeface="+mn-lt"/>
              </a:rPr>
              <a:t>Local Outlier Factor (LOF)</a:t>
            </a:r>
            <a:endParaRPr lang="en-US"/>
          </a:p>
          <a:p>
            <a:pPr>
              <a:defRPr sz="2400"/>
            </a:pPr>
            <a:r>
              <a:rPr lang="en-US">
                <a:ea typeface="+mn-lt"/>
                <a:cs typeface="+mn-lt"/>
              </a:rPr>
              <a:t>One-Class SVM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  <a:defRPr sz="2400"/>
            </a:pPr>
            <a:r>
              <a:rPr lang="en-US" dirty="0">
                <a:ea typeface="+mn-lt"/>
                <a:cs typeface="+mn-lt"/>
              </a:rPr>
              <a:t>Each model trained without using fraud labels (unsupervised learning).</a:t>
            </a:r>
            <a:endParaRPr lang="en-US">
              <a:ea typeface="Calibri"/>
              <a:cs typeface="Calibri"/>
            </a:endParaRPr>
          </a:p>
          <a:p>
            <a:pPr>
              <a:defRPr sz="2400"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Isolation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Randomly splits data to isolate outliers.</a:t>
            </a:r>
            <a:endParaRPr lang="en-US" dirty="0"/>
          </a:p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Outliers require fewer splits to isolate — higher anomaly score.</a:t>
            </a:r>
          </a:p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High precision, fast and scalable.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Outlier Factor (LOF)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>
                <a:ea typeface="+mn-lt"/>
                <a:cs typeface="+mn-lt"/>
              </a:rPr>
              <a:t>Measures local density around a point.</a:t>
            </a:r>
            <a:endParaRPr lang="en-US"/>
          </a:p>
          <a:p>
            <a:pPr>
              <a:defRPr sz="2400"/>
            </a:pPr>
            <a:r>
              <a:rPr lang="en-US">
                <a:ea typeface="+mn-lt"/>
                <a:cs typeface="+mn-lt"/>
              </a:rPr>
              <a:t>Points with lower density than neighbors flagged as anomalies.</a:t>
            </a:r>
          </a:p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High recall, but more false positives.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3F3BB-AC10-6F65-DFE8-1BC409E34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5109-1745-0227-DC41-68B729E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One-Class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977B-660E-277D-B671-3259A8E9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Learns a decision boundary around normal transactions.</a:t>
            </a:r>
          </a:p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Anything outside is flagged as anomalous.</a:t>
            </a:r>
          </a:p>
          <a:p>
            <a:pPr>
              <a:defRPr sz="2400"/>
            </a:pPr>
            <a:r>
              <a:rPr lang="en-US" dirty="0">
                <a:ea typeface="+mn-lt"/>
                <a:cs typeface="+mn-lt"/>
              </a:rPr>
              <a:t>Sensitive to rare fraud, flexible but slower.</a:t>
            </a:r>
          </a:p>
        </p:txBody>
      </p:sp>
    </p:spTree>
    <p:extLst>
      <p:ext uri="{BB962C8B-B14F-4D97-AF65-F5344CB8AC3E}">
        <p14:creationId xmlns:p14="http://schemas.microsoft.com/office/powerpoint/2010/main" val="147628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Hyperparameter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lang="en-US" b="1">
                <a:ea typeface="+mn-lt"/>
                <a:cs typeface="+mn-lt"/>
              </a:rPr>
              <a:t>Isolation Forest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/>
              <a:buChar char="o"/>
              <a:defRPr sz="2400"/>
            </a:pPr>
            <a:r>
              <a:rPr lang="en-US" sz="1800">
                <a:ea typeface="+mn-lt"/>
                <a:cs typeface="+mn-lt"/>
              </a:rPr>
              <a:t>contamination = [0.0001, 0.001, 0.005, 0.01]</a:t>
            </a:r>
            <a:endParaRPr lang="en-US" sz="1800" dirty="0">
              <a:ea typeface="+mn-lt"/>
              <a:cs typeface="+mn-lt"/>
            </a:endParaRPr>
          </a:p>
          <a:p>
            <a:pPr lvl="1">
              <a:buFont typeface="Courier New"/>
              <a:buChar char="o"/>
              <a:defRPr sz="2400"/>
            </a:pPr>
            <a:r>
              <a:rPr lang="en-US" sz="1800">
                <a:ea typeface="+mn-lt"/>
                <a:cs typeface="+mn-lt"/>
              </a:rPr>
              <a:t>n_estimators = [</a:t>
            </a:r>
            <a:r>
              <a:rPr lang="en-US" sz="180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50</a:t>
            </a:r>
            <a:r>
              <a:rPr lang="en-US" sz="1800">
                <a:ea typeface="+mn-lt"/>
                <a:cs typeface="+mn-lt"/>
              </a:rPr>
              <a:t>, 100, 200]</a:t>
            </a:r>
            <a:endParaRPr lang="en-US"/>
          </a:p>
          <a:p>
            <a:pPr>
              <a:defRPr sz="2400"/>
            </a:pPr>
            <a:r>
              <a:rPr lang="en-US" b="1" dirty="0">
                <a:ea typeface="+mn-lt"/>
                <a:cs typeface="+mn-lt"/>
              </a:rPr>
              <a:t>Local Outlier Factor (LOF)</a:t>
            </a:r>
            <a:endParaRPr lang="en-US" dirty="0"/>
          </a:p>
          <a:p>
            <a:pPr lvl="1">
              <a:buFont typeface="Courier New,monospace"/>
              <a:buChar char="o"/>
              <a:defRPr sz="2400"/>
            </a:pPr>
            <a:r>
              <a:rPr lang="en-US" sz="1800">
                <a:ea typeface="+mn-lt"/>
                <a:cs typeface="+mn-lt"/>
              </a:rPr>
              <a:t>n_estimators = [10, 20, 50]</a:t>
            </a:r>
          </a:p>
          <a:p>
            <a:pPr lvl="1">
              <a:buFont typeface="Courier New,monospace"/>
              <a:buChar char="o"/>
              <a:defRPr sz="2400"/>
            </a:pPr>
            <a:r>
              <a:rPr lang="en-US" sz="1800">
                <a:ea typeface="+mn-lt"/>
                <a:cs typeface="+mn-lt"/>
              </a:rPr>
              <a:t>contamination = [0.001, 0.005, 0.01]</a:t>
            </a:r>
          </a:p>
          <a:p>
            <a:pPr>
              <a:defRPr sz="2400"/>
            </a:pPr>
            <a:r>
              <a:rPr lang="en-US" b="1" dirty="0">
                <a:ea typeface="+mn-lt"/>
                <a:cs typeface="+mn-lt"/>
              </a:rPr>
              <a:t>One-Class SVM</a:t>
            </a:r>
          </a:p>
          <a:p>
            <a:pPr lvl="1">
              <a:buFont typeface="Courier New"/>
              <a:buChar char="o"/>
              <a:defRPr sz="2400"/>
            </a:pPr>
            <a:r>
              <a:rPr lang="en-US" sz="1800" dirty="0">
                <a:ea typeface="+mn-lt"/>
                <a:cs typeface="+mn-lt"/>
              </a:rPr>
              <a:t>kernel = </a:t>
            </a:r>
            <a:r>
              <a:rPr lang="en-US" sz="1800" err="1">
                <a:ea typeface="+mn-lt"/>
                <a:cs typeface="+mn-lt"/>
              </a:rPr>
              <a:t>rbf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2400"/>
            </a:pPr>
            <a:r>
              <a:rPr lang="en-US" sz="1800">
                <a:ea typeface="+mn-lt"/>
                <a:cs typeface="+mn-lt"/>
              </a:rPr>
              <a:t>nu = [0.001, 0.005, 0.01]</a:t>
            </a:r>
          </a:p>
          <a:p>
            <a:pPr lvl="1">
              <a:buFont typeface="Courier New"/>
              <a:buChar char="o"/>
              <a:defRPr sz="2400"/>
            </a:pPr>
            <a:r>
              <a:rPr lang="en-US" sz="1800">
                <a:ea typeface="+mn-lt"/>
                <a:cs typeface="+mn-lt"/>
              </a:rPr>
              <a:t>gamma = [scale, auto]</a:t>
            </a:r>
            <a:endParaRPr lang="en-US" sz="1800">
              <a:ea typeface="Calibri"/>
              <a:cs typeface="Calibri"/>
            </a:endParaRPr>
          </a:p>
          <a:p>
            <a:pPr>
              <a:defRPr sz="2400"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Anomaly Detection in Financial Transactions</vt:lpstr>
      <vt:lpstr>Introduction</vt:lpstr>
      <vt:lpstr>Dataset Overview</vt:lpstr>
      <vt:lpstr>Preprocessing</vt:lpstr>
      <vt:lpstr>Models Used</vt:lpstr>
      <vt:lpstr>Isolation Forest</vt:lpstr>
      <vt:lpstr>Local Outlier Factor (LOF)</vt:lpstr>
      <vt:lpstr>One-Class SVM</vt:lpstr>
      <vt:lpstr>Hyperparameter Tuning</vt:lpstr>
      <vt:lpstr>Results</vt:lpstr>
      <vt:lpstr>Challenges</vt:lpstr>
      <vt:lpstr>Future Work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258</cp:revision>
  <dcterms:created xsi:type="dcterms:W3CDTF">2013-01-27T09:14:16Z</dcterms:created>
  <dcterms:modified xsi:type="dcterms:W3CDTF">2025-04-29T18:57:54Z</dcterms:modified>
  <cp:category/>
</cp:coreProperties>
</file>