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96" r:id="rId4"/>
    <p:sldId id="297"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iGgDoiva4z+C+cfK004YbnB/8V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3E7386-27D2-4B50-8FFB-23C9BD8E7B81}">
  <a:tblStyle styleId="{5F3E7386-27D2-4B50-8FFB-23C9BD8E7B8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 styleId="{B076917B-B0A6-4F1B-B49D-B061CA0957A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108" d="100"/>
          <a:sy n="108" d="100"/>
        </p:scale>
        <p:origin x="81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6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35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29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79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01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2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6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6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6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22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17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1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35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43890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36202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09557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8787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79438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37015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47793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70772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69963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3133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16785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33162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53225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580195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71318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48441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3557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3" name="תמונה 2" descr="תמונה שמכילה פני אדם, אדם, חיוך, שפה&#10;&#10;התיאור נוצר באופן אוטומטי">
            <a:extLst>
              <a:ext uri="{FF2B5EF4-FFF2-40B4-BE49-F238E27FC236}">
                <a16:creationId xmlns:a16="http://schemas.microsoft.com/office/drawing/2014/main" id="{C9010879-816C-BA3F-C659-AB08B1D4CC64}"/>
              </a:ext>
            </a:extLst>
          </p:cNvPr>
          <p:cNvPicPr>
            <a:picLocks noChangeAspect="1"/>
          </p:cNvPicPr>
          <p:nvPr/>
        </p:nvPicPr>
        <p:blipFill>
          <a:blip r:embed="rId3"/>
          <a:stretch>
            <a:fillRect/>
          </a:stretch>
        </p:blipFill>
        <p:spPr>
          <a:xfrm>
            <a:off x="-3" y="2235200"/>
            <a:ext cx="12192000" cy="4622800"/>
          </a:xfrm>
          <a:prstGeom prst="rect">
            <a:avLst/>
          </a:prstGeom>
        </p:spPr>
      </p:pic>
      <p:sp>
        <p:nvSpPr>
          <p:cNvPr id="90" name="Google Shape;90;p1"/>
          <p:cNvSpPr/>
          <p:nvPr/>
        </p:nvSpPr>
        <p:spPr>
          <a:xfrm>
            <a:off x="3" y="0"/>
            <a:ext cx="6095998" cy="2235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a:spLocks noGrp="1"/>
          </p:cNvSpPr>
          <p:nvPr>
            <p:ph type="ctrTitle"/>
          </p:nvPr>
        </p:nvSpPr>
        <p:spPr>
          <a:xfrm>
            <a:off x="331762" y="335260"/>
            <a:ext cx="11564673" cy="78100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2800" i="0" dirty="0">
                <a:solidFill>
                  <a:schemeClr val="tx1"/>
                </a:solidFill>
                <a:effectLst/>
                <a:latin typeface="Assistant ExtraBold" panose="00000900000000000000" pitchFamily="2" charset="-79"/>
                <a:cs typeface="Assistant ExtraBold" panose="00000900000000000000" pitchFamily="2" charset="-79"/>
              </a:rPr>
              <a:t>Emotion Detector model using Convolutional Neural Networks (CNNs)</a:t>
            </a:r>
            <a:br>
              <a:rPr lang="en-US" sz="2800" i="0" dirty="0">
                <a:solidFill>
                  <a:schemeClr val="tx1"/>
                </a:solidFill>
                <a:effectLst/>
                <a:latin typeface="Assistant ExtraBold" panose="00000900000000000000" pitchFamily="2" charset="-79"/>
                <a:cs typeface="Assistant ExtraBold" panose="00000900000000000000" pitchFamily="2" charset="-79"/>
              </a:rPr>
            </a:br>
            <a:r>
              <a:rPr lang="en-US" sz="2000" dirty="0">
                <a:solidFill>
                  <a:schemeClr val="tx1"/>
                </a:solidFill>
                <a:latin typeface="Assistant" panose="00000500000000000000" pitchFamily="2" charset="-79"/>
                <a:cs typeface="Assistant" panose="00000500000000000000" pitchFamily="2" charset="-79"/>
              </a:rPr>
              <a:t>Final Project</a:t>
            </a:r>
            <a:endParaRPr sz="2800" dirty="0">
              <a:solidFill>
                <a:schemeClr val="tx1"/>
              </a:solidFill>
              <a:latin typeface="Assistant" panose="00000500000000000000" pitchFamily="2" charset="-79"/>
              <a:cs typeface="Assistant" panose="00000500000000000000" pitchFamily="2" charset="-79"/>
            </a:endParaRPr>
          </a:p>
        </p:txBody>
      </p:sp>
      <p:sp>
        <p:nvSpPr>
          <p:cNvPr id="94" name="Google Shape;94;p1"/>
          <p:cNvSpPr txBox="1">
            <a:spLocks noGrp="1"/>
          </p:cNvSpPr>
          <p:nvPr>
            <p:ph type="sldNum" sz="quarter" idx="12"/>
          </p:nvPr>
        </p:nvSpPr>
        <p:spPr>
          <a:xfrm>
            <a:off x="9077706"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lt1"/>
                </a:solidFill>
                <a:latin typeface="Calibri"/>
                <a:ea typeface="Calibri"/>
                <a:cs typeface="Calibri"/>
                <a:sym typeface="Calibri"/>
              </a:rPr>
              <a:t>1</a:t>
            </a:fld>
            <a:endParaRPr>
              <a:solidFill>
                <a:schemeClr val="lt1"/>
              </a:solidFill>
              <a:latin typeface="Calibri"/>
              <a:ea typeface="Calibri"/>
              <a:cs typeface="Calibri"/>
              <a:sym typeface="Calibri"/>
            </a:endParaRPr>
          </a:p>
        </p:txBody>
      </p:sp>
      <p:sp>
        <p:nvSpPr>
          <p:cNvPr id="92" name="Google Shape;92;p1"/>
          <p:cNvSpPr/>
          <p:nvPr/>
        </p:nvSpPr>
        <p:spPr>
          <a:xfrm rot="5400000">
            <a:off x="1421101" y="192110"/>
            <a:ext cx="45719" cy="200735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txBox="1"/>
          <p:nvPr/>
        </p:nvSpPr>
        <p:spPr>
          <a:xfrm>
            <a:off x="377942" y="1312247"/>
            <a:ext cx="3575903" cy="69250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700" b="0" i="0" u="none" strike="noStrike" cap="none" dirty="0">
                <a:solidFill>
                  <a:schemeClr val="dk1"/>
                </a:solidFill>
                <a:latin typeface="Calibri"/>
                <a:ea typeface="Calibri"/>
                <a:cs typeface="Calibri"/>
                <a:sym typeface="Calibri"/>
              </a:rPr>
              <a:t>Nathan T. , Yaniv D.</a:t>
            </a:r>
            <a:endParaRPr dirty="0"/>
          </a:p>
          <a:p>
            <a:pPr marL="0" marR="0" lvl="0" indent="0" algn="l" rtl="0">
              <a:lnSpc>
                <a:spcPct val="90000"/>
              </a:lnSpc>
              <a:spcBef>
                <a:spcPts val="600"/>
              </a:spcBef>
              <a:spcAft>
                <a:spcPts val="0"/>
              </a:spcAft>
              <a:buNone/>
            </a:pPr>
            <a:r>
              <a:rPr lang="en-US" sz="1700" dirty="0">
                <a:solidFill>
                  <a:schemeClr val="dk1"/>
                </a:solidFill>
                <a:latin typeface="Calibri"/>
                <a:ea typeface="Calibri"/>
                <a:cs typeface="Calibri"/>
                <a:sym typeface="Calibri"/>
              </a:rPr>
              <a:t>January</a:t>
            </a:r>
            <a:r>
              <a:rPr lang="en-US" sz="1700" b="0" i="0" u="none" strike="noStrike" cap="none" dirty="0">
                <a:solidFill>
                  <a:schemeClr val="dk1"/>
                </a:solidFill>
                <a:latin typeface="Calibri"/>
                <a:ea typeface="Calibri"/>
                <a:cs typeface="Calibri"/>
                <a:sym typeface="Calibri"/>
              </a:rPr>
              <a:t>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Feature Engineering</a:t>
            </a:r>
          </a:p>
        </p:txBody>
      </p:sp>
      <p:sp>
        <p:nvSpPr>
          <p:cNvPr id="101" name="Google Shape;101;p2"/>
          <p:cNvSpPr txBox="1">
            <a:spLocks noGrp="1"/>
          </p:cNvSpPr>
          <p:nvPr>
            <p:ph idx="1"/>
          </p:nvPr>
        </p:nvSpPr>
        <p:spPr>
          <a:xfrm>
            <a:off x="838199" y="1569387"/>
            <a:ext cx="10842523" cy="5179755"/>
          </a:xfrm>
          <a:prstGeom prst="rect">
            <a:avLst/>
          </a:prstGeom>
          <a:noFill/>
          <a:ln>
            <a:noFill/>
          </a:ln>
        </p:spPr>
        <p:txBody>
          <a:bodyPr spcFirstLastPara="1" wrap="square" lIns="91425" tIns="45700" rIns="91425" bIns="45700" anchor="t" anchorCtr="0">
            <a:normAutofit fontScale="92500" lnSpcReduction="10000"/>
          </a:bodyPr>
          <a:lstStyle/>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Data Augmentation:</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The Purpose of Data Augmentation is to enhances the diversity of the dataset.</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Improves generalization of the model and prevents overfitting by providing a larger and more varied dataset.</a:t>
            </a: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r>
              <a:rPr lang="en-US" sz="2400" i="0" u="sng" dirty="0">
                <a:solidFill>
                  <a:srgbClr val="374151"/>
                </a:solidFill>
                <a:effectLst/>
                <a:latin typeface="Assistant" panose="00000500000000000000" pitchFamily="2" charset="-79"/>
                <a:cs typeface="Assistant" panose="00000500000000000000" pitchFamily="2" charset="-79"/>
              </a:rPr>
              <a:t>Techniques Used</a:t>
            </a:r>
            <a:r>
              <a:rPr lang="en-US" sz="2400" i="0" dirty="0">
                <a:solidFill>
                  <a:srgbClr val="374151"/>
                </a:solidFill>
                <a:effectLst/>
                <a:latin typeface="Assistant" panose="00000500000000000000" pitchFamily="2" charset="-79"/>
                <a:cs typeface="Assistant" panose="00000500000000000000" pitchFamily="2" charset="-79"/>
              </a:rPr>
              <a:t>:</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Image Rotation </a:t>
            </a:r>
            <a:r>
              <a:rPr lang="en-US" sz="2400" i="0" dirty="0">
                <a:solidFill>
                  <a:srgbClr val="374151"/>
                </a:solidFill>
                <a:effectLst/>
                <a:latin typeface="Assistant" panose="00000500000000000000" pitchFamily="2" charset="-79"/>
                <a:cs typeface="Assistant" panose="00000500000000000000" pitchFamily="2" charset="-79"/>
              </a:rPr>
              <a:t>(within a certain degree)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Width and Height Shifts</a:t>
            </a:r>
            <a:r>
              <a:rPr lang="en-US" sz="2400" i="0" dirty="0">
                <a:solidFill>
                  <a:srgbClr val="374151"/>
                </a:solidFill>
                <a:effectLst/>
                <a:latin typeface="Assistant" panose="00000500000000000000" pitchFamily="2" charset="-79"/>
                <a:cs typeface="Assistant" panose="00000500000000000000" pitchFamily="2" charset="-79"/>
              </a:rPr>
              <a:t>: to simulate off-center facial positions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Shear Transformation</a:t>
            </a:r>
            <a:r>
              <a:rPr lang="en-US" sz="2400" i="0" dirty="0">
                <a:solidFill>
                  <a:srgbClr val="374151"/>
                </a:solidFill>
                <a:effectLst/>
                <a:latin typeface="Assistant" panose="00000500000000000000" pitchFamily="2" charset="-79"/>
                <a:cs typeface="Assistant" panose="00000500000000000000" pitchFamily="2" charset="-79"/>
              </a:rPr>
              <a:t>: to simulate a tilting effect ,</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Zoom</a:t>
            </a:r>
            <a:r>
              <a:rPr lang="en-US" sz="2400" i="0" dirty="0">
                <a:solidFill>
                  <a:srgbClr val="374151"/>
                </a:solidFill>
                <a:effectLst/>
                <a:latin typeface="Assistant" panose="00000500000000000000" pitchFamily="2" charset="-79"/>
                <a:cs typeface="Assistant" panose="00000500000000000000" pitchFamily="2" charset="-79"/>
              </a:rPr>
              <a:t>: to simulate different distances from the camera,</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Flipping</a:t>
            </a:r>
            <a:r>
              <a:rPr lang="en-US" sz="2400" i="0" dirty="0">
                <a:solidFill>
                  <a:srgbClr val="374151"/>
                </a:solidFill>
                <a:effectLst/>
                <a:latin typeface="Assistant" panose="00000500000000000000" pitchFamily="2" charset="-79"/>
                <a:cs typeface="Assistant" panose="00000500000000000000" pitchFamily="2" charset="-79"/>
              </a:rPr>
              <a:t>: to simulate mirrored facial expressions.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050" name="Picture 2" descr="A face image of data augmentation. a Raw image. b Flip horizontal. c Blur. d Tilting 20 degrees">
            <a:extLst>
              <a:ext uri="{FF2B5EF4-FFF2-40B4-BE49-F238E27FC236}">
                <a16:creationId xmlns:a16="http://schemas.microsoft.com/office/drawing/2014/main" id="{E2EEE7E5-C88F-0045-87FF-210D54754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001" y="3121579"/>
            <a:ext cx="5732721" cy="149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93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 </a:t>
            </a:r>
            <a:r>
              <a:rPr lang="en-US" sz="3200" b="1" dirty="0">
                <a:solidFill>
                  <a:srgbClr val="374151"/>
                </a:solidFill>
                <a:latin typeface="Assistant" panose="00000500000000000000" pitchFamily="2" charset="-79"/>
                <a:cs typeface="Assistant" panose="00000500000000000000" pitchFamily="2" charset="-79"/>
              </a:rPr>
              <a:t>Why to use CNN model ?</a:t>
            </a:r>
          </a:p>
        </p:txBody>
      </p:sp>
      <p:sp>
        <p:nvSpPr>
          <p:cNvPr id="101" name="Google Shape;101;p2"/>
          <p:cNvSpPr txBox="1">
            <a:spLocks noGrp="1"/>
          </p:cNvSpPr>
          <p:nvPr>
            <p:ph idx="1"/>
          </p:nvPr>
        </p:nvSpPr>
        <p:spPr>
          <a:xfrm>
            <a:off x="838199" y="1569388"/>
            <a:ext cx="11353801" cy="4990158"/>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Role of Convolutional Neural Networks (CNNs):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Primary mechanism for extracting features from facial images.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Learns hierarchical feature representations - from basic edges to complex facial expressions.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074" name="Picture 2" descr="Top: The CNN trained for the task of full face detection. Bottom: The... |  Download Scientific Diagram">
            <a:extLst>
              <a:ext uri="{FF2B5EF4-FFF2-40B4-BE49-F238E27FC236}">
                <a16:creationId xmlns:a16="http://schemas.microsoft.com/office/drawing/2014/main" id="{B039F285-D6A1-FC1B-80A3-CD864521B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3413405"/>
            <a:ext cx="8981308" cy="3444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172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Architecture Overview</a:t>
            </a:r>
            <a:endParaRPr lang="en-US" b="1" dirty="0"/>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Layer Details:</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The model consists of multiple </a:t>
            </a:r>
            <a:r>
              <a:rPr lang="en-US" sz="2400" b="1" i="0" dirty="0">
                <a:solidFill>
                  <a:srgbClr val="374151"/>
                </a:solidFill>
                <a:effectLst/>
                <a:latin typeface="Assistant" panose="00000500000000000000" pitchFamily="2" charset="-79"/>
                <a:cs typeface="Assistant" panose="00000500000000000000" pitchFamily="2" charset="-79"/>
              </a:rPr>
              <a:t>convolutional layers</a:t>
            </a:r>
            <a:r>
              <a:rPr lang="en-US" sz="2400" i="0" dirty="0">
                <a:solidFill>
                  <a:srgbClr val="374151"/>
                </a:solidFill>
                <a:effectLst/>
                <a:latin typeface="Assistant" panose="00000500000000000000" pitchFamily="2" charset="-79"/>
                <a:cs typeface="Assistant" panose="00000500000000000000" pitchFamily="2" charset="-79"/>
              </a:rPr>
              <a:t>, each followed by </a:t>
            </a:r>
            <a:r>
              <a:rPr lang="en-US" sz="2400" b="1" i="0" dirty="0">
                <a:solidFill>
                  <a:srgbClr val="374151"/>
                </a:solidFill>
                <a:effectLst/>
                <a:latin typeface="Assistant" panose="00000500000000000000" pitchFamily="2" charset="-79"/>
                <a:cs typeface="Assistant" panose="00000500000000000000" pitchFamily="2" charset="-79"/>
              </a:rPr>
              <a:t>batch normalization</a:t>
            </a:r>
            <a:r>
              <a:rPr lang="en-US" sz="2400" i="0" dirty="0">
                <a:solidFill>
                  <a:srgbClr val="374151"/>
                </a:solidFill>
                <a:effectLst/>
                <a:latin typeface="Assistant" panose="00000500000000000000" pitchFamily="2" charset="-79"/>
                <a:cs typeface="Assistant" panose="00000500000000000000" pitchFamily="2" charset="-79"/>
              </a:rPr>
              <a:t> for stabilizing learning and enhancing performance.</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After each set of convolutional layers, </a:t>
            </a:r>
            <a:r>
              <a:rPr lang="en-US" sz="2400" b="1" i="0" dirty="0">
                <a:solidFill>
                  <a:srgbClr val="374151"/>
                </a:solidFill>
                <a:effectLst/>
                <a:latin typeface="Assistant" panose="00000500000000000000" pitchFamily="2" charset="-79"/>
                <a:cs typeface="Assistant" panose="00000500000000000000" pitchFamily="2" charset="-79"/>
              </a:rPr>
              <a:t>max-pooling</a:t>
            </a:r>
            <a:r>
              <a:rPr lang="en-US" sz="2400" b="1" dirty="0">
                <a:solidFill>
                  <a:srgbClr val="374151"/>
                </a:solidFill>
                <a:latin typeface="Assistant" panose="00000500000000000000" pitchFamily="2" charset="-79"/>
                <a:cs typeface="Assistant" panose="00000500000000000000" pitchFamily="2" charset="-79"/>
              </a:rPr>
              <a:t> </a:t>
            </a:r>
            <a:r>
              <a:rPr lang="en-US" sz="2400" dirty="0">
                <a:solidFill>
                  <a:srgbClr val="374151"/>
                </a:solidFill>
                <a:latin typeface="Assistant" panose="00000500000000000000" pitchFamily="2" charset="-79"/>
                <a:cs typeface="Assistant" panose="00000500000000000000" pitchFamily="2" charset="-79"/>
              </a:rPr>
              <a:t>layer</a:t>
            </a:r>
            <a:r>
              <a:rPr lang="en-US" sz="2400" i="0" dirty="0">
                <a:solidFill>
                  <a:srgbClr val="374151"/>
                </a:solidFill>
                <a:effectLst/>
                <a:latin typeface="Assistant" panose="00000500000000000000" pitchFamily="2" charset="-79"/>
                <a:cs typeface="Assistant" panose="00000500000000000000" pitchFamily="2" charset="-79"/>
              </a:rPr>
              <a:t> is applied to reduce spatial dimensions </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Dropout</a:t>
            </a:r>
            <a:r>
              <a:rPr lang="en-US" sz="2400" i="0" dirty="0">
                <a:solidFill>
                  <a:srgbClr val="374151"/>
                </a:solidFill>
                <a:effectLst/>
                <a:latin typeface="Assistant" panose="00000500000000000000" pitchFamily="2" charset="-79"/>
                <a:cs typeface="Assistant" panose="00000500000000000000" pitchFamily="2" charset="-79"/>
              </a:rPr>
              <a:t> is used between blocks for regularization to prevent overfitting.</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The network then transitions from convolutional layers to </a:t>
            </a:r>
            <a:r>
              <a:rPr lang="en-US" sz="2400" b="1" i="0" dirty="0">
                <a:solidFill>
                  <a:srgbClr val="374151"/>
                </a:solidFill>
                <a:effectLst/>
                <a:latin typeface="Assistant" panose="00000500000000000000" pitchFamily="2" charset="-79"/>
                <a:cs typeface="Assistant" panose="00000500000000000000" pitchFamily="2" charset="-79"/>
              </a:rPr>
              <a:t>fully connected layers</a:t>
            </a:r>
            <a:r>
              <a:rPr lang="en-US" sz="2400" i="0" dirty="0">
                <a:solidFill>
                  <a:srgbClr val="374151"/>
                </a:solidFill>
                <a:effectLst/>
                <a:latin typeface="Assistant" panose="00000500000000000000" pitchFamily="2" charset="-79"/>
                <a:cs typeface="Assistant" panose="00000500000000000000" pitchFamily="2" charset="-79"/>
              </a:rPr>
              <a:t>, culminating in a </a:t>
            </a:r>
            <a:r>
              <a:rPr lang="en-US" sz="2400" b="1" i="0" dirty="0" err="1">
                <a:solidFill>
                  <a:srgbClr val="374151"/>
                </a:solidFill>
                <a:effectLst/>
                <a:latin typeface="Assistant" panose="00000500000000000000" pitchFamily="2" charset="-79"/>
                <a:cs typeface="Assistant" panose="00000500000000000000" pitchFamily="2" charset="-79"/>
              </a:rPr>
              <a:t>softmax</a:t>
            </a:r>
            <a:r>
              <a:rPr lang="en-US" sz="2400" b="1" i="0" dirty="0">
                <a:solidFill>
                  <a:srgbClr val="374151"/>
                </a:solidFill>
                <a:effectLst/>
                <a:latin typeface="Assistant" panose="00000500000000000000" pitchFamily="2" charset="-79"/>
                <a:cs typeface="Assistant" panose="00000500000000000000" pitchFamily="2" charset="-79"/>
              </a:rPr>
              <a:t> </a:t>
            </a:r>
            <a:r>
              <a:rPr lang="en-US" sz="2400" i="0" dirty="0">
                <a:solidFill>
                  <a:srgbClr val="374151"/>
                </a:solidFill>
                <a:effectLst/>
                <a:latin typeface="Assistant" panose="00000500000000000000" pitchFamily="2" charset="-79"/>
                <a:cs typeface="Assistant" panose="00000500000000000000" pitchFamily="2" charset="-79"/>
              </a:rPr>
              <a:t>output layer for multi-class classification.</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62666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Training Process</a:t>
            </a:r>
            <a:endParaRPr lang="en-US" b="1" dirty="0"/>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Training Details: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model is trained using a categorical cross-entropy loss function, suitable for multi-class classification tasks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We used the RMSprop optimizer, with an initial learning rate set to 0.001</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Batch Size &amp; Epochs: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training process involved mini-batch sizes of 64 and the model was trained for 30 epochs</a:t>
            </a:r>
            <a:endParaRPr lang="en-US" sz="16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4426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Evaluation Metrics</a:t>
            </a:r>
            <a:endParaRPr lang="en-US" b="1" dirty="0"/>
          </a:p>
        </p:txBody>
      </p:sp>
      <p:sp>
        <p:nvSpPr>
          <p:cNvPr id="101" name="Google Shape;101;p2"/>
          <p:cNvSpPr txBox="1">
            <a:spLocks noGrp="1"/>
          </p:cNvSpPr>
          <p:nvPr>
            <p:ph idx="1"/>
          </p:nvPr>
        </p:nvSpPr>
        <p:spPr>
          <a:xfrm>
            <a:off x="838200" y="16906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assess the performance of our emotion detection model, we focused on accuracy as our primary metric</a:t>
            </a:r>
            <a:r>
              <a:rPr lang="en-US" sz="2400" dirty="0">
                <a:solidFill>
                  <a:srgbClr val="374151"/>
                </a:solidFill>
                <a:latin typeface="Assistant" panose="00000500000000000000" pitchFamily="2" charset="-79"/>
                <a:cs typeface="Assistant" panose="00000500000000000000" pitchFamily="2" charset="-79"/>
              </a:rPr>
              <a:t>. In addition we have calculated AUC and MSE.</a:t>
            </a: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a:extLst>
              <a:ext uri="{FF2B5EF4-FFF2-40B4-BE49-F238E27FC236}">
                <a16:creationId xmlns:a16="http://schemas.microsoft.com/office/drawing/2014/main" id="{8E6DCCF0-7EDC-4AAA-BB0C-E8B823C612E3}"/>
              </a:ext>
            </a:extLst>
          </p:cNvPr>
          <p:cNvPicPr>
            <a:picLocks noChangeAspect="1"/>
          </p:cNvPicPr>
          <p:nvPr/>
        </p:nvPicPr>
        <p:blipFill>
          <a:blip r:embed="rId3"/>
          <a:stretch>
            <a:fillRect/>
          </a:stretch>
        </p:blipFill>
        <p:spPr>
          <a:xfrm>
            <a:off x="3328707" y="2920476"/>
            <a:ext cx="5534585" cy="3462394"/>
          </a:xfrm>
          <a:prstGeom prst="rect">
            <a:avLst/>
          </a:prstGeom>
        </p:spPr>
      </p:pic>
    </p:spTree>
    <p:extLst>
      <p:ext uri="{BB962C8B-B14F-4D97-AF65-F5344CB8AC3E}">
        <p14:creationId xmlns:p14="http://schemas.microsoft.com/office/powerpoint/2010/main" val="249792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rPr>
              <a:t>The Model- </a:t>
            </a:r>
            <a:r>
              <a:rPr kumimoji="0" lang="en-US" sz="3200" b="1" i="0" u="none" strike="noStrike" kern="0" cap="none" spc="0" normalizeH="0" baseline="0" noProof="0" dirty="0">
                <a:ln>
                  <a:noFill/>
                </a:ln>
                <a:solidFill>
                  <a:srgbClr val="374151"/>
                </a:solidFill>
                <a:effectLst/>
                <a:uLnTx/>
                <a:uFillTx/>
                <a:latin typeface="Assistant" panose="00000500000000000000" pitchFamily="2" charset="-79"/>
                <a:ea typeface="Calibri"/>
                <a:cs typeface="Assistant" panose="00000500000000000000" pitchFamily="2" charset="-79"/>
                <a:sym typeface="Calibri"/>
              </a:rPr>
              <a:t>Experiments</a:t>
            </a:r>
            <a:endParaRPr lang="en-US" b="1" dirty="0"/>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improve the performance of the model couple of methods have been used</a:t>
            </a:r>
          </a:p>
          <a:p>
            <a:pPr lvl="1">
              <a:lnSpc>
                <a:spcPct val="120000"/>
              </a:lnSpc>
            </a:pPr>
            <a:r>
              <a:rPr lang="en-US" sz="2000" b="1" dirty="0">
                <a:solidFill>
                  <a:srgbClr val="374151"/>
                </a:solidFill>
                <a:latin typeface="Assistant" panose="00000500000000000000" pitchFamily="2" charset="-79"/>
                <a:cs typeface="Assistant" panose="00000500000000000000" pitchFamily="2" charset="-79"/>
              </a:rPr>
              <a:t>Early Stopping:</a:t>
            </a:r>
            <a:r>
              <a:rPr lang="en-US" sz="2000" dirty="0">
                <a:solidFill>
                  <a:srgbClr val="374151"/>
                </a:solidFill>
                <a:latin typeface="Assistant" panose="00000500000000000000" pitchFamily="2" charset="-79"/>
                <a:cs typeface="Assistant" panose="00000500000000000000" pitchFamily="2" charset="-79"/>
              </a:rPr>
              <a:t> To avoid overfitting of the model early stopping tracks the validation loss and stops the training if it degrades.</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Reduc</a:t>
            </a:r>
            <a:r>
              <a:rPr lang="en-US" sz="2000" b="1" dirty="0">
                <a:solidFill>
                  <a:srgbClr val="374151"/>
                </a:solidFill>
                <a:latin typeface="Assistant" panose="00000500000000000000" pitchFamily="2" charset="-79"/>
                <a:cs typeface="Assistant" panose="00000500000000000000" pitchFamily="2" charset="-79"/>
              </a:rPr>
              <a:t>ing learning rate on plateau: </a:t>
            </a:r>
            <a:r>
              <a:rPr lang="en-US" sz="2000" dirty="0">
                <a:solidFill>
                  <a:srgbClr val="374151"/>
                </a:solidFill>
                <a:latin typeface="Assistant" panose="00000500000000000000" pitchFamily="2" charset="-79"/>
                <a:cs typeface="Assistant" panose="00000500000000000000" pitchFamily="2" charset="-79"/>
              </a:rPr>
              <a:t>If the validation loss stops improving, then by lowering the learning rate the model can more precisely converge.</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Optimal hyper parameters search </a:t>
            </a:r>
            <a:r>
              <a:rPr lang="en-US" sz="2000" dirty="0">
                <a:solidFill>
                  <a:srgbClr val="374151"/>
                </a:solidFill>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By iterating the whole learning process with different hyper parameter there could be found a better performing model.</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What is Gradient Descent? | IBM">
            <a:extLst>
              <a:ext uri="{FF2B5EF4-FFF2-40B4-BE49-F238E27FC236}">
                <a16:creationId xmlns:a16="http://schemas.microsoft.com/office/drawing/2014/main" id="{27521ABF-9772-4650-98B0-BDE4AA88F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0329" y="4484482"/>
            <a:ext cx="4231341" cy="237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3423"/>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Conclusions and Summary</a:t>
            </a:r>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marL="114300" indent="0">
              <a:lnSpc>
                <a:spcPct val="120000"/>
              </a:lnSpc>
              <a:buNone/>
            </a:pPr>
            <a:r>
              <a:rPr lang="en-US" sz="2400" b="1" i="0" dirty="0">
                <a:solidFill>
                  <a:srgbClr val="374151"/>
                </a:solidFill>
                <a:effectLst/>
                <a:latin typeface="Assistant" panose="00000500000000000000" pitchFamily="2" charset="-79"/>
                <a:cs typeface="Assistant" panose="00000500000000000000" pitchFamily="2" charset="-79"/>
              </a:rPr>
              <a:t>Key Findings</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Model Performance: </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Our CNN model achieved an accuracy of </a:t>
            </a:r>
            <a:r>
              <a:rPr lang="en-US" sz="2000" b="1" dirty="0">
                <a:solidFill>
                  <a:srgbClr val="374151"/>
                </a:solidFill>
                <a:latin typeface="Assistant" panose="00000500000000000000" pitchFamily="2" charset="-79"/>
                <a:cs typeface="Assistant" panose="00000500000000000000" pitchFamily="2" charset="-79"/>
              </a:rPr>
              <a:t>64</a:t>
            </a:r>
            <a:r>
              <a:rPr lang="en-US" sz="2000" b="1" i="0" dirty="0">
                <a:solidFill>
                  <a:srgbClr val="374151"/>
                </a:solidFill>
                <a:effectLst/>
                <a:latin typeface="Assistant" panose="00000500000000000000" pitchFamily="2" charset="-79"/>
                <a:cs typeface="Assistant" panose="00000500000000000000" pitchFamily="2" charset="-79"/>
              </a:rPr>
              <a:t>% </a:t>
            </a:r>
            <a:r>
              <a:rPr lang="en-US" sz="2000" i="0" dirty="0">
                <a:solidFill>
                  <a:srgbClr val="374151"/>
                </a:solidFill>
                <a:effectLst/>
                <a:latin typeface="Assistant" panose="00000500000000000000" pitchFamily="2" charset="-79"/>
                <a:cs typeface="Assistant" panose="00000500000000000000" pitchFamily="2" charset="-79"/>
              </a:rPr>
              <a:t>on the validation set.</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Data augmentation techniques improved the model's ability to generalize, evident from a </a:t>
            </a:r>
            <a:r>
              <a:rPr lang="en-US" sz="2000" b="1" dirty="0">
                <a:solidFill>
                  <a:srgbClr val="374151"/>
                </a:solidFill>
                <a:latin typeface="Assistant" panose="00000500000000000000" pitchFamily="2" charset="-79"/>
                <a:cs typeface="Assistant" panose="00000500000000000000" pitchFamily="2" charset="-79"/>
              </a:rPr>
              <a:t>6</a:t>
            </a:r>
            <a:r>
              <a:rPr lang="en-US" sz="2000" b="1" i="0" dirty="0">
                <a:solidFill>
                  <a:srgbClr val="374151"/>
                </a:solidFill>
                <a:effectLst/>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increase in accuracy on the augmented dataset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Dropout layer improved the performance by </a:t>
            </a:r>
            <a:r>
              <a:rPr lang="en-US" sz="2000" b="1" dirty="0">
                <a:solidFill>
                  <a:srgbClr val="374151"/>
                </a:solidFill>
                <a:latin typeface="Assistant" panose="00000500000000000000" pitchFamily="2" charset="-79"/>
                <a:cs typeface="Assistant" panose="00000500000000000000" pitchFamily="2" charset="-79"/>
              </a:rPr>
              <a:t>2% </a:t>
            </a:r>
            <a:r>
              <a:rPr lang="en-US" sz="2000" dirty="0">
                <a:solidFill>
                  <a:srgbClr val="374151"/>
                </a:solidFill>
                <a:latin typeface="Assistant" panose="00000500000000000000" pitchFamily="2" charset="-79"/>
                <a:cs typeface="Assistant" panose="00000500000000000000" pitchFamily="2" charset="-79"/>
              </a:rPr>
              <a:t>compared to the same architecture without it.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Some hyper parameters caused the model training to stall and not improve from the initial state.</a:t>
            </a:r>
          </a:p>
          <a:p>
            <a:pPr lvl="1">
              <a:lnSpc>
                <a:spcPct val="120000"/>
              </a:lnSpc>
            </a:pPr>
            <a:endParaRPr lang="en-US" sz="2000" b="1"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 name="Graphic 2">
            <a:extLst>
              <a:ext uri="{FF2B5EF4-FFF2-40B4-BE49-F238E27FC236}">
                <a16:creationId xmlns:a16="http://schemas.microsoft.com/office/drawing/2014/main" id="{9BC271BD-3966-4849-B399-88DA61F842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7130" y="4814407"/>
            <a:ext cx="9291916" cy="2043593"/>
          </a:xfrm>
          <a:prstGeom prst="rect">
            <a:avLst/>
          </a:prstGeom>
        </p:spPr>
      </p:pic>
      <p:sp>
        <p:nvSpPr>
          <p:cNvPr id="4" name="Oval 3">
            <a:extLst>
              <a:ext uri="{FF2B5EF4-FFF2-40B4-BE49-F238E27FC236}">
                <a16:creationId xmlns:a16="http://schemas.microsoft.com/office/drawing/2014/main" id="{EB0E205D-13B5-4996-B4D0-B1F747592FAC}"/>
              </a:ext>
            </a:extLst>
          </p:cNvPr>
          <p:cNvSpPr/>
          <p:nvPr/>
        </p:nvSpPr>
        <p:spPr>
          <a:xfrm>
            <a:off x="9726706" y="5593976"/>
            <a:ext cx="726141" cy="10825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8" name="Google Shape;101;p2">
            <a:extLst>
              <a:ext uri="{FF2B5EF4-FFF2-40B4-BE49-F238E27FC236}">
                <a16:creationId xmlns:a16="http://schemas.microsoft.com/office/drawing/2014/main" id="{68BF0EF5-9765-4A4D-97CC-FDD8EC0E8F9E}"/>
              </a:ext>
            </a:extLst>
          </p:cNvPr>
          <p:cNvSpPr txBox="1">
            <a:spLocks/>
          </p:cNvSpPr>
          <p:nvPr/>
        </p:nvSpPr>
        <p:spPr>
          <a:xfrm>
            <a:off x="9932894" y="5911156"/>
            <a:ext cx="1739153" cy="4482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71500" lvl="1" indent="0">
              <a:lnSpc>
                <a:spcPct val="120000"/>
              </a:lnSpc>
              <a:buNone/>
            </a:pPr>
            <a:r>
              <a:rPr lang="en-US" sz="1000" dirty="0">
                <a:solidFill>
                  <a:srgbClr val="374151"/>
                </a:solidFill>
                <a:latin typeface="Assistant" panose="00000500000000000000" pitchFamily="2" charset="-79"/>
                <a:cs typeface="Assistant" panose="00000500000000000000" pitchFamily="2" charset="-79"/>
              </a:rPr>
              <a:t>Stalled Trainings</a:t>
            </a:r>
          </a:p>
        </p:txBody>
      </p:sp>
    </p:spTree>
    <p:extLst>
      <p:ext uri="{BB962C8B-B14F-4D97-AF65-F5344CB8AC3E}">
        <p14:creationId xmlns:p14="http://schemas.microsoft.com/office/powerpoint/2010/main" val="23356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Future Analysis and Steps</a:t>
            </a:r>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Further Research</a:t>
            </a:r>
            <a:r>
              <a:rPr lang="en-US" sz="2400" i="0" dirty="0">
                <a:solidFill>
                  <a:srgbClr val="374151"/>
                </a:solidFill>
                <a:effectLst/>
                <a:latin typeface="Assistant" panose="00000500000000000000" pitchFamily="2" charset="-79"/>
                <a:cs typeface="Assistant" panose="00000500000000000000" pitchFamily="2" charset="-79"/>
              </a:rPr>
              <a:t>: Future research could focus on integrating more diverse datasets to enhance the model's ability to generalize across different demographics.</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Real-World Testing</a:t>
            </a:r>
            <a:r>
              <a:rPr lang="en-US" sz="2400" i="0" dirty="0">
                <a:solidFill>
                  <a:srgbClr val="374151"/>
                </a:solidFill>
                <a:effectLst/>
                <a:latin typeface="Assistant" panose="00000500000000000000" pitchFamily="2" charset="-79"/>
                <a:cs typeface="Assistant" panose="00000500000000000000" pitchFamily="2" charset="-79"/>
              </a:rPr>
              <a:t>: Deploying the model in real-world scenarios to gather more data and feedback for continuous improvement.</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Enhanced Architectures: </a:t>
            </a:r>
            <a:r>
              <a:rPr lang="en-US" sz="2400" i="0" dirty="0">
                <a:solidFill>
                  <a:srgbClr val="374151"/>
                </a:solidFill>
                <a:effectLst/>
                <a:latin typeface="Assistant" panose="00000500000000000000" pitchFamily="2" charset="-79"/>
                <a:cs typeface="Assistant" panose="00000500000000000000" pitchFamily="2" charset="-79"/>
              </a:rPr>
              <a:t>Investigate advanced neural network architectures such as </a:t>
            </a:r>
            <a:r>
              <a:rPr lang="en-US" sz="2400" i="0" dirty="0" err="1">
                <a:solidFill>
                  <a:srgbClr val="374151"/>
                </a:solidFill>
                <a:effectLst/>
                <a:latin typeface="Assistant" panose="00000500000000000000" pitchFamily="2" charset="-79"/>
                <a:cs typeface="Assistant" panose="00000500000000000000" pitchFamily="2" charset="-79"/>
              </a:rPr>
              <a:t>ResNet</a:t>
            </a:r>
            <a:r>
              <a:rPr lang="en-US" sz="2400" i="0" dirty="0">
                <a:solidFill>
                  <a:srgbClr val="374151"/>
                </a:solidFill>
                <a:effectLst/>
                <a:latin typeface="Assistant" panose="00000500000000000000" pitchFamily="2" charset="-79"/>
                <a:cs typeface="Assistant" panose="00000500000000000000" pitchFamily="2" charset="-79"/>
              </a:rPr>
              <a:t> or Inception models for potentially improved accuracy</a:t>
            </a:r>
            <a:endParaRPr lang="en-US" sz="2400" b="1" dirty="0">
              <a:solidFill>
                <a:srgbClr val="374151"/>
              </a:solidFill>
              <a:latin typeface="Assistant" panose="00000500000000000000" pitchFamily="2" charset="-79"/>
              <a:cs typeface="Assistant" panose="00000500000000000000" pitchFamily="2" charset="-79"/>
            </a:endParaRPr>
          </a:p>
          <a:p>
            <a:pPr>
              <a:lnSpc>
                <a:spcPct val="120000"/>
              </a:lnSpc>
            </a:pPr>
            <a:r>
              <a:rPr lang="en-US" sz="2400" b="1" dirty="0">
                <a:solidFill>
                  <a:srgbClr val="374151"/>
                </a:solidFill>
                <a:latin typeface="Assistant" panose="00000500000000000000" pitchFamily="2" charset="-79"/>
                <a:cs typeface="Assistant" panose="00000500000000000000" pitchFamily="2" charset="-79"/>
              </a:rPr>
              <a:t>Incorporating Additional Features: </a:t>
            </a:r>
            <a:r>
              <a:rPr lang="en-US" sz="2400" dirty="0">
                <a:solidFill>
                  <a:srgbClr val="374151"/>
                </a:solidFill>
                <a:latin typeface="Assistant" panose="00000500000000000000" pitchFamily="2" charset="-79"/>
                <a:cs typeface="Assistant" panose="00000500000000000000" pitchFamily="2" charset="-79"/>
              </a:rPr>
              <a:t>Facial Landmarks detection to focus on key areas of the face that are more expressive of emotions and explore the integration of multimodal data such as audio cues or body language for a more comprehensive emotion detection system</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15172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205C26-50F6-458F-2FA8-F85E3D61EB9F}"/>
              </a:ext>
            </a:extLst>
          </p:cNvPr>
          <p:cNvSpPr>
            <a:spLocks noGrp="1"/>
          </p:cNvSpPr>
          <p:nvPr>
            <p:ph type="title"/>
          </p:nvPr>
        </p:nvSpPr>
        <p:spPr/>
        <p:txBody>
          <a:bodyPr/>
          <a:lstStyle/>
          <a:p>
            <a:r>
              <a:rPr lang="en-US" b="1" dirty="0"/>
              <a:t>Thank You</a:t>
            </a:r>
          </a:p>
        </p:txBody>
      </p:sp>
      <p:sp>
        <p:nvSpPr>
          <p:cNvPr id="4" name="מציין מיקום של מספר שקופית 3">
            <a:extLst>
              <a:ext uri="{FF2B5EF4-FFF2-40B4-BE49-F238E27FC236}">
                <a16:creationId xmlns:a16="http://schemas.microsoft.com/office/drawing/2014/main" id="{9C8F7095-A3EA-CE66-E1BB-6CB96C4F35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תמונה 5">
            <a:extLst>
              <a:ext uri="{FF2B5EF4-FFF2-40B4-BE49-F238E27FC236}">
                <a16:creationId xmlns:a16="http://schemas.microsoft.com/office/drawing/2014/main" id="{31365977-3066-D343-503C-B1139113D806}"/>
              </a:ext>
            </a:extLst>
          </p:cNvPr>
          <p:cNvPicPr>
            <a:picLocks noChangeAspect="1"/>
          </p:cNvPicPr>
          <p:nvPr/>
        </p:nvPicPr>
        <p:blipFill>
          <a:blip r:embed="rId2"/>
          <a:stretch>
            <a:fillRect/>
          </a:stretch>
        </p:blipFill>
        <p:spPr>
          <a:xfrm>
            <a:off x="784668" y="1282037"/>
            <a:ext cx="8382000" cy="5124450"/>
          </a:xfrm>
          <a:prstGeom prst="rect">
            <a:avLst/>
          </a:prstGeom>
        </p:spPr>
      </p:pic>
    </p:spTree>
    <p:extLst>
      <p:ext uri="{BB962C8B-B14F-4D97-AF65-F5344CB8AC3E}">
        <p14:creationId xmlns:p14="http://schemas.microsoft.com/office/powerpoint/2010/main" val="132692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Overview</a:t>
            </a:r>
            <a:endParaRPr b="1"/>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Font typeface="Noto Sans Symbols"/>
              <a:buChar char="▪"/>
            </a:pPr>
            <a:r>
              <a:rPr lang="en-US" sz="2000" dirty="0"/>
              <a:t>Background and Objective</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Data</a:t>
            </a:r>
            <a:endParaRPr lang="en-US" dirty="0"/>
          </a:p>
          <a:p>
            <a:pPr marL="228600" lvl="0" indent="-228600" algn="l" rtl="0">
              <a:lnSpc>
                <a:spcPct val="110000"/>
              </a:lnSpc>
              <a:spcBef>
                <a:spcPts val="1000"/>
              </a:spcBef>
              <a:spcAft>
                <a:spcPts val="0"/>
              </a:spcAft>
              <a:buClr>
                <a:schemeClr val="dk1"/>
              </a:buClr>
              <a:buSzPct val="100000"/>
              <a:buFont typeface="Noto Sans Symbols"/>
              <a:buChar char="▪"/>
            </a:pPr>
            <a:r>
              <a:rPr lang="en-US" sz="2000" dirty="0"/>
              <a:t>Feature Engineering</a:t>
            </a:r>
            <a:endParaRPr lang="en-US"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Model</a:t>
            </a:r>
            <a:endParaRPr lang="he-IL" sz="2000"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Summary</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Further Analysis</a:t>
            </a:r>
            <a:endParaRPr dirty="0"/>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3" name="תמונה 2">
            <a:extLst>
              <a:ext uri="{FF2B5EF4-FFF2-40B4-BE49-F238E27FC236}">
                <a16:creationId xmlns:a16="http://schemas.microsoft.com/office/drawing/2014/main" id="{98A5C010-0A1B-CB56-0E8B-347CB393C088}"/>
              </a:ext>
            </a:extLst>
          </p:cNvPr>
          <p:cNvPicPr>
            <a:picLocks noChangeAspect="1"/>
          </p:cNvPicPr>
          <p:nvPr/>
        </p:nvPicPr>
        <p:blipFill>
          <a:blip r:embed="rId3"/>
          <a:stretch>
            <a:fillRect/>
          </a:stretch>
        </p:blipFill>
        <p:spPr>
          <a:xfrm>
            <a:off x="4163627" y="365125"/>
            <a:ext cx="7864427" cy="59849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Background</a:t>
            </a:r>
            <a:endParaRPr b="1" dirty="0"/>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Emotion Recognition's Relevance</a:t>
            </a:r>
            <a:r>
              <a:rPr lang="en-US" sz="2400" b="0" i="0" dirty="0">
                <a:solidFill>
                  <a:srgbClr val="374151"/>
                </a:solidFill>
                <a:effectLst/>
                <a:latin typeface="Assistant" panose="00000500000000000000" pitchFamily="2" charset="-79"/>
                <a:cs typeface="Assistant" panose="00000500000000000000" pitchFamily="2" charset="-79"/>
              </a:rPr>
              <a:t>: In today's digital era, understanding human emotions plays a pivotal role in enhancing interactive technologies. It bridges the gap between human emotional expressions and computer understanding, paving the way for empathetic, user-centric applications.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Applications Across Fields</a:t>
            </a:r>
            <a:r>
              <a:rPr lang="en-US" sz="2400" b="0" i="0" dirty="0">
                <a:solidFill>
                  <a:srgbClr val="374151"/>
                </a:solidFill>
                <a:effectLst/>
                <a:latin typeface="Assistant" panose="00000500000000000000" pitchFamily="2" charset="-79"/>
                <a:cs typeface="Assistant" panose="00000500000000000000" pitchFamily="2" charset="-79"/>
              </a:rPr>
              <a:t>: This technology is not just limited to one sector but spans across various domains like healthcare (mental health monitoring), education (student engagement analysis), entertainment (audience response), and security (behavioral analysis).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The Power of Facial Expressions</a:t>
            </a:r>
            <a:r>
              <a:rPr lang="en-US" sz="2400" b="0" i="0" dirty="0">
                <a:solidFill>
                  <a:srgbClr val="374151"/>
                </a:solidFill>
                <a:effectLst/>
                <a:latin typeface="Assistant" panose="00000500000000000000" pitchFamily="2" charset="-79"/>
                <a:cs typeface="Assistant" panose="00000500000000000000" pitchFamily="2" charset="-79"/>
              </a:rPr>
              <a:t>: Among various emotion recognition methods, facial expression analysis stands out for its non-invasive nature and high potential for accuracy, leveraging subtle cues that convey a wide range of emotions.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661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Objective</a:t>
            </a:r>
            <a:endParaRPr b="1" dirty="0"/>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Primary Goal: </a:t>
            </a:r>
            <a:r>
              <a:rPr lang="en-US" sz="2400" i="0" dirty="0">
                <a:solidFill>
                  <a:srgbClr val="374151"/>
                </a:solidFill>
                <a:effectLst/>
                <a:latin typeface="Assistant" panose="00000500000000000000" pitchFamily="2" charset="-79"/>
                <a:cs typeface="Assistant" panose="00000500000000000000" pitchFamily="2" charset="-79"/>
              </a:rPr>
              <a:t>To develop and fine-tune a Convolutional Neural Network (CNN) model capable of accurately identifying and classifying human emotions from facial expressions in images.</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Real-time Analysis Vision: </a:t>
            </a:r>
            <a:r>
              <a:rPr lang="en-US" sz="2400" i="0" dirty="0">
                <a:solidFill>
                  <a:srgbClr val="374151"/>
                </a:solidFill>
                <a:effectLst/>
                <a:latin typeface="Assistant" panose="00000500000000000000" pitchFamily="2" charset="-79"/>
                <a:cs typeface="Assistant" panose="00000500000000000000" pitchFamily="2" charset="-79"/>
              </a:rPr>
              <a:t>The ultimate aim is to deploy this model in a real-world application that can analyze emotions in real-time, providing immediate feedback or interaction based on the user's emotional state.</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Striving for Accuracy and Efficiency: </a:t>
            </a:r>
            <a:r>
              <a:rPr lang="en-US" sz="2400" i="0" dirty="0">
                <a:solidFill>
                  <a:srgbClr val="374151"/>
                </a:solidFill>
                <a:effectLst/>
                <a:latin typeface="Assistant" panose="00000500000000000000" pitchFamily="2" charset="-79"/>
                <a:cs typeface="Assistant" panose="00000500000000000000" pitchFamily="2" charset="-79"/>
              </a:rPr>
              <a:t>While maintaining high accuracy in emotion detection, the model also aims to be efficient enough for practical applications, striking a balance between computational complexity and real-time performance.</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2972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
          <p:cNvSpPr txBox="1">
            <a:spLocks noGrp="1"/>
          </p:cNvSpPr>
          <p:nvPr>
            <p:ph idx="1"/>
          </p:nvPr>
        </p:nvSpPr>
        <p:spPr>
          <a:xfrm>
            <a:off x="674738" y="384498"/>
            <a:ext cx="10842523" cy="3507435"/>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3200" i="0" dirty="0">
                <a:solidFill>
                  <a:srgbClr val="374151"/>
                </a:solidFill>
                <a:effectLst/>
                <a:latin typeface="Assistant" panose="00000500000000000000" pitchFamily="2" charset="-79"/>
                <a:cs typeface="Assistant" panose="00000500000000000000" pitchFamily="2" charset="-79"/>
              </a:rPr>
              <a:t>The fusion of advanced CNN models and emotion recognition has the potential to revolutionize how machines understand and interact with humans, making technology more intuitive and empathetic</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תמונה 4">
            <a:extLst>
              <a:ext uri="{FF2B5EF4-FFF2-40B4-BE49-F238E27FC236}">
                <a16:creationId xmlns:a16="http://schemas.microsoft.com/office/drawing/2014/main" id="{AF0C85F7-19E2-EF79-6D9A-672B1D407069}"/>
              </a:ext>
            </a:extLst>
          </p:cNvPr>
          <p:cNvPicPr>
            <a:picLocks noChangeAspect="1"/>
          </p:cNvPicPr>
          <p:nvPr/>
        </p:nvPicPr>
        <p:blipFill>
          <a:blip r:embed="rId3"/>
          <a:stretch>
            <a:fillRect/>
          </a:stretch>
        </p:blipFill>
        <p:spPr>
          <a:xfrm>
            <a:off x="2059910" y="3615199"/>
            <a:ext cx="8596544" cy="2944346"/>
          </a:xfrm>
          <a:prstGeom prst="rect">
            <a:avLst/>
          </a:prstGeom>
        </p:spPr>
      </p:pic>
    </p:spTree>
    <p:extLst>
      <p:ext uri="{BB962C8B-B14F-4D97-AF65-F5344CB8AC3E}">
        <p14:creationId xmlns:p14="http://schemas.microsoft.com/office/powerpoint/2010/main" val="228535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199" y="1569390"/>
            <a:ext cx="10905566" cy="5067384"/>
          </a:xfrm>
          <a:prstGeom prst="rect">
            <a:avLst/>
          </a:prstGeom>
          <a:noFill/>
          <a:ln>
            <a:noFill/>
          </a:ln>
        </p:spPr>
        <p:txBody>
          <a:bodyPr spcFirstLastPara="1" wrap="square" lIns="91425" tIns="45700" rIns="91425" bIns="45700" anchor="t" anchorCtr="0">
            <a:normAutofit/>
          </a:bodyPr>
          <a:lstStyle/>
          <a:p>
            <a:pPr marL="114300" indent="0" algn="l">
              <a:buNone/>
            </a:pPr>
            <a:r>
              <a:rPr lang="en-US" sz="2400" b="1" i="0" dirty="0">
                <a:solidFill>
                  <a:srgbClr val="374151"/>
                </a:solidFill>
                <a:effectLst/>
                <a:latin typeface="Assistant" panose="00000500000000000000" pitchFamily="2" charset="-79"/>
                <a:cs typeface="Assistant" panose="00000500000000000000" pitchFamily="2" charset="-79"/>
              </a:rPr>
              <a:t>Data Source:</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Dataset Name: FER-2013, The dataset contains images along with categories describing the emotion of the person in it. The dataset contains 48×48 pixel grayscale images with 7 different emotions such as Angry, Disgust, Fear, Happy, Sad, Surprise, and Neutral. </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The dataset was split into </a:t>
            </a:r>
            <a:r>
              <a:rPr lang="en-US" sz="2400" b="1" dirty="0">
                <a:solidFill>
                  <a:srgbClr val="374151"/>
                </a:solidFill>
                <a:latin typeface="Assistant" panose="00000500000000000000" pitchFamily="2" charset="-79"/>
                <a:cs typeface="Assistant" panose="00000500000000000000" pitchFamily="2" charset="-79"/>
              </a:rPr>
              <a:t>22967</a:t>
            </a:r>
            <a:r>
              <a:rPr lang="en-US" sz="2400" i="0" dirty="0">
                <a:solidFill>
                  <a:srgbClr val="374151"/>
                </a:solidFill>
                <a:effectLst/>
                <a:latin typeface="Assistant" panose="00000500000000000000" pitchFamily="2" charset="-79"/>
                <a:cs typeface="Assistant" panose="00000500000000000000" pitchFamily="2" charset="-79"/>
              </a:rPr>
              <a:t> </a:t>
            </a:r>
            <a:r>
              <a:rPr lang="en-US" sz="2400" dirty="0">
                <a:solidFill>
                  <a:srgbClr val="374151"/>
                </a:solidFill>
                <a:latin typeface="Assistant" panose="00000500000000000000" pitchFamily="2" charset="-79"/>
                <a:cs typeface="Assistant" panose="00000500000000000000" pitchFamily="2" charset="-79"/>
              </a:rPr>
              <a:t>examples  for </a:t>
            </a:r>
            <a:r>
              <a:rPr lang="en-US" sz="2400" b="1" dirty="0">
                <a:solidFill>
                  <a:srgbClr val="374151"/>
                </a:solidFill>
                <a:latin typeface="Assistant" panose="00000500000000000000" pitchFamily="2" charset="-79"/>
                <a:cs typeface="Assistant" panose="00000500000000000000" pitchFamily="2" charset="-79"/>
              </a:rPr>
              <a:t>train</a:t>
            </a:r>
            <a:r>
              <a:rPr lang="en-US" sz="2400" dirty="0">
                <a:solidFill>
                  <a:srgbClr val="374151"/>
                </a:solidFill>
                <a:latin typeface="Assistant" panose="00000500000000000000" pitchFamily="2" charset="-79"/>
                <a:cs typeface="Assistant" panose="00000500000000000000" pitchFamily="2" charset="-79"/>
              </a:rPr>
              <a:t> </a:t>
            </a:r>
            <a:r>
              <a:rPr lang="en-US" sz="2400" i="0" dirty="0">
                <a:solidFill>
                  <a:srgbClr val="374151"/>
                </a:solidFill>
                <a:effectLst/>
                <a:latin typeface="Assistant" panose="00000500000000000000" pitchFamily="2" charset="-79"/>
                <a:cs typeface="Assistant" panose="00000500000000000000" pitchFamily="2" charset="-79"/>
              </a:rPr>
              <a:t>set, </a:t>
            </a:r>
            <a:r>
              <a:rPr lang="en-US" sz="2400" b="1" dirty="0">
                <a:solidFill>
                  <a:srgbClr val="374151"/>
                </a:solidFill>
                <a:latin typeface="Assistant" panose="00000500000000000000" pitchFamily="2" charset="-79"/>
                <a:cs typeface="Assistant" panose="00000500000000000000" pitchFamily="2" charset="-79"/>
              </a:rPr>
              <a:t>5742</a:t>
            </a:r>
            <a:r>
              <a:rPr lang="en-US" sz="2400" i="0" dirty="0">
                <a:solidFill>
                  <a:srgbClr val="374151"/>
                </a:solidFill>
                <a:effectLst/>
                <a:latin typeface="Assistant" panose="00000500000000000000" pitchFamily="2" charset="-79"/>
                <a:cs typeface="Assistant" panose="00000500000000000000" pitchFamily="2" charset="-79"/>
              </a:rPr>
              <a:t> examples for </a:t>
            </a:r>
            <a:r>
              <a:rPr lang="en-US" sz="2400" b="1" i="0" dirty="0">
                <a:solidFill>
                  <a:srgbClr val="374151"/>
                </a:solidFill>
                <a:effectLst/>
                <a:latin typeface="Assistant" panose="00000500000000000000" pitchFamily="2" charset="-79"/>
                <a:cs typeface="Assistant" panose="00000500000000000000" pitchFamily="2" charset="-79"/>
              </a:rPr>
              <a:t>validation</a:t>
            </a:r>
            <a:r>
              <a:rPr lang="en-US" sz="2400" i="0" dirty="0">
                <a:solidFill>
                  <a:srgbClr val="374151"/>
                </a:solidFill>
                <a:effectLst/>
                <a:latin typeface="Assistant" panose="00000500000000000000" pitchFamily="2" charset="-79"/>
                <a:cs typeface="Assistant" panose="00000500000000000000" pitchFamily="2" charset="-79"/>
              </a:rPr>
              <a:t> set and </a:t>
            </a:r>
            <a:r>
              <a:rPr lang="en-US" sz="2400" b="1" dirty="0">
                <a:solidFill>
                  <a:srgbClr val="374151"/>
                </a:solidFill>
                <a:latin typeface="Assistant" panose="00000500000000000000" pitchFamily="2" charset="-79"/>
                <a:cs typeface="Assistant" panose="00000500000000000000" pitchFamily="2" charset="-79"/>
              </a:rPr>
              <a:t>7178</a:t>
            </a:r>
            <a:r>
              <a:rPr lang="en-US" sz="2400" i="0" dirty="0">
                <a:solidFill>
                  <a:srgbClr val="374151"/>
                </a:solidFill>
                <a:effectLst/>
                <a:latin typeface="Assistant" panose="00000500000000000000" pitchFamily="2" charset="-79"/>
                <a:cs typeface="Assistant" panose="00000500000000000000" pitchFamily="2" charset="-79"/>
              </a:rPr>
              <a:t> examples </a:t>
            </a:r>
            <a:r>
              <a:rPr lang="en-US" sz="2400" b="1" i="0" dirty="0">
                <a:solidFill>
                  <a:srgbClr val="374151"/>
                </a:solidFill>
                <a:effectLst/>
                <a:latin typeface="Assistant" panose="00000500000000000000" pitchFamily="2" charset="-79"/>
                <a:cs typeface="Assistant" panose="00000500000000000000" pitchFamily="2" charset="-79"/>
              </a:rPr>
              <a:t>test</a:t>
            </a:r>
            <a:r>
              <a:rPr lang="en-US" sz="2400" i="0" dirty="0">
                <a:solidFill>
                  <a:srgbClr val="374151"/>
                </a:solidFill>
                <a:effectLst/>
                <a:latin typeface="Assistant" panose="00000500000000000000" pitchFamily="2" charset="-79"/>
                <a:cs typeface="Assistant" panose="00000500000000000000" pitchFamily="2" charset="-79"/>
              </a:rPr>
              <a:t> set.</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71820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26" name="Picture 2">
            <a:extLst>
              <a:ext uri="{FF2B5EF4-FFF2-40B4-BE49-F238E27FC236}">
                <a16:creationId xmlns:a16="http://schemas.microsoft.com/office/drawing/2014/main" id="{0E8A95D7-791F-A532-A5DD-3A87FFF1D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79" y="238126"/>
            <a:ext cx="10559763" cy="632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6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200" y="1292630"/>
            <a:ext cx="10842523" cy="506738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Class Distribution:</a:t>
            </a:r>
          </a:p>
          <a:p>
            <a:pPr marL="114300" indent="0" algn="l">
              <a:lnSpc>
                <a:spcPct val="150000"/>
              </a:lnSpc>
              <a:buNone/>
            </a:pP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394D9760-0F7F-45C3-9A86-A545854E739E}"/>
              </a:ext>
            </a:extLst>
          </p:cNvPr>
          <p:cNvPicPr>
            <a:picLocks noChangeAspect="1"/>
          </p:cNvPicPr>
          <p:nvPr/>
        </p:nvPicPr>
        <p:blipFill>
          <a:blip r:embed="rId3"/>
          <a:stretch>
            <a:fillRect/>
          </a:stretch>
        </p:blipFill>
        <p:spPr>
          <a:xfrm>
            <a:off x="3190875" y="2254888"/>
            <a:ext cx="5810250" cy="4114800"/>
          </a:xfrm>
          <a:prstGeom prst="rect">
            <a:avLst/>
          </a:prstGeom>
        </p:spPr>
      </p:pic>
    </p:spTree>
    <p:extLst>
      <p:ext uri="{BB962C8B-B14F-4D97-AF65-F5344CB8AC3E}">
        <p14:creationId xmlns:p14="http://schemas.microsoft.com/office/powerpoint/2010/main" val="7615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200" y="2178990"/>
            <a:ext cx="10842523" cy="409630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Imbalance: </a:t>
            </a:r>
            <a:r>
              <a:rPr lang="en-US" sz="2400" dirty="0">
                <a:solidFill>
                  <a:srgbClr val="374151"/>
                </a:solidFill>
                <a:latin typeface="Assistant" panose="00000500000000000000" pitchFamily="2" charset="-79"/>
                <a:cs typeface="Assistant" panose="00000500000000000000" pitchFamily="2" charset="-79"/>
              </a:rPr>
              <a:t>The classes in the data are imbalanced , with the extreme being disgust.</a:t>
            </a: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Quality Variance</a:t>
            </a:r>
            <a:r>
              <a:rPr lang="en-US" sz="2400" i="0" dirty="0">
                <a:solidFill>
                  <a:srgbClr val="374151"/>
                </a:solidFill>
                <a:effectLst/>
                <a:latin typeface="Assistant" panose="00000500000000000000" pitchFamily="2" charset="-79"/>
                <a:cs typeface="Assistant" panose="00000500000000000000" pitchFamily="2" charset="-79"/>
              </a:rPr>
              <a:t>: The images are grayscale and small size, which can negatively affect the results of the model.</a:t>
            </a:r>
            <a:endParaRPr lang="en-US" sz="2400" b="1" i="0" dirty="0">
              <a:solidFill>
                <a:srgbClr val="374151"/>
              </a:solidFill>
              <a:effectLst/>
              <a:latin typeface="Assistant" panose="00000500000000000000" pitchFamily="2" charset="-79"/>
              <a:cs typeface="Assistant" panose="00000500000000000000" pitchFamily="2" charset="-79"/>
            </a:endParaRP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Usage in the Project: </a:t>
            </a:r>
            <a:r>
              <a:rPr lang="en-US" sz="2400" i="0" dirty="0">
                <a:solidFill>
                  <a:srgbClr val="374151"/>
                </a:solidFill>
                <a:effectLst/>
                <a:latin typeface="Assistant" panose="00000500000000000000" pitchFamily="2" charset="-79"/>
                <a:cs typeface="Assistant" panose="00000500000000000000" pitchFamily="2" charset="-79"/>
              </a:rPr>
              <a:t>Training and Validation Split: "The dataset was split into 80% training and 20% validation sets.“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940565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TM02900688[[fn=פיאה]]</Template>
  <TotalTime>2445</TotalTime>
  <Words>1021</Words>
  <Application>Microsoft Office PowerPoint</Application>
  <PresentationFormat>מסך רחב</PresentationFormat>
  <Paragraphs>98</Paragraphs>
  <Slides>18</Slides>
  <Notes>17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18</vt:i4>
      </vt:variant>
    </vt:vector>
  </HeadingPairs>
  <TitlesOfParts>
    <vt:vector size="26" baseType="lpstr">
      <vt:lpstr>Arial</vt:lpstr>
      <vt:lpstr>Assistant</vt:lpstr>
      <vt:lpstr>Assistant ExtraBold</vt:lpstr>
      <vt:lpstr>Calibri</vt:lpstr>
      <vt:lpstr>Noto Sans Symbols</vt:lpstr>
      <vt:lpstr>Trebuchet MS</vt:lpstr>
      <vt:lpstr>Wingdings 3</vt:lpstr>
      <vt:lpstr>פיאה</vt:lpstr>
      <vt:lpstr>Emotion Detector model using Convolutional Neural Networks (CNNs) Final Project</vt:lpstr>
      <vt:lpstr>Overview</vt:lpstr>
      <vt:lpstr>Background</vt:lpstr>
      <vt:lpstr>Objective</vt:lpstr>
      <vt:lpstr>מצגת של PowerPoint‏</vt:lpstr>
      <vt:lpstr>The Data</vt:lpstr>
      <vt:lpstr>מצגת של PowerPoint‏</vt:lpstr>
      <vt:lpstr>The Data</vt:lpstr>
      <vt:lpstr>The Data</vt:lpstr>
      <vt:lpstr>Feature Engineering</vt:lpstr>
      <vt:lpstr>The Model - Why to use CNN model ?</vt:lpstr>
      <vt:lpstr>The Model- Architecture Overview</vt:lpstr>
      <vt:lpstr>The Model- Training Process</vt:lpstr>
      <vt:lpstr>The Model- Evaluation Metrics</vt:lpstr>
      <vt:lpstr>The Model- Experiments</vt:lpstr>
      <vt:lpstr>Conclusions and Summary</vt:lpstr>
      <vt:lpstr>Future Analysis and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Project</dc:title>
  <dc:creator>Finger, Shai</dc:creator>
  <cp:lastModifiedBy>yaniv</cp:lastModifiedBy>
  <cp:revision>47</cp:revision>
  <dcterms:created xsi:type="dcterms:W3CDTF">2021-08-06T06:11:03Z</dcterms:created>
  <dcterms:modified xsi:type="dcterms:W3CDTF">2024-01-27T09:20:29Z</dcterms:modified>
</cp:coreProperties>
</file>