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Muli" panose="020B0604020202020204" charset="0"/>
      <p:regular r:id="rId18"/>
    </p:embeddedFont>
    <p:embeddedFont>
      <p:font typeface="Muli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22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google.com/search?sca_esv=561694184&amp;sxsrf=AB5stBh5zSirti-i1-9b6INIGgHCe5C3BQ:1693508734054&amp;q=Conclusions&amp;spell=1&amp;sa=X&amp;ved=2ahUKEwiMoZHUy4eBAxVcgv0HHTAHCeMQkeECKAB6BAgKEA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478" y="1725168"/>
            <a:ext cx="3407728" cy="340227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EF362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4877832" y="6867861"/>
            <a:ext cx="3407728" cy="3423684"/>
          </a:xfrm>
          <a:prstGeom prst="rect">
            <a:avLst/>
          </a:prstGeom>
          <a:solidFill>
            <a:srgbClr val="FCBE04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4916740" y="6922724"/>
            <a:ext cx="3378345" cy="3378345"/>
            <a:chOff x="6705600" y="1371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849092" y="3180467"/>
            <a:ext cx="10589817" cy="3984832"/>
            <a:chOff x="0" y="0"/>
            <a:chExt cx="14119756" cy="5313109"/>
          </a:xfrm>
        </p:grpSpPr>
        <p:sp>
          <p:nvSpPr>
            <p:cNvPr id="8" name="TextBox 8"/>
            <p:cNvSpPr txBox="1"/>
            <p:nvPr/>
          </p:nvSpPr>
          <p:spPr>
            <a:xfrm>
              <a:off x="0" y="57150"/>
              <a:ext cx="14119756" cy="4065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70"/>
                </a:lnSpc>
              </a:pPr>
              <a:r>
                <a:rPr lang="en-US" sz="10399" u="sng">
                  <a:solidFill>
                    <a:srgbClr val="FFFFFF"/>
                  </a:solidFill>
                  <a:latin typeface="Muli Bold"/>
                </a:rPr>
                <a:t>Regressors Final Project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70297"/>
              <a:ext cx="14119756" cy="542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Muli"/>
                </a:rPr>
                <a:t>Presenting: Nathan and Yaniv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18478" y="4980"/>
            <a:ext cx="3402276" cy="1701138"/>
          </a:xfrm>
          <a:custGeom>
            <a:avLst/>
            <a:gdLst/>
            <a:ahLst/>
            <a:cxnLst/>
            <a:rect l="l" t="t" r="r" b="b"/>
            <a:pathLst>
              <a:path w="3402276" h="1701138">
                <a:moveTo>
                  <a:pt x="0" y="0"/>
                </a:moveTo>
                <a:lnTo>
                  <a:pt x="3402276" y="0"/>
                </a:lnTo>
                <a:lnTo>
                  <a:pt x="3402276" y="1701138"/>
                </a:lnTo>
                <a:lnTo>
                  <a:pt x="0" y="1701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895249" y="5166723"/>
            <a:ext cx="3402276" cy="1701138"/>
          </a:xfrm>
          <a:custGeom>
            <a:avLst/>
            <a:gdLst/>
            <a:ahLst/>
            <a:cxnLst/>
            <a:rect l="l" t="t" r="r" b="b"/>
            <a:pathLst>
              <a:path w="3402276" h="1701138">
                <a:moveTo>
                  <a:pt x="0" y="0"/>
                </a:moveTo>
                <a:lnTo>
                  <a:pt x="3402276" y="0"/>
                </a:lnTo>
                <a:lnTo>
                  <a:pt x="3402276" y="1701138"/>
                </a:lnTo>
                <a:lnTo>
                  <a:pt x="0" y="1701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4537" y="857250"/>
            <a:ext cx="44989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4054" y="3019742"/>
            <a:ext cx="15945246" cy="221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568" lvl="1" indent="-514350">
              <a:lnSpc>
                <a:spcPts val="4386"/>
              </a:lnSpc>
              <a:buFont typeface="+mj-lt"/>
              <a:buAutoNum type="arabicPeriod"/>
            </a:pPr>
            <a:r>
              <a:rPr lang="en-US" sz="3133" dirty="0">
                <a:solidFill>
                  <a:srgbClr val="FFFFFF"/>
                </a:solidFill>
                <a:latin typeface="Canva Sans"/>
              </a:rPr>
              <a:t> Not always more is better; less features, but relevant will improve the model.</a:t>
            </a:r>
          </a:p>
          <a:p>
            <a:pPr marL="852568" lvl="1" indent="-514350">
              <a:lnSpc>
                <a:spcPts val="4386"/>
              </a:lnSpc>
              <a:buFont typeface="+mj-lt"/>
              <a:buAutoNum type="arabicPeriod"/>
            </a:pPr>
            <a:r>
              <a:rPr lang="en-US" sz="3133" dirty="0">
                <a:solidFill>
                  <a:srgbClr val="FFFFFF"/>
                </a:solidFill>
                <a:latin typeface="Canva Sans"/>
              </a:rPr>
              <a:t> If not sure just try it all.</a:t>
            </a:r>
          </a:p>
          <a:p>
            <a:pPr marL="852568" lvl="1" indent="-514350">
              <a:lnSpc>
                <a:spcPts val="4386"/>
              </a:lnSpc>
              <a:buFont typeface="+mj-lt"/>
              <a:buAutoNum type="arabicPeriod"/>
            </a:pPr>
            <a:r>
              <a:rPr lang="en-US" sz="3133" dirty="0">
                <a:solidFill>
                  <a:srgbClr val="FFFFFF"/>
                </a:solidFill>
                <a:latin typeface="Canva Sans"/>
              </a:rPr>
              <a:t> Understanding and exploring the data before the training is crucial for creating </a:t>
            </a:r>
            <a:r>
              <a:rPr lang="en-US" sz="3133">
                <a:solidFill>
                  <a:srgbClr val="FFFFFF"/>
                </a:solidFill>
                <a:latin typeface="Canva Sans"/>
              </a:rPr>
              <a:t>a performant </a:t>
            </a:r>
            <a:r>
              <a:rPr lang="en-US" sz="3133" dirty="0">
                <a:solidFill>
                  <a:srgbClr val="FFFFFF"/>
                </a:solidFill>
                <a:latin typeface="Canva Sans"/>
              </a:rPr>
              <a:t>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9275"/>
            <a:ext cx="8115300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BACKGROUND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6226392"/>
            <a:ext cx="4466057" cy="2784949"/>
            <a:chOff x="0" y="0"/>
            <a:chExt cx="5954743" cy="3713266"/>
          </a:xfrm>
        </p:grpSpPr>
        <p:sp>
          <p:nvSpPr>
            <p:cNvPr id="4" name="TextBox 4"/>
            <p:cNvSpPr txBox="1"/>
            <p:nvPr/>
          </p:nvSpPr>
          <p:spPr>
            <a:xfrm>
              <a:off x="0" y="1784802"/>
              <a:ext cx="5954743" cy="1928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uli"/>
                </a:rPr>
                <a:t>We are given a dataset with people, their traits, and their salaries.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1183764" cy="1183764"/>
              <a:chOff x="6705600" y="1371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34B67C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6910971" y="5473603"/>
            <a:ext cx="4466057" cy="4278613"/>
            <a:chOff x="0" y="0"/>
            <a:chExt cx="5954743" cy="5704818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194059" cy="1199650"/>
            </a:xfrm>
            <a:prstGeom prst="rect">
              <a:avLst/>
            </a:prstGeom>
            <a:solidFill>
              <a:srgbClr val="FCBE0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1800689"/>
              <a:ext cx="5954743" cy="3904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uli"/>
                </a:rPr>
                <a:t>The task it to build a ML model, based on regressors, which can predict the salary, using the traits which were given.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793243" y="5726187"/>
            <a:ext cx="4466057" cy="3779071"/>
            <a:chOff x="0" y="0"/>
            <a:chExt cx="5954743" cy="503876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94059" cy="1192149"/>
              <a:chOff x="0" y="0"/>
              <a:chExt cx="6350000" cy="63398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</a:path>
                </a:pathLst>
              </a:custGeom>
              <a:solidFill>
                <a:srgbClr val="EF3625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0" y="1793188"/>
              <a:ext cx="5954743" cy="3245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Muli"/>
                </a:rPr>
                <a:t>The data is not trivial to train upon and needs some cleaning, analyzing, and formatting to be of meaning to the model.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7992757" y="8243"/>
            <a:ext cx="10303486" cy="10287000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5810318" y="1602616"/>
            <a:ext cx="7334182" cy="5497157"/>
          </a:xfrm>
          <a:custGeom>
            <a:avLst/>
            <a:gdLst/>
            <a:ahLst/>
            <a:cxnLst/>
            <a:rect l="l" t="t" r="r" b="b"/>
            <a:pathLst>
              <a:path w="7334182" h="5497157">
                <a:moveTo>
                  <a:pt x="0" y="0"/>
                </a:moveTo>
                <a:lnTo>
                  <a:pt x="7334182" y="0"/>
                </a:lnTo>
                <a:lnTo>
                  <a:pt x="7334182" y="5497157"/>
                </a:lnTo>
                <a:lnTo>
                  <a:pt x="0" y="5497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291097" y="5078107"/>
            <a:ext cx="6720868" cy="183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 u="sng">
                <a:solidFill>
                  <a:srgbClr val="FFFFFF"/>
                </a:solidFill>
                <a:latin typeface="Muli Bold"/>
              </a:rPr>
              <a:t>VARIABLES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4432" y="3168247"/>
            <a:ext cx="5095886" cy="195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uli"/>
              </a:rPr>
              <a:t>Some variables have low number of unique values which makes them encodable.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4432" y="5517641"/>
            <a:ext cx="5095886" cy="96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uli"/>
              </a:rPr>
              <a:t>There are 6 categorical features and 5 numerical.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27" y="-2299"/>
            <a:ext cx="2238277" cy="223469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48943" y="3474255"/>
            <a:ext cx="9986928" cy="3390377"/>
          </a:xfrm>
          <a:custGeom>
            <a:avLst/>
            <a:gdLst/>
            <a:ahLst/>
            <a:cxnLst/>
            <a:rect l="l" t="t" r="r" b="b"/>
            <a:pathLst>
              <a:path w="9986928" h="3390377">
                <a:moveTo>
                  <a:pt x="0" y="0"/>
                </a:moveTo>
                <a:lnTo>
                  <a:pt x="9986927" y="0"/>
                </a:lnTo>
                <a:lnTo>
                  <a:pt x="9986927" y="3390377"/>
                </a:lnTo>
                <a:lnTo>
                  <a:pt x="0" y="3390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6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8943" y="8222262"/>
            <a:ext cx="2226148" cy="1848316"/>
          </a:xfrm>
          <a:custGeom>
            <a:avLst/>
            <a:gdLst/>
            <a:ahLst/>
            <a:cxnLst/>
            <a:rect l="l" t="t" r="r" b="b"/>
            <a:pathLst>
              <a:path w="2226148" h="1848316">
                <a:moveTo>
                  <a:pt x="0" y="0"/>
                </a:moveTo>
                <a:lnTo>
                  <a:pt x="2226148" y="0"/>
                </a:lnTo>
                <a:lnTo>
                  <a:pt x="2226148" y="1848316"/>
                </a:lnTo>
                <a:lnTo>
                  <a:pt x="0" y="1848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99639" y="3923410"/>
            <a:ext cx="4959661" cy="6195226"/>
          </a:xfrm>
          <a:custGeom>
            <a:avLst/>
            <a:gdLst/>
            <a:ahLst/>
            <a:cxnLst/>
            <a:rect l="l" t="t" r="r" b="b"/>
            <a:pathLst>
              <a:path w="4959661" h="6195226">
                <a:moveTo>
                  <a:pt x="0" y="0"/>
                </a:moveTo>
                <a:lnTo>
                  <a:pt x="4959661" y="0"/>
                </a:lnTo>
                <a:lnTo>
                  <a:pt x="4959661" y="6195226"/>
                </a:lnTo>
                <a:lnTo>
                  <a:pt x="0" y="619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049723" y="0"/>
            <a:ext cx="2238277" cy="2234695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950550" y="633707"/>
            <a:ext cx="8384682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FEATURE ENGINEERING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8943" y="2648012"/>
            <a:ext cx="4701607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Exploration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8943" y="7274207"/>
            <a:ext cx="246027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u="sng">
                <a:solidFill>
                  <a:srgbClr val="FFFFFF"/>
                </a:solidFill>
                <a:latin typeface="Muli"/>
              </a:rPr>
              <a:t>Missing Values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9639" y="2338450"/>
            <a:ext cx="4701607" cy="1206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Distribution of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27" y="-2299"/>
            <a:ext cx="2238277" cy="223469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49723" y="0"/>
            <a:ext cx="2238277" cy="2234695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05423" y="3483341"/>
            <a:ext cx="1626578" cy="1031915"/>
          </a:xfrm>
          <a:custGeom>
            <a:avLst/>
            <a:gdLst/>
            <a:ahLst/>
            <a:cxnLst/>
            <a:rect l="l" t="t" r="r" b="b"/>
            <a:pathLst>
              <a:path w="1626578" h="1031915">
                <a:moveTo>
                  <a:pt x="0" y="0"/>
                </a:moveTo>
                <a:lnTo>
                  <a:pt x="1626578" y="0"/>
                </a:lnTo>
                <a:lnTo>
                  <a:pt x="1626578" y="1031916"/>
                </a:lnTo>
                <a:lnTo>
                  <a:pt x="0" y="1031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911495" y="3483341"/>
            <a:ext cx="3317190" cy="1605473"/>
          </a:xfrm>
          <a:custGeom>
            <a:avLst/>
            <a:gdLst/>
            <a:ahLst/>
            <a:cxnLst/>
            <a:rect l="l" t="t" r="r" b="b"/>
            <a:pathLst>
              <a:path w="3317190" h="1605473">
                <a:moveTo>
                  <a:pt x="0" y="0"/>
                </a:moveTo>
                <a:lnTo>
                  <a:pt x="3317189" y="0"/>
                </a:lnTo>
                <a:lnTo>
                  <a:pt x="3317189" y="1605473"/>
                </a:lnTo>
                <a:lnTo>
                  <a:pt x="0" y="1605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00522" y="3483341"/>
            <a:ext cx="3328248" cy="2566501"/>
          </a:xfrm>
          <a:custGeom>
            <a:avLst/>
            <a:gdLst/>
            <a:ahLst/>
            <a:cxnLst/>
            <a:rect l="l" t="t" r="r" b="b"/>
            <a:pathLst>
              <a:path w="3328248" h="2566501">
                <a:moveTo>
                  <a:pt x="0" y="0"/>
                </a:moveTo>
                <a:lnTo>
                  <a:pt x="3328247" y="0"/>
                </a:lnTo>
                <a:lnTo>
                  <a:pt x="3328247" y="2566501"/>
                </a:lnTo>
                <a:lnTo>
                  <a:pt x="0" y="2566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335232" y="3483341"/>
            <a:ext cx="3749654" cy="2253082"/>
          </a:xfrm>
          <a:custGeom>
            <a:avLst/>
            <a:gdLst/>
            <a:ahLst/>
            <a:cxnLst/>
            <a:rect l="l" t="t" r="r" b="b"/>
            <a:pathLst>
              <a:path w="3749654" h="2253082">
                <a:moveTo>
                  <a:pt x="0" y="0"/>
                </a:moveTo>
                <a:lnTo>
                  <a:pt x="3749655" y="0"/>
                </a:lnTo>
                <a:lnTo>
                  <a:pt x="3749655" y="2253082"/>
                </a:lnTo>
                <a:lnTo>
                  <a:pt x="0" y="2253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5423" y="6336589"/>
            <a:ext cx="3607840" cy="3624466"/>
          </a:xfrm>
          <a:custGeom>
            <a:avLst/>
            <a:gdLst/>
            <a:ahLst/>
            <a:cxnLst/>
            <a:rect l="l" t="t" r="r" b="b"/>
            <a:pathLst>
              <a:path w="3607840" h="3624466">
                <a:moveTo>
                  <a:pt x="0" y="0"/>
                </a:moveTo>
                <a:lnTo>
                  <a:pt x="3607840" y="0"/>
                </a:lnTo>
                <a:lnTo>
                  <a:pt x="3607840" y="3624466"/>
                </a:lnTo>
                <a:lnTo>
                  <a:pt x="0" y="362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950550" y="633707"/>
            <a:ext cx="8384682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FEATURE ENGINEERING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21093" y="1747180"/>
            <a:ext cx="5558857" cy="7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83"/>
              </a:lnSpc>
            </a:pPr>
            <a:r>
              <a:rPr lang="en-US" sz="4487" u="sng">
                <a:solidFill>
                  <a:srgbClr val="FFFFFF"/>
                </a:solidFill>
                <a:latin typeface="Muli"/>
              </a:rPr>
              <a:t>Categorical 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8943" y="2648012"/>
            <a:ext cx="1539307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Gender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1495" y="2648012"/>
            <a:ext cx="2109598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Education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00522" y="2648012"/>
            <a:ext cx="2109598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Job Title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35232" y="2648012"/>
            <a:ext cx="2109598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Country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5423" y="5462163"/>
            <a:ext cx="1539307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3"/>
              </a:lnSpc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Race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50550" y="7154742"/>
            <a:ext cx="9387907" cy="189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7"/>
              </a:lnSpc>
            </a:pPr>
            <a:r>
              <a:rPr lang="en-US" sz="2726" u="sng" dirty="0">
                <a:solidFill>
                  <a:srgbClr val="FFFFFF"/>
                </a:solidFill>
                <a:latin typeface="Muli"/>
              </a:rPr>
              <a:t>Conclusions</a:t>
            </a:r>
            <a:endParaRPr lang="en-US" sz="2726" u="sng" dirty="0">
              <a:solidFill>
                <a:srgbClr val="FFFFFF"/>
              </a:solidFill>
              <a:latin typeface="Muli"/>
              <a:hlinkClick r:id="rId7" tooltip="https://www.google.com/search?sca_esv=561694184&amp;sxsrf=AB5stBh5zSirti-i1-9b6INIGgHCe5C3BQ:1693508734054&amp;q=Conclusions&amp;spell=1&amp;sa=X&amp;ved=2ahUKEwiMoZHUy4eBAxVcgv0HHTAHCeMQkeECKAB6BAgKEAE"/>
            </a:endParaRPr>
          </a:p>
          <a:p>
            <a:pPr marL="588683" lvl="1" indent="-294342">
              <a:lnSpc>
                <a:spcPts val="3817"/>
              </a:lnSpc>
              <a:buFont typeface="Arial"/>
              <a:buChar char="•"/>
            </a:pPr>
            <a:r>
              <a:rPr lang="en-US" sz="2726" dirty="0">
                <a:solidFill>
                  <a:srgbClr val="FFFFFF"/>
                </a:solidFill>
                <a:latin typeface="Muli"/>
              </a:rPr>
              <a:t>There are not enough data for other gender.</a:t>
            </a:r>
          </a:p>
          <a:p>
            <a:pPr marL="588683" lvl="1" indent="-294342">
              <a:lnSpc>
                <a:spcPts val="3817"/>
              </a:lnSpc>
              <a:buFont typeface="Arial"/>
              <a:buChar char="•"/>
            </a:pPr>
            <a:r>
              <a:rPr lang="en-US" sz="2726" dirty="0">
                <a:solidFill>
                  <a:srgbClr val="FFFFFF"/>
                </a:solidFill>
                <a:latin typeface="Muli"/>
              </a:rPr>
              <a:t>Education, Job Title and Countries are malformed.</a:t>
            </a:r>
          </a:p>
          <a:p>
            <a:pPr marL="588683" lvl="1" indent="-294342">
              <a:lnSpc>
                <a:spcPts val="3817"/>
              </a:lnSpc>
              <a:buFont typeface="Arial"/>
              <a:buChar char="•"/>
            </a:pPr>
            <a:r>
              <a:rPr lang="en-US" sz="2726" dirty="0">
                <a:solidFill>
                  <a:srgbClr val="FFFFFF"/>
                </a:solidFill>
                <a:latin typeface="Muli"/>
              </a:rPr>
              <a:t>Race is no balanced.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27" y="-2299"/>
            <a:ext cx="2238277" cy="2234695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49723" y="0"/>
            <a:ext cx="2238277" cy="2234695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34B67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950550" y="633707"/>
            <a:ext cx="8384682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FEATURE ENGINEERING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22012" y="1820205"/>
            <a:ext cx="2643975" cy="7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83"/>
              </a:lnSpc>
            </a:pPr>
            <a:r>
              <a:rPr lang="en-US" sz="4487" u="sng">
                <a:solidFill>
                  <a:srgbClr val="FFFFFF"/>
                </a:solidFill>
                <a:latin typeface="Muli"/>
              </a:rPr>
              <a:t>Solutions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19866" y="2534885"/>
            <a:ext cx="12046050" cy="760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Job Title 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Used a vector of correct job titles to find the most similar job title to the incorrect ones using Levenshtein distance.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Used Onehot encoding on predefined job categories which were extracted.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Used ordinal encoding on the seniority of the job (with predefined keywords).</a:t>
            </a:r>
          </a:p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Gender 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Removed the “Other” gender.</a:t>
            </a:r>
          </a:p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Country 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Used a dictionary of correct values to fix it 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Onehot encoding.</a:t>
            </a:r>
          </a:p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Education 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Used a dictionary of correct values to fix it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Ordinal encoding.</a:t>
            </a:r>
          </a:p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Race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Onehot encoding.</a:t>
            </a:r>
          </a:p>
          <a:p>
            <a:pPr marL="518682" lvl="1" indent="-259341">
              <a:lnSpc>
                <a:spcPts val="3363"/>
              </a:lnSpc>
              <a:buFont typeface="Arial"/>
              <a:buChar char="•"/>
            </a:pPr>
            <a:r>
              <a:rPr lang="en-US" sz="2402">
                <a:solidFill>
                  <a:srgbClr val="FFFFFF"/>
                </a:solidFill>
                <a:latin typeface="Muli"/>
              </a:rPr>
              <a:t>Numerical features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removal of outliers.</a:t>
            </a:r>
          </a:p>
          <a:p>
            <a:pPr marL="1037364" lvl="2" indent="-345788">
              <a:lnSpc>
                <a:spcPts val="3363"/>
              </a:lnSpc>
              <a:buFont typeface="Arial"/>
              <a:buChar char="⚬"/>
            </a:pPr>
            <a:r>
              <a:rPr lang="en-US" sz="2402">
                <a:solidFill>
                  <a:srgbClr val="FFFFFF"/>
                </a:solidFill>
                <a:latin typeface="Muli"/>
              </a:rPr>
              <a:t>scaled using Standard Scaler.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52415" y="0"/>
            <a:ext cx="5135585" cy="5159632"/>
          </a:xfrm>
          <a:prstGeom prst="rect">
            <a:avLst/>
          </a:prstGeom>
          <a:solidFill>
            <a:srgbClr val="FCBE04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174555" y="34164"/>
            <a:ext cx="5091305" cy="5091305"/>
            <a:chOff x="6705600" y="1371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4141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152415" y="5159632"/>
            <a:ext cx="5113445" cy="5105263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</a:path>
              </a:pathLst>
            </a:custGeom>
            <a:solidFill>
              <a:srgbClr val="EF3625"/>
            </a:solidFill>
          </p:spPr>
        </p:sp>
      </p:grpSp>
      <p:sp>
        <p:nvSpPr>
          <p:cNvPr id="7" name="AutoShape 7"/>
          <p:cNvSpPr/>
          <p:nvPr/>
        </p:nvSpPr>
        <p:spPr>
          <a:xfrm flipH="1">
            <a:off x="6422963" y="3782278"/>
            <a:ext cx="0" cy="2066072"/>
          </a:xfrm>
          <a:prstGeom prst="line">
            <a:avLst/>
          </a:prstGeom>
          <a:ln w="1238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899275"/>
            <a:ext cx="9982200" cy="91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 u="sng">
                <a:solidFill>
                  <a:srgbClr val="FFFFFF"/>
                </a:solidFill>
                <a:latin typeface="Muli Bold"/>
              </a:rPr>
              <a:t>MODELS AND EVALUATION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5750" y="2038275"/>
            <a:ext cx="12274427" cy="145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uli"/>
              </a:rPr>
              <a:t>There were two major questins in mind after we have prepared the data: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uli"/>
              </a:rPr>
              <a:t> What features to use to train the model ?</a:t>
            </a:r>
          </a:p>
          <a:p>
            <a:pPr marL="604520" lvl="1" indent="-302260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Muli"/>
              </a:rPr>
              <a:t>What model to use for the final prediction 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40003" y="5791200"/>
            <a:ext cx="2489746" cy="58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3"/>
              </a:lnSpc>
              <a:spcBef>
                <a:spcPct val="0"/>
              </a:spcBef>
            </a:pPr>
            <a:r>
              <a:rPr lang="en-US" sz="3488" u="sng">
                <a:solidFill>
                  <a:srgbClr val="FFFFFF"/>
                </a:solidFill>
                <a:latin typeface="Muli"/>
              </a:rPr>
              <a:t>The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7662" y="6474129"/>
            <a:ext cx="12274427" cy="344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FFFFFF"/>
                </a:solidFill>
                <a:latin typeface="Muli"/>
              </a:rPr>
              <a:t>Create three datasets to train the models on and check where the models perform better: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Muli"/>
              </a:rPr>
              <a:t> Option A - All the fixed/filtered fields.</a:t>
            </a:r>
          </a:p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Muli"/>
              </a:rPr>
              <a:t> Option B - Only the features that made sense to influence the salary, i.e. no race, weight, height.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Muli"/>
              </a:rPr>
              <a:t>Option C - remove just the height as it didn't have any correlation with any of the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0500" y="0"/>
            <a:ext cx="10287000" cy="102870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</a:path>
              </a:pathLst>
            </a:custGeom>
            <a:gradFill rotWithShape="1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519"/>
                </a:lnSpc>
                <a:spcBef>
                  <a:spcPct val="0"/>
                </a:spcBef>
              </a:pPr>
              <a:r>
                <a:rPr lang="en-US" sz="6799">
                  <a:solidFill>
                    <a:srgbClr val="FFFFFF"/>
                  </a:solidFill>
                  <a:latin typeface="Canva Sans Bold"/>
                </a:rPr>
                <a:t>And test all the models !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09606" y="914400"/>
            <a:ext cx="1944453" cy="9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3"/>
              </a:lnSpc>
              <a:spcBef>
                <a:spcPct val="0"/>
              </a:spcBef>
            </a:pPr>
            <a:r>
              <a:rPr lang="en-US" sz="5652">
                <a:solidFill>
                  <a:srgbClr val="FFFFFF"/>
                </a:solidFill>
                <a:latin typeface="Muli"/>
              </a:rPr>
              <a:t>Lasso</a:t>
            </a:r>
          </a:p>
        </p:txBody>
      </p:sp>
      <p:sp>
        <p:nvSpPr>
          <p:cNvPr id="6" name="TextBox 6"/>
          <p:cNvSpPr txBox="1"/>
          <p:nvPr/>
        </p:nvSpPr>
        <p:spPr>
          <a:xfrm rot="384183">
            <a:off x="14617364" y="1156134"/>
            <a:ext cx="1384601" cy="69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8"/>
              </a:lnSpc>
              <a:spcBef>
                <a:spcPct val="0"/>
              </a:spcBef>
            </a:pPr>
            <a:r>
              <a:rPr lang="en-US" sz="4070">
                <a:solidFill>
                  <a:srgbClr val="FFFFFF"/>
                </a:solidFill>
                <a:latin typeface="Muli"/>
              </a:rPr>
              <a:t>Ridge</a:t>
            </a:r>
          </a:p>
        </p:txBody>
      </p:sp>
      <p:sp>
        <p:nvSpPr>
          <p:cNvPr id="7" name="TextBox 7"/>
          <p:cNvSpPr txBox="1"/>
          <p:nvPr/>
        </p:nvSpPr>
        <p:spPr>
          <a:xfrm rot="-851440">
            <a:off x="1617635" y="4685264"/>
            <a:ext cx="1326856" cy="83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sz="4914">
                <a:solidFill>
                  <a:srgbClr val="FFFFFF"/>
                </a:solidFill>
                <a:latin typeface="Muli"/>
              </a:rPr>
              <a:t>KNN</a:t>
            </a:r>
          </a:p>
        </p:txBody>
      </p:sp>
      <p:sp>
        <p:nvSpPr>
          <p:cNvPr id="8" name="TextBox 8"/>
          <p:cNvSpPr txBox="1"/>
          <p:nvPr/>
        </p:nvSpPr>
        <p:spPr>
          <a:xfrm rot="1126525">
            <a:off x="14302621" y="7493529"/>
            <a:ext cx="4005775" cy="756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  <a:spcBef>
                <a:spcPct val="0"/>
              </a:spcBef>
            </a:pPr>
            <a:r>
              <a:rPr lang="en-US" sz="4590" dirty="0" err="1">
                <a:solidFill>
                  <a:srgbClr val="FFFFFF"/>
                </a:solidFill>
                <a:latin typeface="Muli"/>
              </a:rPr>
              <a:t>DecisionTree</a:t>
            </a:r>
            <a:endParaRPr lang="en-US" sz="4590" dirty="0">
              <a:solidFill>
                <a:srgbClr val="FFFFFF"/>
              </a:solidFill>
              <a:latin typeface="Muli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4269" y="8562597"/>
            <a:ext cx="4459579" cy="752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9"/>
              </a:lnSpc>
              <a:spcBef>
                <a:spcPct val="0"/>
              </a:spcBef>
            </a:pPr>
            <a:r>
              <a:rPr lang="en-US" sz="4385">
                <a:solidFill>
                  <a:srgbClr val="FFFFFF"/>
                </a:solidFill>
                <a:latin typeface="Muli"/>
              </a:rPr>
              <a:t>LinearRegression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4631" y="4215513"/>
            <a:ext cx="9175500" cy="5856474"/>
          </a:xfrm>
          <a:custGeom>
            <a:avLst/>
            <a:gdLst/>
            <a:ahLst/>
            <a:cxnLst/>
            <a:rect l="l" t="t" r="r" b="b"/>
            <a:pathLst>
              <a:path w="9175500" h="5856474">
                <a:moveTo>
                  <a:pt x="0" y="0"/>
                </a:moveTo>
                <a:lnTo>
                  <a:pt x="9175500" y="0"/>
                </a:lnTo>
                <a:lnTo>
                  <a:pt x="9175500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7869" y="4120263"/>
            <a:ext cx="8636762" cy="1760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99"/>
              </a:lnSpc>
            </a:pPr>
            <a:r>
              <a:rPr lang="en-US" sz="5071">
                <a:solidFill>
                  <a:srgbClr val="FFFFFF"/>
                </a:solidFill>
                <a:latin typeface="Muli"/>
              </a:rPr>
              <a:t>Winning Model: KNN</a:t>
            </a:r>
          </a:p>
          <a:p>
            <a:pPr>
              <a:lnSpc>
                <a:spcPts val="7099"/>
              </a:lnSpc>
            </a:pPr>
            <a:r>
              <a:rPr lang="en-US" sz="5071">
                <a:solidFill>
                  <a:srgbClr val="FFFFFF"/>
                </a:solidFill>
                <a:latin typeface="Muli"/>
              </a:rPr>
              <a:t>Winning Dataset: Option 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532" y="6653133"/>
            <a:ext cx="8406386" cy="474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42">
                <a:solidFill>
                  <a:srgbClr val="FFFFFF"/>
                </a:solidFill>
                <a:latin typeface="Muli"/>
              </a:rPr>
              <a:t>Model: KNN, params: {'n_neighbors': 3}, MSE: 0.0613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4977F-C179-4B01-B599-5A3ACD10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876" y="0"/>
            <a:ext cx="9812119" cy="373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433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Muli</vt:lpstr>
      <vt:lpstr>Arial</vt:lpstr>
      <vt:lpstr>Muli Bold</vt:lpstr>
      <vt:lpstr>Canva Sans Bold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Regressor Final Project</dc:title>
  <cp:lastModifiedBy>Nathan Tregub</cp:lastModifiedBy>
  <cp:revision>7</cp:revision>
  <dcterms:created xsi:type="dcterms:W3CDTF">2006-08-16T00:00:00Z</dcterms:created>
  <dcterms:modified xsi:type="dcterms:W3CDTF">2023-08-31T20:59:57Z</dcterms:modified>
  <dc:identifier>DAFtIR0t-tw</dc:identifier>
</cp:coreProperties>
</file>