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5" r:id="rId5"/>
    <p:sldId id="287" r:id="rId6"/>
    <p:sldId id="288" r:id="rId7"/>
    <p:sldId id="289" r:id="rId8"/>
    <p:sldId id="269" r:id="rId9"/>
    <p:sldId id="286" r:id="rId10"/>
    <p:sldId id="271" r:id="rId11"/>
    <p:sldId id="293" r:id="rId12"/>
    <p:sldId id="294" r:id="rId13"/>
    <p:sldId id="292" r:id="rId14"/>
    <p:sldId id="291" r:id="rId15"/>
    <p:sldId id="282" r:id="rId16"/>
    <p:sldId id="283" r:id="rId17"/>
    <p:sldId id="28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GgDoiva4z+C+cfK004YbnB/8V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117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3E7386-27D2-4B50-8FFB-23C9BD8E7B81}">
  <a:tblStyle styleId="{5F3E7386-27D2-4B50-8FFB-23C9BD8E7B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76917B-B0A6-4F1B-B49D-B061CA0957A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>
        <p:scale>
          <a:sx n="100" d="100"/>
          <a:sy n="100" d="100"/>
        </p:scale>
        <p:origin x="-564" y="-10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007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25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87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803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53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641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80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34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26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Measuring Effectiveness in Machine Learning Classification Models">
            <a:extLst>
              <a:ext uri="{FF2B5EF4-FFF2-40B4-BE49-F238E27FC236}">
                <a16:creationId xmlns:a16="http://schemas.microsoft.com/office/drawing/2014/main" id="{4BE4E0F6-0F33-1797-673F-7A57AC96B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Google Shape;90;p1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7647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24815" y="3066215"/>
            <a:ext cx="398093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 dirty="0"/>
              <a:t>Classification Project</a:t>
            </a:r>
            <a:endParaRPr dirty="0"/>
          </a:p>
        </p:txBody>
      </p:sp>
      <p:sp>
        <p:nvSpPr>
          <p:cNvPr id="92" name="Google Shape;92;p1"/>
          <p:cNvSpPr/>
          <p:nvPr/>
        </p:nvSpPr>
        <p:spPr>
          <a:xfrm rot="5400000">
            <a:off x="2308606" y="2519650"/>
            <a:ext cx="45719" cy="3575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40285" y="4494027"/>
            <a:ext cx="4722016" cy="914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Nathan T. , Yaniv D.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2023</a:t>
            </a:r>
            <a:endParaRPr dirty="0"/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907770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>
            <a:spLocks noGrp="1"/>
          </p:cNvSpPr>
          <p:nvPr>
            <p:ph type="title"/>
          </p:nvPr>
        </p:nvSpPr>
        <p:spPr>
          <a:xfrm>
            <a:off x="444661" y="665191"/>
            <a:ext cx="3455821" cy="1616203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b="1" dirty="0"/>
              <a:t>Handling Data Imbalance</a:t>
            </a:r>
          </a:p>
        </p:txBody>
      </p:sp>
      <p:sp>
        <p:nvSpPr>
          <p:cNvPr id="266" name="Google Shape;266;p16"/>
          <p:cNvSpPr txBox="1">
            <a:spLocks noGrp="1"/>
          </p:cNvSpPr>
          <p:nvPr>
            <p:ph type="body" idx="1"/>
          </p:nvPr>
        </p:nvSpPr>
        <p:spPr>
          <a:xfrm>
            <a:off x="444661" y="2514426"/>
            <a:ext cx="3455821" cy="1371774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</a:pPr>
            <a:r>
              <a:rPr lang="en-US" sz="2000" dirty="0"/>
              <a:t>Applied </a:t>
            </a:r>
            <a:r>
              <a:rPr lang="en-US" sz="2000" b="1" dirty="0"/>
              <a:t>oversampling</a:t>
            </a:r>
            <a:r>
              <a:rPr lang="en-US" sz="2000" dirty="0"/>
              <a:t> to the minority class (train set only)</a:t>
            </a:r>
            <a:br>
              <a:rPr lang="en-US" sz="2000" dirty="0"/>
            </a:br>
            <a:r>
              <a:rPr lang="en-US" sz="2000" dirty="0"/>
              <a:t>Technique used: SMOTE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DE5DCE9-5A0B-F120-8DA5-47215C7DB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244" y="504537"/>
            <a:ext cx="7798567" cy="5848925"/>
          </a:xfrm>
          <a:prstGeom prst="rect">
            <a:avLst/>
          </a:prstGeom>
        </p:spPr>
      </p:pic>
      <p:sp>
        <p:nvSpPr>
          <p:cNvPr id="268" name="Google Shape;26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1" name="Group 27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82" name="Rectangle 27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7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2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321045" y="207266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</a:t>
            </a:r>
            <a:b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C8E2B86-6E4D-403F-C10E-16005473A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37" y="424808"/>
            <a:ext cx="8391525" cy="4724400"/>
          </a:xfrm>
          <a:prstGeom prst="rect">
            <a:avLst/>
          </a:prstGeom>
        </p:spPr>
      </p:pic>
      <p:sp>
        <p:nvSpPr>
          <p:cNvPr id="6" name="Google Shape;245;p14">
            <a:extLst>
              <a:ext uri="{FF2B5EF4-FFF2-40B4-BE49-F238E27FC236}">
                <a16:creationId xmlns:a16="http://schemas.microsoft.com/office/drawing/2014/main" id="{CA580BE2-5DBF-0C4E-564B-B13FAAFE0FB0}"/>
              </a:ext>
            </a:extLst>
          </p:cNvPr>
          <p:cNvSpPr txBox="1">
            <a:spLocks/>
          </p:cNvSpPr>
          <p:nvPr/>
        </p:nvSpPr>
        <p:spPr>
          <a:xfrm>
            <a:off x="3394444" y="5594566"/>
            <a:ext cx="7853218" cy="56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/>
              <a:t>Using grid search with 5-fold cv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78418D-4EF1-4812-A9F9-996D86A599AF}"/>
              </a:ext>
            </a:extLst>
          </p:cNvPr>
          <p:cNvSpPr/>
          <p:nvPr/>
        </p:nvSpPr>
        <p:spPr>
          <a:xfrm>
            <a:off x="6044792" y="4119936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9D95CA-C6A2-459F-A02A-68F15D51EB6E}"/>
              </a:ext>
            </a:extLst>
          </p:cNvPr>
          <p:cNvSpPr/>
          <p:nvPr/>
        </p:nvSpPr>
        <p:spPr>
          <a:xfrm>
            <a:off x="7173907" y="4119936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2538FE-2A4F-48DD-81B9-35AC624D1B37}"/>
              </a:ext>
            </a:extLst>
          </p:cNvPr>
          <p:cNvSpPr/>
          <p:nvPr/>
        </p:nvSpPr>
        <p:spPr>
          <a:xfrm>
            <a:off x="8367315" y="2787008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9D160-0A07-445C-9A2D-14CF093A8B2E}"/>
              </a:ext>
            </a:extLst>
          </p:cNvPr>
          <p:cNvSpPr/>
          <p:nvPr/>
        </p:nvSpPr>
        <p:spPr>
          <a:xfrm>
            <a:off x="9454113" y="4119936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B7DB76-8C10-4FEB-8C16-CAAAFA516CE3}"/>
              </a:ext>
            </a:extLst>
          </p:cNvPr>
          <p:cNvSpPr/>
          <p:nvPr/>
        </p:nvSpPr>
        <p:spPr>
          <a:xfrm>
            <a:off x="9454114" y="4561726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B3664F-340C-46CB-BF0C-D50A4F541C27}"/>
              </a:ext>
            </a:extLst>
          </p:cNvPr>
          <p:cNvSpPr/>
          <p:nvPr/>
        </p:nvSpPr>
        <p:spPr>
          <a:xfrm>
            <a:off x="10652502" y="4109662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526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2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321045" y="207266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</a:t>
            </a:r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Ensembling</a:t>
            </a:r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‘Soft’ voting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490AD9F-3499-5350-6D6E-3418965A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44" y="482356"/>
            <a:ext cx="8381920" cy="5092015"/>
          </a:xfrm>
          <a:prstGeom prst="rect">
            <a:avLst/>
          </a:prstGeom>
        </p:spPr>
      </p:pic>
      <p:sp>
        <p:nvSpPr>
          <p:cNvPr id="247" name="Google Shape;247;p1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Google Shape;245;p14">
            <a:extLst>
              <a:ext uri="{FF2B5EF4-FFF2-40B4-BE49-F238E27FC236}">
                <a16:creationId xmlns:a16="http://schemas.microsoft.com/office/drawing/2014/main" id="{B44EDF7E-5791-3848-ED99-9882508EDF13}"/>
              </a:ext>
            </a:extLst>
          </p:cNvPr>
          <p:cNvSpPr txBox="1">
            <a:spLocks/>
          </p:cNvSpPr>
          <p:nvPr/>
        </p:nvSpPr>
        <p:spPr>
          <a:xfrm>
            <a:off x="3457039" y="6056726"/>
            <a:ext cx="7853218" cy="56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/>
              <a:t>Ensembling top 5 models</a:t>
            </a:r>
          </a:p>
        </p:txBody>
      </p:sp>
    </p:spTree>
    <p:extLst>
      <p:ext uri="{BB962C8B-B14F-4D97-AF65-F5344CB8AC3E}">
        <p14:creationId xmlns:p14="http://schemas.microsoft.com/office/powerpoint/2010/main" val="251574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5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5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354330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DD947CF-9510-929A-89E7-C01134B2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47" y="695324"/>
            <a:ext cx="8975020" cy="5362575"/>
          </a:xfrm>
          <a:prstGeom prst="rect">
            <a:avLst/>
          </a:prstGeom>
        </p:spPr>
      </p:pic>
      <p:sp>
        <p:nvSpPr>
          <p:cNvPr id="247" name="Google Shape;247;p1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59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1011671" y="124979"/>
            <a:ext cx="9906002" cy="67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Confusion matrix for each classifier</a:t>
            </a:r>
            <a:endParaRPr b="1"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4CD7495-50E6-897F-2B68-F53C303C9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89" y="803564"/>
            <a:ext cx="7215022" cy="58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6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Summary</a:t>
            </a:r>
            <a:endParaRPr b="1" dirty="0"/>
          </a:p>
        </p:txBody>
      </p:sp>
      <p:sp>
        <p:nvSpPr>
          <p:cNvPr id="420" name="Google Shape;420;p27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22" name="Google Shape;422;p27"/>
          <p:cNvSpPr txBox="1"/>
          <p:nvPr/>
        </p:nvSpPr>
        <p:spPr>
          <a:xfrm>
            <a:off x="838200" y="1475361"/>
            <a:ext cx="1002644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gives the best results on f1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ensemble method also gives very good results and can also be chosen as the preferred model</a:t>
            </a:r>
            <a:endParaRPr dirty="0"/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BEDE1566-CE95-B9FE-6F0F-F42F20ED6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11773"/>
              </p:ext>
            </p:extLst>
          </p:nvPr>
        </p:nvGraphicFramePr>
        <p:xfrm>
          <a:off x="685987" y="3429000"/>
          <a:ext cx="10515600" cy="9144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8030478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898622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420832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2515916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375200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91788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L" b="1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F1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48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XGBoost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0.820717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0.899097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0.891775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dirty="0">
                          <a:effectLst/>
                        </a:rPr>
                        <a:t>0.760148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dirty="0">
                          <a:effectLst/>
                        </a:rPr>
                        <a:t>0.833795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343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Ensemble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0.819738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0.896065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0.902439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0.750923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dirty="0">
                          <a:effectLst/>
                        </a:rPr>
                        <a:t>0.834718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1105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Further Analysis</a:t>
            </a:r>
            <a:endParaRPr b="1"/>
          </a:p>
        </p:txBody>
      </p:sp>
      <p:sp>
        <p:nvSpPr>
          <p:cNvPr id="429" name="Google Shape;429;p28"/>
          <p:cNvSpPr txBox="1">
            <a:spLocks noGrp="1"/>
          </p:cNvSpPr>
          <p:nvPr>
            <p:ph type="body" idx="1"/>
          </p:nvPr>
        </p:nvSpPr>
        <p:spPr>
          <a:xfrm>
            <a:off x="838200" y="1453251"/>
            <a:ext cx="10515600" cy="51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dirty="0"/>
              <a:t>Try other methods for handling imbalanced data: Penalizing - the </a:t>
            </a:r>
            <a:r>
              <a:rPr lang="en-US" sz="1600" i="1" dirty="0" err="1"/>
              <a:t>class_weight</a:t>
            </a:r>
            <a:r>
              <a:rPr lang="en-US" sz="1600" dirty="0"/>
              <a:t> argument</a:t>
            </a:r>
            <a:endParaRPr dirty="0"/>
          </a:p>
          <a:p>
            <a:pPr marL="4572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dirty="0"/>
              <a:t>Try other scalers (</a:t>
            </a:r>
            <a:r>
              <a:rPr lang="en-US" sz="1600" dirty="0" err="1"/>
              <a:t>StandardScaler</a:t>
            </a:r>
            <a:r>
              <a:rPr lang="en-US" sz="1600" dirty="0"/>
              <a:t>, etc.)</a:t>
            </a:r>
            <a:endParaRPr sz="1600" dirty="0"/>
          </a:p>
          <a:p>
            <a:pPr marL="4572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dirty="0"/>
              <a:t>Running the models with different sets of features (based on feature selection results)</a:t>
            </a:r>
            <a:endParaRPr lang="he-IL" sz="1600" dirty="0"/>
          </a:p>
          <a:p>
            <a:pPr marL="4572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dirty="0"/>
              <a:t>Examination with other metrics</a:t>
            </a:r>
            <a:endParaRPr lang="en-US" dirty="0"/>
          </a:p>
        </p:txBody>
      </p:sp>
      <p:sp>
        <p:nvSpPr>
          <p:cNvPr id="430" name="Google Shape;430;p28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easuring Effectiveness in Machine Learning Classification Models">
            <a:extLst>
              <a:ext uri="{FF2B5EF4-FFF2-40B4-BE49-F238E27FC236}">
                <a16:creationId xmlns:a16="http://schemas.microsoft.com/office/drawing/2014/main" id="{0A287031-4576-F32E-5394-E626EB00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90;p1">
            <a:extLst>
              <a:ext uri="{FF2B5EF4-FFF2-40B4-BE49-F238E27FC236}">
                <a16:creationId xmlns:a16="http://schemas.microsoft.com/office/drawing/2014/main" id="{65C1A9C4-8893-98AB-1202-FD4F0FA9B8B8}"/>
              </a:ext>
            </a:extLst>
          </p:cNvPr>
          <p:cNvSpPr/>
          <p:nvPr/>
        </p:nvSpPr>
        <p:spPr>
          <a:xfrm>
            <a:off x="0" y="5828145"/>
            <a:ext cx="12192000" cy="1029855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7647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9"/>
          <p:cNvSpPr txBox="1">
            <a:spLocks noGrp="1"/>
          </p:cNvSpPr>
          <p:nvPr>
            <p:ph type="title"/>
          </p:nvPr>
        </p:nvSpPr>
        <p:spPr>
          <a:xfrm>
            <a:off x="163946" y="5930410"/>
            <a:ext cx="6246091" cy="82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Thank You</a:t>
            </a:r>
            <a:endParaRPr b="1" dirty="0"/>
          </a:p>
        </p:txBody>
      </p:sp>
      <p:sp>
        <p:nvSpPr>
          <p:cNvPr id="436" name="Google Shape;436;p29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Overview</a:t>
            </a:r>
            <a:endParaRPr b="1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199" y="1569390"/>
            <a:ext cx="10842523" cy="506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Dataset and Objective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EDA</a:t>
            </a:r>
            <a:endParaRPr lang="en-US"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Handling Data Imbalance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Classification Models</a:t>
            </a:r>
            <a:endParaRPr lang="he-IL"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Model Comparison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Summary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Further Analysis</a:t>
            </a:r>
            <a:endParaRPr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38200" y="2162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Dataset and Objective</a:t>
            </a:r>
            <a:endParaRPr b="1"/>
          </a:p>
        </p:txBody>
      </p:sp>
      <p:sp>
        <p:nvSpPr>
          <p:cNvPr id="109" name="Google Shape;109;p3"/>
          <p:cNvSpPr txBox="1"/>
          <p:nvPr/>
        </p:nvSpPr>
        <p:spPr>
          <a:xfrm>
            <a:off x="838200" y="1264894"/>
            <a:ext cx="106011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train dataset contains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3722 rows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each representing a single employee, the objective is to build a model of employee future prediction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826323" y="2506322"/>
            <a:ext cx="525780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dirty="0"/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JoiningYear</a:t>
            </a:r>
            <a:endParaRPr dirty="0"/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endParaRPr dirty="0"/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PaymentTier</a:t>
            </a:r>
            <a:endParaRPr dirty="0"/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</a:t>
            </a:r>
            <a:endParaRPr lang="he-IL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 lang="he-IL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EverBenched</a:t>
            </a:r>
            <a:endParaRPr lang="he-IL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ExperienceInCurrentDomain</a:t>
            </a:r>
            <a:endParaRPr lang="en-US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indent="-444500"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811574" y="5553310"/>
            <a:ext cx="10654381" cy="64633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whether the employee will leave the company or not</a:t>
            </a:r>
            <a:endParaRPr dirty="0"/>
          </a:p>
        </p:txBody>
      </p:sp>
      <p:sp>
        <p:nvSpPr>
          <p:cNvPr id="112" name="Google Shape;112;p3"/>
          <p:cNvSpPr txBox="1"/>
          <p:nvPr/>
        </p:nvSpPr>
        <p:spPr>
          <a:xfrm>
            <a:off x="838200" y="2136990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contains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columns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EDA and Preprocess</a:t>
            </a:r>
            <a:endParaRPr b="1" dirty="0"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768531" y="1604463"/>
            <a:ext cx="10216144" cy="47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1. Drop duplicates (807 Rows)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2. Missing Values (2 rows)</a:t>
            </a:r>
            <a:endParaRPr sz="1800" dirty="0"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64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3733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columns distribution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B1B98A8-BB8D-65F2-6DF9-246C3AB9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981" y="417564"/>
            <a:ext cx="8542471" cy="5659385"/>
          </a:xfrm>
          <a:prstGeom prst="rect">
            <a:avLst/>
          </a:prstGeom>
        </p:spPr>
      </p:pic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9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3733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Categorial columns distribution</a:t>
            </a: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EA21F9-66DC-DBD0-5142-EC8BF5A2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948" y="0"/>
            <a:ext cx="8755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8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3733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Categorial columns distribution</a:t>
            </a: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8AD1B66-BBE6-CA55-54D0-47A1EAF64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78" y="779157"/>
            <a:ext cx="8956022" cy="49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9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Pre-process  </a:t>
            </a:r>
            <a:endParaRPr b="1" dirty="0"/>
          </a:p>
        </p:txBody>
      </p:sp>
      <p:sp>
        <p:nvSpPr>
          <p:cNvPr id="246" name="Google Shape;246;p14"/>
          <p:cNvSpPr txBox="1"/>
          <p:nvPr/>
        </p:nvSpPr>
        <p:spPr>
          <a:xfrm>
            <a:off x="838199" y="1555491"/>
            <a:ext cx="1078114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City, Race – Target Encoder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Education – Ordinal Encoder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1800" dirty="0" err="1">
                <a:latin typeface="Assistant" panose="00000500000000000000" pitchFamily="2" charset="-79"/>
                <a:cs typeface="Assistant" panose="00000500000000000000" pitchFamily="2" charset="-79"/>
              </a:rPr>
              <a:t>JoiningYear</a:t>
            </a: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800" dirty="0" err="1">
                <a:latin typeface="Assistant" panose="00000500000000000000" pitchFamily="2" charset="-79"/>
                <a:cs typeface="Assistant" panose="00000500000000000000" pitchFamily="2" charset="-79"/>
              </a:rPr>
              <a:t>PaymentTier</a:t>
            </a: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, Age, </a:t>
            </a:r>
            <a:r>
              <a:rPr lang="en-US" sz="1800" dirty="0" err="1">
                <a:latin typeface="Assistant" panose="00000500000000000000" pitchFamily="2" charset="-79"/>
                <a:cs typeface="Assistant" panose="00000500000000000000" pitchFamily="2" charset="-79"/>
              </a:rPr>
              <a:t>ExperienceInCurrentDomain</a:t>
            </a: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 – Simple Imputer(median)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1800" dirty="0" err="1">
                <a:latin typeface="Assistant" panose="00000500000000000000" pitchFamily="2" charset="-79"/>
                <a:cs typeface="Assistant" panose="00000500000000000000" pitchFamily="2" charset="-79"/>
              </a:rPr>
              <a:t>EverBenched</a:t>
            </a: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, Gender – Get Dummies</a:t>
            </a:r>
          </a:p>
        </p:txBody>
      </p:sp>
      <p:sp>
        <p:nvSpPr>
          <p:cNvPr id="247" name="Google Shape;247;p14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Pipeline</a:t>
            </a:r>
            <a:endParaRPr b="1" dirty="0"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71D39CD-6113-5050-BA5E-E0CE5319E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1616"/>
            <a:ext cx="12192000" cy="46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295</Words>
  <Application>Microsoft Office PowerPoint</Application>
  <PresentationFormat>Widescreen</PresentationFormat>
  <Paragraphs>89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Assistant</vt:lpstr>
      <vt:lpstr>Calibri</vt:lpstr>
      <vt:lpstr>Noto Sans Symbols</vt:lpstr>
      <vt:lpstr>Office Theme</vt:lpstr>
      <vt:lpstr>Classification Project</vt:lpstr>
      <vt:lpstr>Overview</vt:lpstr>
      <vt:lpstr>Dataset and Objective</vt:lpstr>
      <vt:lpstr>EDA and Preprocess</vt:lpstr>
      <vt:lpstr>Numerical columns distribution</vt:lpstr>
      <vt:lpstr>Categorial columns distribution</vt:lpstr>
      <vt:lpstr>Categorial columns distribution</vt:lpstr>
      <vt:lpstr>Pre-process  </vt:lpstr>
      <vt:lpstr>Pipeline</vt:lpstr>
      <vt:lpstr>Handling Data Imbalance</vt:lpstr>
      <vt:lpstr>Models Comparison</vt:lpstr>
      <vt:lpstr>Models Ensembling Using ‘Soft’ voting</vt:lpstr>
      <vt:lpstr>Feature Importance</vt:lpstr>
      <vt:lpstr>Confusion matrix for each classifier</vt:lpstr>
      <vt:lpstr>Summary</vt:lpstr>
      <vt:lpstr>Further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Project</dc:title>
  <dc:creator>Finger, Shai</dc:creator>
  <cp:lastModifiedBy>Nathan Tregub</cp:lastModifiedBy>
  <cp:revision>12</cp:revision>
  <dcterms:created xsi:type="dcterms:W3CDTF">2021-08-06T06:11:03Z</dcterms:created>
  <dcterms:modified xsi:type="dcterms:W3CDTF">2023-11-18T19:57:14Z</dcterms:modified>
</cp:coreProperties>
</file>