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3.xml"/><Relationship Id="rId49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Realizo una pausa y explico por que no lo 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Dar una explicacion mas detallada de esto.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Explico que que es un paradigma, la diferencia con OOP e imperactivo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Programación</a:t>
            </a:r>
            <a:r>
              <a:rPr lang="en"/>
              <a:t> Funcional en Javascript 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Una introducción </a:t>
            </a:r>
          </a:p>
        </p:txBody>
      </p:sp>
      <p:pic>
        <p:nvPicPr>
          <p:cNvPr descr="lambda-512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00" y="3656100"/>
            <a:ext cx="1259674" cy="125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7259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 es la persistencia de </a:t>
            </a:r>
            <a:r>
              <a:rPr lang="en"/>
              <a:t>estructuras</a:t>
            </a:r>
            <a:r>
              <a:rPr lang="en"/>
              <a:t> de datos?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054650" y="1543450"/>
            <a:ext cx="70347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3000">
                <a:solidFill>
                  <a:srgbClr val="8BC34A"/>
                </a:solidFill>
              </a:rPr>
              <a:t>Se refiere a cuando realizamos una </a:t>
            </a:r>
            <a:r>
              <a:rPr lang="en" sz="3000">
                <a:solidFill>
                  <a:srgbClr val="8BC34A"/>
                </a:solidFill>
              </a:rPr>
              <a:t>operación</a:t>
            </a:r>
            <a:r>
              <a:rPr lang="en" sz="3000">
                <a:solidFill>
                  <a:srgbClr val="8BC34A"/>
                </a:solidFill>
              </a:rPr>
              <a:t> sobre una estructura, esta mantenga los datos anteriores en vez de modificarlos.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296750" y="1579100"/>
            <a:ext cx="65505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3000">
                <a:solidFill>
                  <a:srgbClr val="8BC34A"/>
                </a:solidFill>
              </a:rPr>
              <a:t>Esto es posible gracias a las estructuras de datos compartidas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ode1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0" y="491725"/>
            <a:ext cx="8260500" cy="41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360500" y="1552300"/>
            <a:ext cx="64230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i="1" lang="en" sz="3000">
                <a:solidFill>
                  <a:srgbClr val="8BC34A"/>
                </a:solidFill>
              </a:rPr>
              <a:t>En vez de modificar la </a:t>
            </a:r>
            <a:r>
              <a:rPr i="1" lang="en" sz="3000">
                <a:solidFill>
                  <a:srgbClr val="8BC34A"/>
                </a:solidFill>
              </a:rPr>
              <a:t>estructura</a:t>
            </a:r>
            <a:r>
              <a:rPr i="1" lang="en" sz="3000">
                <a:solidFill>
                  <a:srgbClr val="8BC34A"/>
                </a:solidFill>
              </a:rPr>
              <a:t>, creamos una nueva utilizando los elementos viejos y nuevos.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haring structure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253950" y="455399"/>
            <a:ext cx="8368200" cy="18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En javascript no existen estructuras de datos inmutables, para ello podemos utilizar </a:t>
            </a:r>
            <a:r>
              <a:rPr b="1" lang="en" sz="3000">
                <a:solidFill>
                  <a:srgbClr val="8BC34A"/>
                </a:solidFill>
              </a:rPr>
              <a:t>algunas</a:t>
            </a:r>
            <a:r>
              <a:rPr b="1" lang="en" sz="3000">
                <a:solidFill>
                  <a:srgbClr val="8BC34A"/>
                </a:solidFill>
              </a:rPr>
              <a:t> </a:t>
            </a:r>
            <a:r>
              <a:rPr b="1" lang="en" sz="3000">
                <a:solidFill>
                  <a:srgbClr val="8BC34A"/>
                </a:solidFill>
              </a:rPr>
              <a:t>librerías</a:t>
            </a:r>
            <a:r>
              <a:rPr b="1" lang="en" sz="3000">
                <a:solidFill>
                  <a:srgbClr val="8BC34A"/>
                </a:solidFill>
              </a:rPr>
              <a:t> para ello.</a:t>
            </a:r>
          </a:p>
        </p:txBody>
      </p:sp>
      <p:pic>
        <p:nvPicPr>
          <p:cNvPr descr="immutable.js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125" y="2585174"/>
            <a:ext cx="5686425" cy="99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458025"/>
            <a:ext cx="8368200" cy="130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Donde encontramos estructuras </a:t>
            </a:r>
            <a:r>
              <a:rPr lang="en"/>
              <a:t>inmutables</a:t>
            </a:r>
            <a:r>
              <a:rPr lang="en"/>
              <a:t>?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660950" y="1980125"/>
            <a:ext cx="5822100" cy="24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8BC34A"/>
                </a:solidFill>
              </a:rPr>
              <a:t>React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8BC34A"/>
                </a:solidFill>
              </a:rPr>
              <a:t>Redux</a:t>
            </a:r>
            <a:r>
              <a:rPr lang="en" sz="36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Ciudadanos de primer nivel 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87675" y="1605925"/>
            <a:ext cx="64203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Las funciones son tratados como variables , constantes,  </a:t>
            </a:r>
            <a:r>
              <a:rPr b="1" lang="en" sz="2400">
                <a:solidFill>
                  <a:srgbClr val="8BC34A"/>
                </a:solidFill>
              </a:rPr>
              <a:t>parámetros</a:t>
            </a:r>
            <a:r>
              <a:rPr b="1" lang="en" sz="2400">
                <a:solidFill>
                  <a:srgbClr val="8BC34A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Podemos pasar funciones entre funciones.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Las funciones pueden retornar funciones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433050" y="1516600"/>
            <a:ext cx="8277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36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Es Javascript un lenguaje funcional?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Características</a:t>
            </a:r>
            <a:r>
              <a:rPr lang="en"/>
              <a:t>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169800" y="1516600"/>
            <a:ext cx="67290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Funciones de Orden Superior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Clausuras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Composición</a:t>
            </a:r>
            <a:r>
              <a:rPr b="1" lang="en" sz="2400">
                <a:solidFill>
                  <a:srgbClr val="8BC34A"/>
                </a:solidFill>
              </a:rPr>
              <a:t> de Funciones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Aplicación</a:t>
            </a:r>
            <a:r>
              <a:rPr b="1" lang="en" sz="2400">
                <a:solidFill>
                  <a:srgbClr val="8BC34A"/>
                </a:solidFill>
              </a:rPr>
              <a:t> Parcial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Currying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470745998FunctionalComposition900-01-1024x569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253"/>
            <a:ext cx="9144000" cy="508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Funciones de orden superior 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59425" y="1561125"/>
            <a:ext cx="74505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Son funciones que toman funciones o devuelven funciones. Esto permite asignar funciones a variables y permitir </a:t>
            </a:r>
            <a:r>
              <a:rPr b="1" lang="en" sz="3000">
                <a:solidFill>
                  <a:srgbClr val="8BC34A"/>
                </a:solidFill>
              </a:rPr>
              <a:t>dinámicamente</a:t>
            </a:r>
            <a:r>
              <a:rPr b="1" lang="en" sz="3000">
                <a:solidFill>
                  <a:srgbClr val="8BC34A"/>
                </a:solidFill>
              </a:rPr>
              <a:t> crear nue</a:t>
            </a:r>
            <a:r>
              <a:rPr b="1" lang="en" sz="3000">
                <a:solidFill>
                  <a:srgbClr val="8BC34A"/>
                </a:solidFill>
              </a:rPr>
              <a:t>vas funciones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8BC34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8BC34A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87900" y="4401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Algunas funciones de orden superior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59575" y="1414525"/>
            <a:ext cx="7914000" cy="34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.map : </a:t>
            </a:r>
            <a:r>
              <a:rPr b="1" lang="en" sz="2400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aplicar una función a cada elemento / crear una nueva lista.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.filter : verifica los elementos de un lista y devuelve los elementos que cumplen cierta condición.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BC34A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.sort: ordena un arreglo según el parametra establecido</a:t>
            </a:r>
            <a:r>
              <a:rPr lang="en" sz="2400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f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87900" y="1365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 es lambda ?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95600" y="1193025"/>
            <a:ext cx="82605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3000">
                <a:solidFill>
                  <a:srgbClr val="8BC34A"/>
                </a:solidFill>
              </a:rPr>
              <a:t>Son funciones que no </a:t>
            </a:r>
            <a:r>
              <a:rPr lang="en" sz="3000">
                <a:solidFill>
                  <a:srgbClr val="8BC34A"/>
                </a:solidFill>
              </a:rPr>
              <a:t>están</a:t>
            </a:r>
            <a:r>
              <a:rPr lang="en" sz="3000">
                <a:solidFill>
                  <a:srgbClr val="8BC34A"/>
                </a:solidFill>
              </a:rPr>
              <a:t> sujetas un identificador.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3000">
                <a:solidFill>
                  <a:srgbClr val="8BC34A"/>
                </a:solidFill>
              </a:rPr>
              <a:t>Son pasadas como argumentos a las funciones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3000">
                <a:solidFill>
                  <a:srgbClr val="8BC34A"/>
                </a:solidFill>
              </a:rPr>
              <a:t>Son </a:t>
            </a:r>
            <a:r>
              <a:rPr lang="en" sz="3000">
                <a:solidFill>
                  <a:srgbClr val="8BC34A"/>
                </a:solidFill>
              </a:rPr>
              <a:t>retornados por las funciones de orden superior que necesitan retornar una función.</a:t>
            </a:r>
            <a:r>
              <a:rPr lang="en" sz="3000">
                <a:solidFill>
                  <a:srgbClr val="8BC34A"/>
                </a:solidFill>
              </a:rPr>
              <a:t> </a:t>
            </a:r>
          </a:p>
        </p:txBody>
      </p:sp>
      <p:pic>
        <p:nvPicPr>
          <p:cNvPr descr="lambda-512.png" id="205" name="Shape 205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2040474" y="321475"/>
            <a:ext cx="4366599" cy="436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Función</a:t>
            </a:r>
            <a:r>
              <a:rPr lang="en"/>
              <a:t> flecha 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mda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350" y="0"/>
            <a:ext cx="92043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167300" y="195675"/>
            <a:ext cx="6809400" cy="121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Por </a:t>
            </a:r>
            <a:r>
              <a:rPr lang="en"/>
              <a:t>qué</a:t>
            </a:r>
            <a:r>
              <a:rPr lang="en"/>
              <a:t> son importantes las funciones de orden superior 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363800" y="1689425"/>
            <a:ext cx="6612900" cy="25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Estas funciones nos permite hacer codigo </a:t>
            </a:r>
            <a:r>
              <a:rPr b="1" lang="en" sz="2400">
                <a:solidFill>
                  <a:srgbClr val="8BC34A"/>
                </a:solidFill>
              </a:rPr>
              <a:t>más</a:t>
            </a:r>
            <a:r>
              <a:rPr b="1" lang="en" sz="2400">
                <a:solidFill>
                  <a:srgbClr val="8BC34A"/>
                </a:solidFill>
              </a:rPr>
              <a:t> entendible y </a:t>
            </a:r>
            <a:r>
              <a:rPr b="1" lang="en" sz="2400">
                <a:solidFill>
                  <a:srgbClr val="8BC34A"/>
                </a:solidFill>
              </a:rPr>
              <a:t>más</a:t>
            </a:r>
            <a:r>
              <a:rPr b="1" lang="en" sz="2400">
                <a:solidFill>
                  <a:srgbClr val="8BC34A"/>
                </a:solidFill>
              </a:rPr>
              <a:t> depurable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Una manera declarativa para sustituir el ‘for’ y el ‘if’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BC34A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Closures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400600" y="1417375"/>
            <a:ext cx="6643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Es una función interna </a:t>
            </a:r>
            <a:r>
              <a:rPr b="1" lang="en" sz="3000">
                <a:solidFill>
                  <a:srgbClr val="8BC34A"/>
                </a:solidFill>
              </a:rPr>
              <a:t>que tienen acceso a elementos que </a:t>
            </a:r>
            <a:r>
              <a:rPr b="1" lang="en" sz="3000">
                <a:solidFill>
                  <a:srgbClr val="8BC34A"/>
                </a:solidFill>
              </a:rPr>
              <a:t>están</a:t>
            </a:r>
            <a:r>
              <a:rPr b="1" lang="en" sz="3000">
                <a:solidFill>
                  <a:srgbClr val="8BC34A"/>
                </a:solidFill>
              </a:rPr>
              <a:t> fuera de su </a:t>
            </a:r>
            <a:r>
              <a:rPr b="1" lang="en" sz="3000">
                <a:solidFill>
                  <a:srgbClr val="8BC34A"/>
                </a:solidFill>
              </a:rPr>
              <a:t>alcance</a:t>
            </a:r>
            <a:r>
              <a:rPr b="1" lang="en" sz="3000">
                <a:solidFill>
                  <a:srgbClr val="8BC34A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losure.png"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26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Donde utilizamos Closures ?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Encapsulamiento de datos.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Creación</a:t>
            </a:r>
            <a:r>
              <a:rPr b="1" lang="en" sz="2400">
                <a:solidFill>
                  <a:srgbClr val="8BC34A"/>
                </a:solidFill>
              </a:rPr>
              <a:t> de </a:t>
            </a:r>
            <a:r>
              <a:rPr b="1" lang="en" sz="2400">
                <a:solidFill>
                  <a:srgbClr val="8BC34A"/>
                </a:solidFill>
              </a:rPr>
              <a:t>módulos</a:t>
            </a:r>
            <a:r>
              <a:rPr b="1" lang="en" sz="2400">
                <a:solidFill>
                  <a:srgbClr val="8BC34A"/>
                </a:solidFill>
              </a:rPr>
              <a:t> u objetos.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Aplicación</a:t>
            </a:r>
            <a:r>
              <a:rPr b="1" lang="en" sz="2400">
                <a:solidFill>
                  <a:srgbClr val="8BC34A"/>
                </a:solidFill>
              </a:rPr>
              <a:t> Parcial ( </a:t>
            </a:r>
            <a:r>
              <a:rPr b="1" lang="en" sz="2400">
                <a:solidFill>
                  <a:srgbClr val="8BC34A"/>
                </a:solidFill>
              </a:rPr>
              <a:t>Hablaré</a:t>
            </a:r>
            <a:r>
              <a:rPr b="1" lang="en" sz="2400">
                <a:solidFill>
                  <a:srgbClr val="8BC34A"/>
                </a:solidFill>
              </a:rPr>
              <a:t> un poco de esto </a:t>
            </a:r>
            <a:r>
              <a:rPr b="1" lang="en" sz="2400">
                <a:solidFill>
                  <a:srgbClr val="8BC34A"/>
                </a:solidFill>
              </a:rPr>
              <a:t>más</a:t>
            </a:r>
            <a:r>
              <a:rPr b="1" lang="en" sz="2400">
                <a:solidFill>
                  <a:srgbClr val="8BC34A"/>
                </a:solidFill>
              </a:rPr>
              <a:t> tarde).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Módulos</a:t>
            </a:r>
            <a:r>
              <a:rPr lang="en"/>
              <a:t> 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232300" y="1370050"/>
            <a:ext cx="6428400" cy="199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i="1" lang="en" sz="3000">
                <a:solidFill>
                  <a:srgbClr val="8BC34A"/>
                </a:solidFill>
              </a:rPr>
              <a:t>Es la manera de representar clases en JS. Permitiendo tener métodos y atributos encapsulados.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8330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 es la </a:t>
            </a:r>
            <a:r>
              <a:rPr lang="en"/>
              <a:t>programación</a:t>
            </a:r>
            <a:r>
              <a:rPr lang="en"/>
              <a:t> funcional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40900" y="1891625"/>
            <a:ext cx="6262200" cy="16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Paradigma de programación que utiliza sólo funciones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dule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 que utilizar closures ?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937600" y="1436275"/>
            <a:ext cx="74301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3000">
                <a:solidFill>
                  <a:srgbClr val="8BC34A"/>
                </a:solidFill>
              </a:rPr>
              <a:t>Mantenibles.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" sz="3000">
                <a:solidFill>
                  <a:srgbClr val="8BC34A"/>
                </a:solidFill>
              </a:rPr>
              <a:t>Privacidad de datos.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" sz="3000">
                <a:solidFill>
                  <a:srgbClr val="8BC34A"/>
                </a:solidFill>
              </a:rPr>
              <a:t>Creación</a:t>
            </a:r>
            <a:r>
              <a:rPr b="1" i="1" lang="en" sz="3000">
                <a:solidFill>
                  <a:srgbClr val="8BC34A"/>
                </a:solidFill>
              </a:rPr>
              <a:t> de objetos.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Composición</a:t>
            </a:r>
            <a:r>
              <a:rPr lang="en"/>
              <a:t> de funciones 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892350" y="1516750"/>
            <a:ext cx="73593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Ya que podemos tratar las funciones como variables, esto significa que podemos unir funciones con otras funciones y </a:t>
            </a:r>
            <a:r>
              <a:rPr b="1" lang="en" sz="3000">
                <a:solidFill>
                  <a:srgbClr val="8BC34A"/>
                </a:solidFill>
              </a:rPr>
              <a:t>así</a:t>
            </a:r>
            <a:r>
              <a:rPr b="1" lang="en" sz="3000">
                <a:solidFill>
                  <a:srgbClr val="8BC34A"/>
                </a:solidFill>
              </a:rPr>
              <a:t> crear nuevas.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Composición</a:t>
            </a:r>
            <a:r>
              <a:rPr lang="en"/>
              <a:t> de funciones en JS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584825" y="1464425"/>
            <a:ext cx="8263200" cy="322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Javascript no es 100%  funcional para componer funciones por lo cual no tiene un operador para combinar funciones, para ello utilizamos un librerías, una de estas puede ser Ramda.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Ramda, una breve introduccion 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76025" y="1561300"/>
            <a:ext cx="7294800" cy="25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Ramda es una </a:t>
            </a:r>
            <a:r>
              <a:rPr b="1" lang="en" sz="3000">
                <a:solidFill>
                  <a:srgbClr val="8BC34A"/>
                </a:solidFill>
              </a:rPr>
              <a:t>librería</a:t>
            </a:r>
            <a:r>
              <a:rPr b="1" lang="en" sz="3000">
                <a:solidFill>
                  <a:srgbClr val="8BC34A"/>
                </a:solidFill>
              </a:rPr>
              <a:t> de Javascript que se enfoca en la </a:t>
            </a:r>
            <a:r>
              <a:rPr b="1" lang="en" sz="3000">
                <a:solidFill>
                  <a:srgbClr val="8BC34A"/>
                </a:solidFill>
              </a:rPr>
              <a:t>programación</a:t>
            </a:r>
            <a:r>
              <a:rPr b="1" lang="en" sz="3000">
                <a:solidFill>
                  <a:srgbClr val="8BC34A"/>
                </a:solidFill>
              </a:rPr>
              <a:t> funcional. </a:t>
            </a:r>
          </a:p>
        </p:txBody>
      </p:sp>
      <p:pic>
        <p:nvPicPr>
          <p:cNvPr descr="ramdaicon.jp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986">
            <a:off x="6313008" y="3112400"/>
            <a:ext cx="1286259" cy="151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Calcular el descuento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mposition.pn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5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Por </a:t>
            </a:r>
            <a:r>
              <a:rPr lang="en"/>
              <a:t>qué</a:t>
            </a:r>
            <a:r>
              <a:rPr lang="en"/>
              <a:t> ha de esto interesarme ?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25900" y="1359250"/>
            <a:ext cx="7492200" cy="28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Podemos tratar las funciones como si fueran piezas y unirlas para crear funciones mucho más complejas o reutilizar estas piezas para componer más funciones.</a:t>
            </a:r>
            <a:r>
              <a:rPr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Aplicación</a:t>
            </a:r>
            <a:r>
              <a:rPr lang="en"/>
              <a:t> Parcial 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870650" y="1429175"/>
            <a:ext cx="72768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Es cuando una función en vez de coger múltiples elementos a la vez, coge una parte y después coge los sobrantes.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Currying 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079550" y="1785550"/>
            <a:ext cx="6984900" cy="20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Si la función recibe múltiples elementos, devuelve una función para recibir cada elemento.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urrying.png"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875"/>
            <a:ext cx="9079601" cy="4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Algunos lenguajes funcionales </a:t>
            </a:r>
          </a:p>
        </p:txBody>
      </p:sp>
      <p:pic>
        <p:nvPicPr>
          <p:cNvPr descr="development-haskell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50" y="1795950"/>
            <a:ext cx="1770149" cy="1770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la-icon.pn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774" y="1795950"/>
            <a:ext cx="1621949" cy="1621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plogo_256.png"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575" y="1795957"/>
            <a:ext cx="1861991" cy="1621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graph-icon-200x200.png"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442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y.png"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049"/>
            <a:ext cx="9144000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 </a:t>
            </a:r>
            <a:r>
              <a:rPr lang="en"/>
              <a:t>qué</a:t>
            </a:r>
            <a:r>
              <a:rPr lang="en"/>
              <a:t> Currying o Aplicacion parcial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87900" y="1732225"/>
            <a:ext cx="8368200" cy="232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3000">
                <a:solidFill>
                  <a:srgbClr val="8BC34A"/>
                </a:solidFill>
              </a:rPr>
              <a:t>-Crear funciones partiendo de las que existen.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3000">
                <a:solidFill>
                  <a:srgbClr val="8BC34A"/>
                </a:solidFill>
              </a:rPr>
              <a:t>-Funciones genéricas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BC34A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87900" y="18166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4800">
                <a:solidFill>
                  <a:srgbClr val="8BC34A"/>
                </a:solidFill>
              </a:rPr>
              <a:t>Alguna duda ?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87900" y="1340200"/>
            <a:ext cx="83682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8BC34A"/>
                </a:solidFill>
              </a:rPr>
              <a:t>!!Muchas gracias por su atencion 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Lenguajes de </a:t>
            </a:r>
            <a:r>
              <a:rPr lang="en"/>
              <a:t>programación</a:t>
            </a:r>
            <a:r>
              <a:rPr lang="en"/>
              <a:t> funcionales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90650" y="1382650"/>
            <a:ext cx="70194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Conceptos fundamentales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Utiliza funciones puras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Evita Efecto Secundarios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No producen Mutaciones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</a:rPr>
              <a:t>Las funciones son ciudadanos de primer nivel</a:t>
            </a:r>
            <a:r>
              <a:rPr lang="en" sz="2400">
                <a:solidFill>
                  <a:srgbClr val="8BC34A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30775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Funciones Puras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187150" y="2035775"/>
            <a:ext cx="6416400" cy="239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Input -- |&gt; compute --- |&gt; Output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No Side-Effects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ure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425" y="0"/>
            <a:ext cx="92164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Inmutabilidad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218350" y="1454100"/>
            <a:ext cx="6220200" cy="197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30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Todo aquello que no puede cambiar durante el transcurso de su existencia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2839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 que </a:t>
            </a:r>
            <a:r>
              <a:rPr lang="en"/>
              <a:t>inmutabilidad</a:t>
            </a:r>
            <a:r>
              <a:rPr lang="en"/>
              <a:t>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86050" y="1440725"/>
            <a:ext cx="7371900" cy="33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Evita efectos secundarios.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Permite tener</a:t>
            </a:r>
            <a:r>
              <a:rPr b="1" lang="en" sz="3000">
                <a:solidFill>
                  <a:srgbClr val="8BC34A"/>
                </a:solidFill>
              </a:rPr>
              <a:t> persistencia de estructuras de datos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8BC34A"/>
                </a:solidFill>
              </a:rPr>
              <a:t>Thread Safe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