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7" r:id="rId9"/>
    <p:sldId id="261" r:id="rId10"/>
    <p:sldId id="262"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F2123"/>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F2123"/>
                </a:solidFill>
                <a:latin typeface="Verdana" panose="020B0604030504040204"/>
                <a:cs typeface="Verdana" panose="020B060403050404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203806" y="6497664"/>
            <a:ext cx="56515" cy="97155"/>
          </a:xfrm>
          <a:custGeom>
            <a:avLst/>
            <a:gdLst/>
            <a:ahLst/>
            <a:cxnLst/>
            <a:rect l="l" t="t" r="r" b="b"/>
            <a:pathLst>
              <a:path w="56515" h="97154">
                <a:moveTo>
                  <a:pt x="53682" y="97035"/>
                </a:moveTo>
                <a:lnTo>
                  <a:pt x="2676" y="97035"/>
                </a:lnTo>
                <a:lnTo>
                  <a:pt x="1438" y="96241"/>
                </a:lnTo>
                <a:lnTo>
                  <a:pt x="542" y="94356"/>
                </a:lnTo>
                <a:lnTo>
                  <a:pt x="542" y="89742"/>
                </a:lnTo>
                <a:lnTo>
                  <a:pt x="1590" y="87262"/>
                </a:lnTo>
                <a:lnTo>
                  <a:pt x="2676" y="86765"/>
                </a:lnTo>
                <a:lnTo>
                  <a:pt x="23164" y="86765"/>
                </a:lnTo>
                <a:lnTo>
                  <a:pt x="23164" y="13542"/>
                </a:lnTo>
                <a:lnTo>
                  <a:pt x="0" y="19198"/>
                </a:lnTo>
                <a:lnTo>
                  <a:pt x="400" y="17114"/>
                </a:lnTo>
                <a:lnTo>
                  <a:pt x="1295" y="15775"/>
                </a:lnTo>
                <a:lnTo>
                  <a:pt x="25403" y="495"/>
                </a:lnTo>
                <a:lnTo>
                  <a:pt x="29117" y="0"/>
                </a:lnTo>
                <a:lnTo>
                  <a:pt x="33785" y="247"/>
                </a:lnTo>
                <a:lnTo>
                  <a:pt x="35271" y="793"/>
                </a:lnTo>
                <a:lnTo>
                  <a:pt x="35575" y="1041"/>
                </a:lnTo>
                <a:lnTo>
                  <a:pt x="35966" y="1785"/>
                </a:lnTo>
                <a:lnTo>
                  <a:pt x="35966" y="86765"/>
                </a:lnTo>
                <a:lnTo>
                  <a:pt x="53778" y="86765"/>
                </a:lnTo>
                <a:lnTo>
                  <a:pt x="54816" y="87262"/>
                </a:lnTo>
                <a:lnTo>
                  <a:pt x="55511" y="88502"/>
                </a:lnTo>
                <a:lnTo>
                  <a:pt x="56064" y="91082"/>
                </a:lnTo>
                <a:lnTo>
                  <a:pt x="55959" y="93661"/>
                </a:lnTo>
                <a:lnTo>
                  <a:pt x="55463" y="95447"/>
                </a:lnTo>
                <a:lnTo>
                  <a:pt x="54673" y="96539"/>
                </a:lnTo>
                <a:close/>
              </a:path>
            </a:pathLst>
          </a:custGeom>
          <a:solidFill>
            <a:srgbClr val="878787"/>
          </a:solidFill>
        </p:spPr>
        <p:txBody>
          <a:bodyPr wrap="square" lIns="0" tIns="0" rIns="0" bIns="0" rtlCol="0"/>
          <a:lstStyle/>
          <a:p/>
        </p:txBody>
      </p:sp>
      <p:sp>
        <p:nvSpPr>
          <p:cNvPr id="17" name="bg object 17"/>
          <p:cNvSpPr/>
          <p:nvPr/>
        </p:nvSpPr>
        <p:spPr>
          <a:xfrm>
            <a:off x="70799" y="4663040"/>
            <a:ext cx="11966525" cy="2194945"/>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8000" b="1" i="0">
                <a:solidFill>
                  <a:srgbClr val="1F2123"/>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93826" y="2476825"/>
            <a:ext cx="4804347" cy="1244600"/>
          </a:xfrm>
          <a:prstGeom prst="rect">
            <a:avLst/>
          </a:prstGeom>
        </p:spPr>
        <p:txBody>
          <a:bodyPr wrap="square" lIns="0" tIns="0" rIns="0" bIns="0">
            <a:spAutoFit/>
          </a:bodyPr>
          <a:lstStyle>
            <a:lvl1pPr>
              <a:defRPr sz="8000" b="1" i="0">
                <a:solidFill>
                  <a:srgbClr val="1F2123"/>
                </a:solidFill>
                <a:latin typeface="Verdana" panose="020B0604030504040204"/>
                <a:cs typeface="Verdana" panose="020B060403050404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5" dirty="0"/>
              <a:t>dev</a:t>
            </a:r>
            <a:r>
              <a:rPr spc="-1215" dirty="0"/>
              <a:t> </a:t>
            </a:r>
            <a:r>
              <a:rPr spc="-135" dirty="0"/>
              <a:t>hack</a:t>
            </a:r>
            <a:endParaRPr spc="-135" dirty="0"/>
          </a:p>
        </p:txBody>
      </p:sp>
      <p:sp>
        <p:nvSpPr>
          <p:cNvPr id="3" name="object 3"/>
          <p:cNvSpPr/>
          <p:nvPr/>
        </p:nvSpPr>
        <p:spPr>
          <a:xfrm>
            <a:off x="168349" y="268181"/>
            <a:ext cx="2972869" cy="394794"/>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0937302" y="101199"/>
            <a:ext cx="914397" cy="704848"/>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44574" y="2377746"/>
            <a:ext cx="101600" cy="18364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878787"/>
                </a:solidFill>
                <a:latin typeface="Arial" panose="020B0604020202020204"/>
                <a:cs typeface="Arial" panose="020B0604020202020204"/>
              </a:rPr>
              <a:t>-</a:t>
            </a:r>
            <a:endParaRPr sz="1800">
              <a:latin typeface="Arial" panose="020B0604020202020204"/>
              <a:cs typeface="Arial" panose="020B0604020202020204"/>
            </a:endParaRPr>
          </a:p>
          <a:p>
            <a:pPr>
              <a:lnSpc>
                <a:spcPct val="100000"/>
              </a:lnSpc>
            </a:pPr>
            <a:endParaRPr sz="1600">
              <a:latin typeface="Arial" panose="020B0604020202020204"/>
              <a:cs typeface="Arial" panose="020B0604020202020204"/>
            </a:endParaRPr>
          </a:p>
          <a:p>
            <a:pPr marL="12700">
              <a:lnSpc>
                <a:spcPct val="100000"/>
              </a:lnSpc>
            </a:pPr>
            <a:r>
              <a:rPr sz="1800" i="1" dirty="0">
                <a:solidFill>
                  <a:srgbClr val="878787"/>
                </a:solidFill>
                <a:latin typeface="Arial" panose="020B0604020202020204"/>
                <a:cs typeface="Arial" panose="020B0604020202020204"/>
              </a:rPr>
              <a:t>-</a:t>
            </a:r>
            <a:endParaRPr sz="1800">
              <a:latin typeface="Arial" panose="020B0604020202020204"/>
              <a:cs typeface="Arial" panose="020B0604020202020204"/>
            </a:endParaRPr>
          </a:p>
          <a:p>
            <a:pPr>
              <a:lnSpc>
                <a:spcPct val="100000"/>
              </a:lnSpc>
              <a:spcBef>
                <a:spcPts val="50"/>
              </a:spcBef>
            </a:pPr>
            <a:endParaRPr sz="1600">
              <a:latin typeface="Arial" panose="020B0604020202020204"/>
              <a:cs typeface="Arial" panose="020B0604020202020204"/>
            </a:endParaRPr>
          </a:p>
          <a:p>
            <a:pPr marL="12700">
              <a:lnSpc>
                <a:spcPct val="100000"/>
              </a:lnSpc>
            </a:pPr>
            <a:r>
              <a:rPr sz="1800" i="1" dirty="0">
                <a:solidFill>
                  <a:srgbClr val="878787"/>
                </a:solidFill>
                <a:latin typeface="Arial" panose="020B0604020202020204"/>
                <a:cs typeface="Arial" panose="020B0604020202020204"/>
              </a:rPr>
              <a:t>-</a:t>
            </a:r>
            <a:endParaRPr sz="1800">
              <a:latin typeface="Arial" panose="020B0604020202020204"/>
              <a:cs typeface="Arial" panose="020B0604020202020204"/>
            </a:endParaRPr>
          </a:p>
          <a:p>
            <a:pPr>
              <a:lnSpc>
                <a:spcPct val="100000"/>
              </a:lnSpc>
              <a:spcBef>
                <a:spcPts val="50"/>
              </a:spcBef>
            </a:pPr>
            <a:endParaRPr sz="1600">
              <a:latin typeface="Arial" panose="020B0604020202020204"/>
              <a:cs typeface="Arial" panose="020B0604020202020204"/>
            </a:endParaRPr>
          </a:p>
          <a:p>
            <a:pPr marL="12700">
              <a:lnSpc>
                <a:spcPct val="100000"/>
              </a:lnSpc>
            </a:pPr>
            <a:r>
              <a:rPr sz="1800" i="1" dirty="0">
                <a:solidFill>
                  <a:srgbClr val="878787"/>
                </a:solidFill>
                <a:latin typeface="Arial" panose="020B0604020202020204"/>
                <a:cs typeface="Arial" panose="020B0604020202020204"/>
              </a:rPr>
              <a:t>-</a:t>
            </a:r>
            <a:endParaRPr sz="1800">
              <a:latin typeface="Arial" panose="020B0604020202020204"/>
              <a:cs typeface="Arial" panose="020B0604020202020204"/>
            </a:endParaRPr>
          </a:p>
        </p:txBody>
      </p:sp>
      <p:sp>
        <p:nvSpPr>
          <p:cNvPr id="8" name="object 8"/>
          <p:cNvSpPr/>
          <p:nvPr/>
        </p:nvSpPr>
        <p:spPr>
          <a:xfrm>
            <a:off x="822820" y="5647736"/>
            <a:ext cx="3362988" cy="350191"/>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168349" y="268181"/>
            <a:ext cx="2972869" cy="394794"/>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10937302" y="101199"/>
            <a:ext cx="914397" cy="704848"/>
          </a:xfrm>
          <a:prstGeom prst="rect">
            <a:avLst/>
          </a:prstGeom>
          <a:blipFill>
            <a:blip r:embed="rId3" cstate="print"/>
            <a:stretch>
              <a:fillRect/>
            </a:stretch>
          </a:blipFill>
        </p:spPr>
        <p:txBody>
          <a:bodyPr wrap="square" lIns="0" tIns="0" rIns="0" bIns="0" rtlCol="0"/>
          <a:lstStyle/>
          <a:p/>
        </p:txBody>
      </p:sp>
      <p:sp>
        <p:nvSpPr>
          <p:cNvPr id="11" name="TextBox 10"/>
          <p:cNvSpPr txBox="1"/>
          <p:nvPr/>
        </p:nvSpPr>
        <p:spPr>
          <a:xfrm>
            <a:off x="1133768" y="1446487"/>
            <a:ext cx="2562225" cy="706755"/>
          </a:xfrm>
          <a:prstGeom prst="rect">
            <a:avLst/>
          </a:prstGeom>
          <a:noFill/>
        </p:spPr>
        <p:txBody>
          <a:bodyPr wrap="none" rtlCol="0">
            <a:spAutoFit/>
          </a:bodyPr>
          <a:lstStyle/>
          <a:p>
            <a:r>
              <a:rPr lang="en-US" sz="4000" b="1" dirty="0"/>
              <a:t>OUTLINERS</a:t>
            </a:r>
            <a:endParaRPr lang="en-US" sz="4000" b="1" dirty="0"/>
          </a:p>
        </p:txBody>
      </p:sp>
      <p:sp>
        <p:nvSpPr>
          <p:cNvPr id="12" name="TextBox 11"/>
          <p:cNvSpPr txBox="1"/>
          <p:nvPr/>
        </p:nvSpPr>
        <p:spPr>
          <a:xfrm>
            <a:off x="4343400" y="5530443"/>
            <a:ext cx="2275303" cy="646331"/>
          </a:xfrm>
          <a:prstGeom prst="rect">
            <a:avLst/>
          </a:prstGeom>
          <a:noFill/>
        </p:spPr>
        <p:txBody>
          <a:bodyPr wrap="none" rtlCol="0">
            <a:spAutoFit/>
          </a:bodyPr>
          <a:lstStyle/>
          <a:p>
            <a:r>
              <a:rPr lang="en-US" sz="3600" dirty="0"/>
              <a:t>HealthCare</a:t>
            </a:r>
            <a:endParaRPr lang="en-US" sz="2000" dirty="0"/>
          </a:p>
        </p:txBody>
      </p:sp>
      <p:sp>
        <p:nvSpPr>
          <p:cNvPr id="2" name="TextBox 1"/>
          <p:cNvSpPr txBox="1"/>
          <p:nvPr/>
        </p:nvSpPr>
        <p:spPr>
          <a:xfrm>
            <a:off x="1039016" y="2377746"/>
            <a:ext cx="2515870" cy="460375"/>
          </a:xfrm>
          <a:prstGeom prst="rect">
            <a:avLst/>
          </a:prstGeom>
          <a:noFill/>
        </p:spPr>
        <p:txBody>
          <a:bodyPr wrap="none" rtlCol="0">
            <a:spAutoFit/>
          </a:bodyPr>
          <a:lstStyle/>
          <a:p>
            <a:r>
              <a:rPr lang="en-US" sz="2400" dirty="0"/>
              <a:t>Debjit Chakraborty</a:t>
            </a:r>
            <a:endParaRPr lang="en-US" sz="2400" dirty="0"/>
          </a:p>
        </p:txBody>
      </p:sp>
      <p:sp>
        <p:nvSpPr>
          <p:cNvPr id="13" name="TextBox 12"/>
          <p:cNvSpPr txBox="1"/>
          <p:nvPr/>
        </p:nvSpPr>
        <p:spPr>
          <a:xfrm>
            <a:off x="1038899" y="2862139"/>
            <a:ext cx="2744470" cy="460375"/>
          </a:xfrm>
          <a:prstGeom prst="rect">
            <a:avLst/>
          </a:prstGeom>
          <a:noFill/>
        </p:spPr>
        <p:txBody>
          <a:bodyPr wrap="none" rtlCol="0">
            <a:spAutoFit/>
          </a:bodyPr>
          <a:lstStyle/>
          <a:p>
            <a:r>
              <a:rPr lang="en-US" sz="2400" dirty="0"/>
              <a:t>Biswarup Mukherjee</a:t>
            </a:r>
            <a:endParaRPr lang="en-US" sz="2400" dirty="0"/>
          </a:p>
        </p:txBody>
      </p:sp>
      <p:sp>
        <p:nvSpPr>
          <p:cNvPr id="14" name="TextBox 13"/>
          <p:cNvSpPr txBox="1"/>
          <p:nvPr/>
        </p:nvSpPr>
        <p:spPr>
          <a:xfrm>
            <a:off x="1039153" y="3409655"/>
            <a:ext cx="2610485" cy="460375"/>
          </a:xfrm>
          <a:prstGeom prst="rect">
            <a:avLst/>
          </a:prstGeom>
          <a:noFill/>
        </p:spPr>
        <p:txBody>
          <a:bodyPr wrap="none" rtlCol="0">
            <a:spAutoFit/>
          </a:bodyPr>
          <a:lstStyle/>
          <a:p>
            <a:r>
              <a:rPr lang="en-US" sz="2400" dirty="0"/>
              <a:t>Ganesh Bhandarkar</a:t>
            </a:r>
            <a:endParaRPr lang="en-US" sz="2400" dirty="0"/>
          </a:p>
        </p:txBody>
      </p:sp>
      <p:sp>
        <p:nvSpPr>
          <p:cNvPr id="15" name="TextBox 14"/>
          <p:cNvSpPr txBox="1"/>
          <p:nvPr/>
        </p:nvSpPr>
        <p:spPr>
          <a:xfrm>
            <a:off x="1038899" y="3947646"/>
            <a:ext cx="1890395" cy="460375"/>
          </a:xfrm>
          <a:prstGeom prst="rect">
            <a:avLst/>
          </a:prstGeom>
          <a:noFill/>
        </p:spPr>
        <p:txBody>
          <a:bodyPr wrap="none" rtlCol="0">
            <a:spAutoFit/>
          </a:bodyPr>
          <a:lstStyle/>
          <a:p>
            <a:r>
              <a:rPr lang="en-US" sz="2400" dirty="0"/>
              <a:t>Akash Pandey</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3856" y="1249328"/>
            <a:ext cx="5107200" cy="363437"/>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11198549" y="6496932"/>
            <a:ext cx="60325" cy="99695"/>
          </a:xfrm>
          <a:custGeom>
            <a:avLst/>
            <a:gdLst/>
            <a:ahLst/>
            <a:cxnLst/>
            <a:rect l="l" t="t" r="r" b="b"/>
            <a:pathLst>
              <a:path w="60325" h="99695">
                <a:moveTo>
                  <a:pt x="31746" y="99268"/>
                </a:moveTo>
                <a:lnTo>
                  <a:pt x="23221" y="99268"/>
                </a:lnTo>
                <a:lnTo>
                  <a:pt x="20192" y="98971"/>
                </a:lnTo>
                <a:lnTo>
                  <a:pt x="0" y="84088"/>
                </a:lnTo>
                <a:lnTo>
                  <a:pt x="152" y="82848"/>
                </a:lnTo>
                <a:lnTo>
                  <a:pt x="847" y="81458"/>
                </a:lnTo>
                <a:lnTo>
                  <a:pt x="1343" y="81111"/>
                </a:lnTo>
                <a:lnTo>
                  <a:pt x="2428" y="81111"/>
                </a:lnTo>
                <a:lnTo>
                  <a:pt x="7591" y="83938"/>
                </a:lnTo>
                <a:lnTo>
                  <a:pt x="11753" y="85724"/>
                </a:lnTo>
                <a:lnTo>
                  <a:pt x="19592" y="88155"/>
                </a:lnTo>
                <a:lnTo>
                  <a:pt x="22669" y="88552"/>
                </a:lnTo>
                <a:lnTo>
                  <a:pt x="29317" y="88552"/>
                </a:lnTo>
                <a:lnTo>
                  <a:pt x="45986" y="73918"/>
                </a:lnTo>
                <a:lnTo>
                  <a:pt x="45986" y="68659"/>
                </a:lnTo>
                <a:lnTo>
                  <a:pt x="11610" y="53280"/>
                </a:lnTo>
                <a:lnTo>
                  <a:pt x="10868" y="52784"/>
                </a:lnTo>
                <a:lnTo>
                  <a:pt x="9772" y="50205"/>
                </a:lnTo>
                <a:lnTo>
                  <a:pt x="9820" y="45988"/>
                </a:lnTo>
                <a:lnTo>
                  <a:pt x="10267" y="44797"/>
                </a:lnTo>
                <a:lnTo>
                  <a:pt x="11458" y="43607"/>
                </a:lnTo>
                <a:lnTo>
                  <a:pt x="12649" y="43309"/>
                </a:lnTo>
                <a:lnTo>
                  <a:pt x="24412" y="43309"/>
                </a:lnTo>
                <a:lnTo>
                  <a:pt x="27336" y="42912"/>
                </a:lnTo>
                <a:lnTo>
                  <a:pt x="42119" y="28079"/>
                </a:lnTo>
                <a:lnTo>
                  <a:pt x="42119" y="23317"/>
                </a:lnTo>
                <a:lnTo>
                  <a:pt x="29022" y="10567"/>
                </a:lnTo>
                <a:lnTo>
                  <a:pt x="23469" y="10567"/>
                </a:lnTo>
                <a:lnTo>
                  <a:pt x="20840" y="11013"/>
                </a:lnTo>
                <a:lnTo>
                  <a:pt x="13944" y="13741"/>
                </a:lnTo>
                <a:lnTo>
                  <a:pt x="8582" y="16668"/>
                </a:lnTo>
                <a:lnTo>
                  <a:pt x="6105" y="18355"/>
                </a:lnTo>
                <a:lnTo>
                  <a:pt x="5257" y="18752"/>
                </a:lnTo>
                <a:lnTo>
                  <a:pt x="3524" y="18504"/>
                </a:lnTo>
                <a:lnTo>
                  <a:pt x="2781" y="16966"/>
                </a:lnTo>
                <a:lnTo>
                  <a:pt x="2676" y="11757"/>
                </a:lnTo>
                <a:lnTo>
                  <a:pt x="3371" y="9376"/>
                </a:lnTo>
                <a:lnTo>
                  <a:pt x="25698" y="0"/>
                </a:lnTo>
                <a:lnTo>
                  <a:pt x="33337" y="0"/>
                </a:lnTo>
                <a:lnTo>
                  <a:pt x="55806" y="20191"/>
                </a:lnTo>
                <a:lnTo>
                  <a:pt x="55806" y="26739"/>
                </a:lnTo>
                <a:lnTo>
                  <a:pt x="37804" y="47179"/>
                </a:lnTo>
                <a:lnTo>
                  <a:pt x="37804" y="47327"/>
                </a:lnTo>
                <a:lnTo>
                  <a:pt x="60274" y="67171"/>
                </a:lnTo>
                <a:lnTo>
                  <a:pt x="60274" y="74612"/>
                </a:lnTo>
                <a:lnTo>
                  <a:pt x="44900" y="95795"/>
                </a:lnTo>
                <a:lnTo>
                  <a:pt x="36461" y="98574"/>
                </a:lnTo>
                <a:close/>
              </a:path>
            </a:pathLst>
          </a:custGeom>
          <a:solidFill>
            <a:srgbClr val="878787"/>
          </a:solidFill>
        </p:spPr>
        <p:txBody>
          <a:bodyPr wrap="square" lIns="0" tIns="0" rIns="0" bIns="0" rtlCol="0"/>
          <a:lstStyle/>
          <a:p/>
        </p:txBody>
      </p:sp>
      <p:sp>
        <p:nvSpPr>
          <p:cNvPr id="7" name="object 7"/>
          <p:cNvSpPr/>
          <p:nvPr/>
        </p:nvSpPr>
        <p:spPr>
          <a:xfrm>
            <a:off x="10937302" y="101199"/>
            <a:ext cx="914397" cy="704848"/>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68349" y="268181"/>
            <a:ext cx="2972869" cy="394794"/>
          </a:xfrm>
          <a:prstGeom prst="rect">
            <a:avLst/>
          </a:prstGeom>
          <a:blipFill>
            <a:blip r:embed="rId3" cstate="print"/>
            <a:stretch>
              <a:fillRect/>
            </a:stretch>
          </a:blipFill>
        </p:spPr>
        <p:txBody>
          <a:bodyPr wrap="square" lIns="0" tIns="0" rIns="0" bIns="0" rtlCol="0"/>
          <a:lstStyle/>
          <a:p/>
        </p:txBody>
      </p:sp>
      <p:sp>
        <p:nvSpPr>
          <p:cNvPr id="9" name="TextBox 8"/>
          <p:cNvSpPr txBox="1"/>
          <p:nvPr/>
        </p:nvSpPr>
        <p:spPr>
          <a:xfrm>
            <a:off x="1658620" y="2698115"/>
            <a:ext cx="8470265" cy="1814830"/>
          </a:xfrm>
          <a:prstGeom prst="rect">
            <a:avLst/>
          </a:prstGeom>
          <a:noFill/>
        </p:spPr>
        <p:txBody>
          <a:bodyPr wrap="square" rtlCol="0">
            <a:spAutoFit/>
          </a:bodyPr>
          <a:lstStyle/>
          <a:p>
            <a:r>
              <a:rPr lang="en-US" sz="2800" b="1" dirty="0">
                <a:ln/>
                <a:solidFill>
                  <a:schemeClr val="accent1"/>
                </a:solidFill>
                <a:effectLst>
                  <a:outerShdw blurRad="38100" dist="25400" dir="5400000" algn="ctr" rotWithShape="0">
                    <a:srgbClr val="6E747A">
                      <a:alpha val="43000"/>
                    </a:srgbClr>
                  </a:outerShdw>
                </a:effectLst>
              </a:rPr>
              <a:t>Due to COVID-19 a huge number of people in our country are on the streets not with no food and shelter. How can you use technology to help the authorities solve this problem?</a:t>
            </a:r>
            <a:endParaRPr lang="en-US" sz="2800" b="1" dirty="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52724" y="370365"/>
            <a:ext cx="2297210" cy="363437"/>
          </a:xfrm>
          <a:prstGeom prst="rect">
            <a:avLst/>
          </a:prstGeom>
          <a:blipFill>
            <a:blip r:embed="rId1" cstate="print"/>
            <a:stretch>
              <a:fillRect/>
            </a:stretch>
          </a:blipFill>
        </p:spPr>
        <p:txBody>
          <a:bodyPr wrap="square" lIns="0" tIns="0" rIns="0" bIns="0" rtlCol="0"/>
          <a:lstStyle/>
          <a:p>
            <a:endParaRPr u="sng"/>
          </a:p>
        </p:txBody>
      </p:sp>
      <p:sp>
        <p:nvSpPr>
          <p:cNvPr id="18" name="object 18"/>
          <p:cNvSpPr/>
          <p:nvPr/>
        </p:nvSpPr>
        <p:spPr>
          <a:xfrm>
            <a:off x="11194424" y="6497974"/>
            <a:ext cx="69313" cy="97184"/>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168349" y="268181"/>
            <a:ext cx="2972869" cy="394794"/>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10937302" y="101199"/>
            <a:ext cx="914397" cy="704848"/>
          </a:xfrm>
          <a:prstGeom prst="rect">
            <a:avLst/>
          </a:prstGeom>
          <a:blipFill>
            <a:blip r:embed="rId4" cstate="print"/>
            <a:stretch>
              <a:fillRect/>
            </a:stretch>
          </a:blipFill>
        </p:spPr>
        <p:txBody>
          <a:bodyPr wrap="square" lIns="0" tIns="0" rIns="0" bIns="0" rtlCol="0"/>
          <a:lstStyle/>
          <a:p/>
        </p:txBody>
      </p:sp>
      <p:sp>
        <p:nvSpPr>
          <p:cNvPr id="23" name="TextBox 22"/>
          <p:cNvSpPr txBox="1"/>
          <p:nvPr/>
        </p:nvSpPr>
        <p:spPr>
          <a:xfrm>
            <a:off x="608965" y="1202055"/>
            <a:ext cx="10584824" cy="5323205"/>
          </a:xfrm>
          <a:prstGeom prst="rect">
            <a:avLst/>
          </a:prstGeom>
          <a:noFill/>
        </p:spPr>
        <p:txBody>
          <a:bodyPr wrap="square" rtlCol="0">
            <a:spAutoFit/>
          </a:bodyPr>
          <a:lstStyle/>
          <a:p>
            <a:pPr algn="just"/>
            <a:r>
              <a:rPr lang="en-US" sz="2000" dirty="0"/>
              <a:t>The approach we took to solve the problem was fairly simple. We wanted to ease the problems that were in hand for all the workers who are helping others by risking their lives in this pandemic. We thought that if the people helping knows what's going around them if they know who are the people who haven’t yet received any help in any form, or if they can keep track of the people who need help or are being helped, it would be a massive help for them. In our project, we aimed to build a multi-purpose application that can keep track of the locations </a:t>
            </a:r>
            <a:r>
              <a:rPr lang="" altLang="en-US" sz="2000" dirty="0"/>
              <a:t>of</a:t>
            </a:r>
            <a:r>
              <a:rPr lang="en-US" sz="2000" dirty="0"/>
              <a:t> the people </a:t>
            </a:r>
            <a:r>
              <a:rPr lang="" altLang="en-US" sz="2000" dirty="0"/>
              <a:t>or group(s)</a:t>
            </a:r>
            <a:r>
              <a:rPr lang="en-US" sz="2000" dirty="0"/>
              <a:t> who </a:t>
            </a:r>
            <a:r>
              <a:rPr lang="" altLang="en-US" sz="2000" dirty="0"/>
              <a:t>need help, of who</a:t>
            </a:r>
            <a:r>
              <a:rPr lang="en-US" sz="2000" dirty="0"/>
              <a:t> are currently being helped and the information of the organization, community, or an individual helping them along with their contact </a:t>
            </a:r>
            <a:r>
              <a:rPr lang="" altLang="en-US" sz="2000" dirty="0"/>
              <a:t>and location </a:t>
            </a:r>
            <a:r>
              <a:rPr lang="en-US" sz="2000" dirty="0"/>
              <a:t>info. Our application also has a feature that w</a:t>
            </a:r>
            <a:r>
              <a:rPr lang="" altLang="en-US" sz="2000" dirty="0"/>
              <a:t>ould</a:t>
            </a:r>
            <a:r>
              <a:rPr lang="en-US" sz="2000" dirty="0"/>
              <a:t> help locals or any pe</a:t>
            </a:r>
            <a:r>
              <a:rPr lang="" altLang="en-US" sz="2000" dirty="0"/>
              <a:t>rson</a:t>
            </a:r>
            <a:r>
              <a:rPr lang="en-US" sz="2000" dirty="0"/>
              <a:t> to inform the nearby </a:t>
            </a:r>
            <a:r>
              <a:rPr lang="" altLang="en-US" sz="2000" dirty="0"/>
              <a:t>authorities</a:t>
            </a:r>
            <a:r>
              <a:rPr lang="en-US" sz="2000" dirty="0"/>
              <a:t> or community if any kind of help is needed in that area. </a:t>
            </a:r>
            <a:r>
              <a:rPr lang="" altLang="en-US" sz="2000" dirty="0"/>
              <a:t>Wd’d also keep details of</a:t>
            </a:r>
            <a:r>
              <a:rPr lang="en-US" sz="2000" dirty="0"/>
              <a:t> all the regional and national NGOs and government relief camps, and on the admin side of things, a map with locations of places where the locations of people in need would be listed. We plan to generate a heatmap using th</a:t>
            </a:r>
            <a:r>
              <a:rPr lang="" altLang="en-US" sz="2000" dirty="0"/>
              <a:t>at</a:t>
            </a:r>
            <a:r>
              <a:rPr lang="en-US" sz="2000" dirty="0"/>
              <a:t> data which </a:t>
            </a:r>
            <a:r>
              <a:rPr lang="" altLang="en-US" sz="2000" dirty="0"/>
              <a:t>would</a:t>
            </a:r>
            <a:r>
              <a:rPr lang="en-US" sz="2000" dirty="0"/>
              <a:t> show how much in need the people are so the authorities can plan out their sending of helps instead of randomly sending helps to any people. We also </a:t>
            </a:r>
            <a:r>
              <a:rPr lang="" altLang="en-US" sz="2000" dirty="0"/>
              <a:t>plan to </a:t>
            </a:r>
            <a:r>
              <a:rPr lang="en-US" sz="2000" dirty="0"/>
              <a:t>provide all the details and link for the government </a:t>
            </a:r>
            <a:r>
              <a:rPr lang="" altLang="en-US" sz="2000" dirty="0"/>
              <a:t>and non governmental </a:t>
            </a:r>
            <a:r>
              <a:rPr lang="en-US" sz="2000" dirty="0"/>
              <a:t>fund raising websites and schemes.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11198396" y="6498421"/>
            <a:ext cx="60960" cy="97790"/>
          </a:xfrm>
          <a:custGeom>
            <a:avLst/>
            <a:gdLst/>
            <a:ahLst/>
            <a:cxnLst/>
            <a:rect l="l" t="t" r="r" b="b"/>
            <a:pathLst>
              <a:path w="60959" h="97790">
                <a:moveTo>
                  <a:pt x="30213" y="97779"/>
                </a:moveTo>
                <a:lnTo>
                  <a:pt x="21878" y="97779"/>
                </a:lnTo>
                <a:lnTo>
                  <a:pt x="19049" y="97531"/>
                </a:lnTo>
                <a:lnTo>
                  <a:pt x="0" y="88701"/>
                </a:lnTo>
                <a:lnTo>
                  <a:pt x="104" y="83393"/>
                </a:lnTo>
                <a:lnTo>
                  <a:pt x="895" y="81607"/>
                </a:lnTo>
                <a:lnTo>
                  <a:pt x="1790" y="81110"/>
                </a:lnTo>
                <a:lnTo>
                  <a:pt x="2581" y="81110"/>
                </a:lnTo>
                <a:lnTo>
                  <a:pt x="5410" y="82748"/>
                </a:lnTo>
                <a:lnTo>
                  <a:pt x="10420" y="84781"/>
                </a:lnTo>
                <a:lnTo>
                  <a:pt x="15182" y="86171"/>
                </a:lnTo>
                <a:lnTo>
                  <a:pt x="17764" y="86766"/>
                </a:lnTo>
                <a:lnTo>
                  <a:pt x="20840" y="87064"/>
                </a:lnTo>
                <a:lnTo>
                  <a:pt x="27784" y="87064"/>
                </a:lnTo>
                <a:lnTo>
                  <a:pt x="47186" y="70197"/>
                </a:lnTo>
                <a:lnTo>
                  <a:pt x="47186" y="63449"/>
                </a:lnTo>
                <a:lnTo>
                  <a:pt x="26889" y="47773"/>
                </a:lnTo>
                <a:lnTo>
                  <a:pt x="19650" y="47773"/>
                </a:lnTo>
                <a:lnTo>
                  <a:pt x="10667" y="48666"/>
                </a:lnTo>
                <a:lnTo>
                  <a:pt x="7400" y="48666"/>
                </a:lnTo>
                <a:lnTo>
                  <a:pt x="6400" y="48368"/>
                </a:lnTo>
                <a:lnTo>
                  <a:pt x="5210" y="47079"/>
                </a:lnTo>
                <a:lnTo>
                  <a:pt x="4914" y="45838"/>
                </a:lnTo>
                <a:lnTo>
                  <a:pt x="4914" y="3174"/>
                </a:lnTo>
                <a:lnTo>
                  <a:pt x="5267" y="1984"/>
                </a:lnTo>
                <a:lnTo>
                  <a:pt x="6753" y="397"/>
                </a:lnTo>
                <a:lnTo>
                  <a:pt x="7896" y="0"/>
                </a:lnTo>
                <a:lnTo>
                  <a:pt x="52339" y="0"/>
                </a:lnTo>
                <a:lnTo>
                  <a:pt x="53530" y="496"/>
                </a:lnTo>
                <a:lnTo>
                  <a:pt x="54330" y="1736"/>
                </a:lnTo>
                <a:lnTo>
                  <a:pt x="54768" y="4514"/>
                </a:lnTo>
                <a:lnTo>
                  <a:pt x="54768" y="7292"/>
                </a:lnTo>
                <a:lnTo>
                  <a:pt x="54520" y="8682"/>
                </a:lnTo>
                <a:lnTo>
                  <a:pt x="53530" y="10666"/>
                </a:lnTo>
                <a:lnTo>
                  <a:pt x="52835" y="11162"/>
                </a:lnTo>
                <a:lnTo>
                  <a:pt x="16078" y="11162"/>
                </a:lnTo>
                <a:lnTo>
                  <a:pt x="16078" y="38099"/>
                </a:lnTo>
                <a:lnTo>
                  <a:pt x="19497" y="37801"/>
                </a:lnTo>
                <a:lnTo>
                  <a:pt x="33146" y="37653"/>
                </a:lnTo>
                <a:lnTo>
                  <a:pt x="37909" y="38298"/>
                </a:lnTo>
                <a:lnTo>
                  <a:pt x="60721" y="61168"/>
                </a:lnTo>
                <a:lnTo>
                  <a:pt x="60721" y="70494"/>
                </a:lnTo>
                <a:lnTo>
                  <a:pt x="43805" y="94059"/>
                </a:lnTo>
                <a:lnTo>
                  <a:pt x="35080" y="97035"/>
                </a:lnTo>
                <a:close/>
              </a:path>
            </a:pathLst>
          </a:custGeom>
          <a:solidFill>
            <a:srgbClr val="878787"/>
          </a:solidFill>
        </p:spPr>
        <p:txBody>
          <a:bodyPr wrap="square" lIns="0" tIns="0" rIns="0" bIns="0" rtlCol="0"/>
          <a:lstStyle/>
          <a:p/>
        </p:txBody>
      </p:sp>
      <p:sp>
        <p:nvSpPr>
          <p:cNvPr id="7" name="object 7"/>
          <p:cNvSpPr/>
          <p:nvPr/>
        </p:nvSpPr>
        <p:spPr>
          <a:xfrm>
            <a:off x="168349" y="268181"/>
            <a:ext cx="2972869" cy="394794"/>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10937302" y="101199"/>
            <a:ext cx="914397" cy="704848"/>
          </a:xfrm>
          <a:prstGeom prst="rect">
            <a:avLst/>
          </a:prstGeom>
          <a:blipFill>
            <a:blip r:embed="rId2" cstate="print"/>
            <a:stretch>
              <a:fillRect/>
            </a:stretch>
          </a:blipFill>
        </p:spPr>
        <p:txBody>
          <a:bodyPr wrap="square" lIns="0" tIns="0" rIns="0" bIns="0" rtlCol="0"/>
          <a:lstStyl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349" y="937225"/>
            <a:ext cx="7239000" cy="5257800"/>
          </a:xfrm>
          <a:prstGeom prst="rect">
            <a:avLst/>
          </a:prstGeom>
        </p:spPr>
      </p:pic>
      <p:sp>
        <p:nvSpPr>
          <p:cNvPr id="5" name="TextBox 4"/>
          <p:cNvSpPr txBox="1"/>
          <p:nvPr/>
        </p:nvSpPr>
        <p:spPr>
          <a:xfrm>
            <a:off x="462915" y="2749550"/>
            <a:ext cx="2854960" cy="1168400"/>
          </a:xfrm>
          <a:prstGeom prst="rect">
            <a:avLst/>
          </a:prstGeom>
          <a:noFill/>
        </p:spPr>
        <p:txBody>
          <a:bodyPr wrap="square" rtlCol="0">
            <a:spAutoFit/>
          </a:bodyPr>
          <a:lstStyle/>
          <a:p>
            <a:pPr algn="ctr"/>
            <a:r>
              <a:rPr lang="en-US" sz="2600" dirty="0"/>
              <a:t>ARCHITECTURE DIAGRAM</a:t>
            </a:r>
            <a:endParaRPr lang="en-US" sz="40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7175" y="182880"/>
            <a:ext cx="3451225" cy="492125"/>
          </a:xfrm>
        </p:spPr>
        <p:txBody>
          <a:bodyPr wrap="square"/>
          <a:p>
            <a:r>
              <a:rPr lang="en-IN" altLang="en-US" sz="3200"/>
              <a:t>App Design</a:t>
            </a:r>
            <a:endParaRPr lang="en-IN" altLang="en-US" sz="3200"/>
          </a:p>
        </p:txBody>
      </p:sp>
      <p:pic>
        <p:nvPicPr>
          <p:cNvPr id="6" name="Content Placeholder 5" descr="Splash"/>
          <p:cNvPicPr>
            <a:picLocks noChangeAspect="1"/>
          </p:cNvPicPr>
          <p:nvPr>
            <p:ph sz="half" idx="2"/>
          </p:nvPr>
        </p:nvPicPr>
        <p:blipFill>
          <a:blip r:embed="rId1"/>
          <a:stretch>
            <a:fillRect/>
          </a:stretch>
        </p:blipFill>
        <p:spPr>
          <a:xfrm>
            <a:off x="366395" y="985520"/>
            <a:ext cx="2319655" cy="4526280"/>
          </a:xfrm>
          <a:prstGeom prst="rect">
            <a:avLst/>
          </a:prstGeom>
        </p:spPr>
      </p:pic>
      <p:cxnSp>
        <p:nvCxnSpPr>
          <p:cNvPr id="8" name="Straight Arrow Connector 7"/>
          <p:cNvCxnSpPr/>
          <p:nvPr/>
        </p:nvCxnSpPr>
        <p:spPr>
          <a:xfrm flipV="1">
            <a:off x="2896235" y="3124200"/>
            <a:ext cx="44767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Content Placeholder 8" descr="Home"/>
          <p:cNvPicPr>
            <a:picLocks noChangeAspect="1"/>
          </p:cNvPicPr>
          <p:nvPr>
            <p:ph sz="half" idx="3"/>
          </p:nvPr>
        </p:nvPicPr>
        <p:blipFill>
          <a:blip r:embed="rId2"/>
          <a:stretch>
            <a:fillRect/>
          </a:stretch>
        </p:blipFill>
        <p:spPr>
          <a:xfrm>
            <a:off x="3429000" y="985520"/>
            <a:ext cx="2153285" cy="4526280"/>
          </a:xfrm>
          <a:prstGeom prst="rect">
            <a:avLst/>
          </a:prstGeom>
        </p:spPr>
      </p:pic>
      <p:cxnSp>
        <p:nvCxnSpPr>
          <p:cNvPr id="11" name="Straight Arrow Connector 10"/>
          <p:cNvCxnSpPr/>
          <p:nvPr/>
        </p:nvCxnSpPr>
        <p:spPr>
          <a:xfrm flipV="1">
            <a:off x="5867400" y="3121660"/>
            <a:ext cx="4572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11" descr="Navview"/>
          <p:cNvPicPr>
            <a:picLocks noChangeAspect="1"/>
          </p:cNvPicPr>
          <p:nvPr/>
        </p:nvPicPr>
        <p:blipFill>
          <a:blip r:embed="rId3"/>
          <a:stretch>
            <a:fillRect/>
          </a:stretch>
        </p:blipFill>
        <p:spPr>
          <a:xfrm>
            <a:off x="6426200" y="862965"/>
            <a:ext cx="2150110" cy="4525645"/>
          </a:xfrm>
          <a:prstGeom prst="rect">
            <a:avLst/>
          </a:prstGeom>
        </p:spPr>
      </p:pic>
      <p:cxnSp>
        <p:nvCxnSpPr>
          <p:cNvPr id="14" name="Straight Arrow Connector 13"/>
          <p:cNvCxnSpPr/>
          <p:nvPr/>
        </p:nvCxnSpPr>
        <p:spPr>
          <a:xfrm>
            <a:off x="8786495" y="3094990"/>
            <a:ext cx="433705" cy="29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4" descr="report"/>
          <p:cNvPicPr>
            <a:picLocks noChangeAspect="1"/>
          </p:cNvPicPr>
          <p:nvPr/>
        </p:nvPicPr>
        <p:blipFill>
          <a:blip r:embed="rId4"/>
          <a:stretch>
            <a:fillRect/>
          </a:stretch>
        </p:blipFill>
        <p:spPr>
          <a:xfrm>
            <a:off x="9347835" y="862965"/>
            <a:ext cx="2315845" cy="4525645"/>
          </a:xfrm>
          <a:prstGeom prst="rect">
            <a:avLst/>
          </a:prstGeom>
        </p:spPr>
      </p:pic>
      <p:sp>
        <p:nvSpPr>
          <p:cNvPr id="16" name="Text Box 15"/>
          <p:cNvSpPr txBox="1"/>
          <p:nvPr/>
        </p:nvSpPr>
        <p:spPr>
          <a:xfrm>
            <a:off x="1112520" y="5669915"/>
            <a:ext cx="640080" cy="368300"/>
          </a:xfrm>
          <a:prstGeom prst="rect">
            <a:avLst/>
          </a:prstGeom>
          <a:noFill/>
        </p:spPr>
        <p:txBody>
          <a:bodyPr wrap="square" rtlCol="0">
            <a:spAutoFit/>
          </a:bodyPr>
          <a:p>
            <a:pPr algn="ctr"/>
            <a:r>
              <a:rPr lang="en-IN" altLang="en-US"/>
              <a:t>1.</a:t>
            </a:r>
            <a:endParaRPr lang="en-IN" altLang="en-US"/>
          </a:p>
        </p:txBody>
      </p:sp>
      <p:sp>
        <p:nvSpPr>
          <p:cNvPr id="17" name="Text Box 16"/>
          <p:cNvSpPr txBox="1"/>
          <p:nvPr/>
        </p:nvSpPr>
        <p:spPr>
          <a:xfrm>
            <a:off x="4140835" y="5669915"/>
            <a:ext cx="735965" cy="368300"/>
          </a:xfrm>
          <a:prstGeom prst="rect">
            <a:avLst/>
          </a:prstGeom>
          <a:noFill/>
        </p:spPr>
        <p:txBody>
          <a:bodyPr wrap="square" rtlCol="0">
            <a:spAutoFit/>
          </a:bodyPr>
          <a:p>
            <a:pPr algn="ctr"/>
            <a:r>
              <a:rPr lang="en-IN" altLang="en-US"/>
              <a:t>2.</a:t>
            </a:r>
            <a:endParaRPr lang="en-IN" altLang="en-US"/>
          </a:p>
        </p:txBody>
      </p:sp>
      <p:sp>
        <p:nvSpPr>
          <p:cNvPr id="18" name="Text Box 17"/>
          <p:cNvSpPr txBox="1"/>
          <p:nvPr/>
        </p:nvSpPr>
        <p:spPr>
          <a:xfrm>
            <a:off x="7139305" y="5600700"/>
            <a:ext cx="785495" cy="368300"/>
          </a:xfrm>
          <a:prstGeom prst="rect">
            <a:avLst/>
          </a:prstGeom>
          <a:noFill/>
        </p:spPr>
        <p:txBody>
          <a:bodyPr wrap="square" rtlCol="0">
            <a:spAutoFit/>
          </a:bodyPr>
          <a:p>
            <a:pPr algn="ctr"/>
            <a:r>
              <a:rPr lang="en-IN" altLang="en-US"/>
              <a:t>3.</a:t>
            </a:r>
            <a:endParaRPr lang="en-IN" altLang="en-US"/>
          </a:p>
        </p:txBody>
      </p:sp>
      <p:sp>
        <p:nvSpPr>
          <p:cNvPr id="19" name="Text Box 18"/>
          <p:cNvSpPr txBox="1"/>
          <p:nvPr/>
        </p:nvSpPr>
        <p:spPr>
          <a:xfrm>
            <a:off x="10216515" y="5620385"/>
            <a:ext cx="908685" cy="368300"/>
          </a:xfrm>
          <a:prstGeom prst="rect">
            <a:avLst/>
          </a:prstGeom>
          <a:noFill/>
        </p:spPr>
        <p:txBody>
          <a:bodyPr wrap="square" rtlCol="0">
            <a:spAutoFit/>
          </a:bodyPr>
          <a:p>
            <a:pPr algn="ctr"/>
            <a:r>
              <a:rPr lang="en-IN" altLang="en-US"/>
              <a:t>4.</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17855" y="434975"/>
            <a:ext cx="11040745" cy="5708015"/>
          </a:xfrm>
          <a:prstGeom prst="rect">
            <a:avLst/>
          </a:prstGeom>
          <a:noFill/>
        </p:spPr>
        <p:txBody>
          <a:bodyPr wrap="square" rtlCol="0">
            <a:spAutoFit/>
          </a:bodyPr>
          <a:p>
            <a:r>
              <a:rPr lang="en-IN" altLang="en-US" sz="1900" b="1"/>
              <a:t>Screen 1.</a:t>
            </a:r>
            <a:r>
              <a:rPr lang="en-IN" altLang="en-US" sz="1900"/>
              <a:t>:-This is the login screen which allows the user to enter the app.We kept sign in option with Google.</a:t>
            </a:r>
            <a:endParaRPr lang="en-IN" altLang="en-US" sz="1900"/>
          </a:p>
          <a:p>
            <a:r>
              <a:rPr lang="en-IN" altLang="en-US" sz="1900" b="1"/>
              <a:t>Screen 2.</a:t>
            </a:r>
            <a:r>
              <a:rPr lang="en-IN" altLang="en-US" sz="1900"/>
              <a:t>:-This is the home screen which we will see in the app.Originally the idea was to show the no. of NGOs present around the user based on his/her loacation.But since it is a prototype and we didn't have enough time to complete it , it shows the given list of NGOs.</a:t>
            </a:r>
            <a:endParaRPr lang="en-IN" altLang="en-US" sz="1900"/>
          </a:p>
          <a:p>
            <a:r>
              <a:rPr lang="en-IN" altLang="en-US" sz="1900" b="1"/>
              <a:t>Screen 3.</a:t>
            </a:r>
            <a:r>
              <a:rPr lang="en-IN" altLang="en-US" sz="1900"/>
              <a:t>:-This is the navigation bar from which we can navigate to different pages.By default, it is in the home page which shows the given no. of NGOs. </a:t>
            </a:r>
            <a:endParaRPr lang="en-IN" altLang="en-US" sz="1900"/>
          </a:p>
          <a:p>
            <a:r>
              <a:rPr lang="en-IN" altLang="en-US" sz="1900" b="1"/>
              <a:t>Screen 4.</a:t>
            </a:r>
            <a:r>
              <a:rPr lang="en-IN" altLang="en-US" sz="1900"/>
              <a:t>:-This is the report page in which the user can input the credentials of himself/herself according to his need.</a:t>
            </a:r>
            <a:endParaRPr lang="en-IN" altLang="en-US"/>
          </a:p>
          <a:p>
            <a:endParaRPr lang="en-IN" altLang="en-US"/>
          </a:p>
          <a:p>
            <a:r>
              <a:rPr lang="en-IN" altLang="en-US" sz="2400" b="1">
                <a:latin typeface="Sitka Heading" panose="02000505000000020004" charset="0"/>
                <a:cs typeface="Sitka Heading" panose="02000505000000020004" charset="0"/>
              </a:rPr>
              <a:t>Future Planning(on the Admin side of things) on this model:-</a:t>
            </a:r>
            <a:endParaRPr lang="en-IN" altLang="en-US" sz="2400" b="1">
              <a:latin typeface="Sitka Heading" panose="02000505000000020004" charset="0"/>
              <a:cs typeface="Sitka Heading" panose="02000505000000020004" charset="0"/>
            </a:endParaRPr>
          </a:p>
          <a:p>
            <a:pPr marL="285750" indent="-285750">
              <a:buFont typeface="Arial" panose="02080604020202020204" pitchFamily="34" charset="0"/>
              <a:buChar char="•"/>
            </a:pPr>
            <a:r>
              <a:rPr lang="en-IN" altLang="en-US" sz="1900"/>
              <a:t>We plan to take the reports presented by different users around the country and store them in Google Firebase from which we will then retrieve those data and present it in a map showing the urgency and density of the needs of people around the country.</a:t>
            </a:r>
            <a:endParaRPr lang="en-IN" altLang="en-US" sz="1900"/>
          </a:p>
          <a:p>
            <a:pPr marL="285750" indent="-285750">
              <a:buFont typeface="Arial" panose="02080604020202020204" pitchFamily="34" charset="0"/>
              <a:buChar char="•"/>
            </a:pPr>
            <a:r>
              <a:rPr lang="en-IN" altLang="en-US" sz="1900"/>
              <a:t>In this map, places having severe criticality will be marked in red, </a:t>
            </a:r>
            <a:r>
              <a:rPr lang="en-IN" altLang="en-US" sz="1900">
                <a:sym typeface="+mn-ea"/>
              </a:rPr>
              <a:t>places having mild criticality will be marked in yellow,places having basic criticality will be marked in blue.</a:t>
            </a:r>
            <a:endParaRPr lang="en-IN" altLang="en-US" sz="1900">
              <a:sym typeface="+mn-ea"/>
            </a:endParaRPr>
          </a:p>
          <a:p>
            <a:pPr marL="285750" indent="-285750">
              <a:buFont typeface="Arial" panose="02080604020202020204" pitchFamily="34" charset="0"/>
              <a:buChar char="•"/>
            </a:pPr>
            <a:r>
              <a:rPr lang="en-IN" altLang="en-US" sz="1900"/>
              <a:t>This map will help the government to take their decisions fluidly so that the n</a:t>
            </a:r>
            <a:r>
              <a:rPr lang="" altLang="en-IN" sz="1900"/>
              <a:t>umber</a:t>
            </a:r>
            <a:r>
              <a:rPr lang="en-IN" altLang="en-US" sz="1900"/>
              <a:t> of people helped during this lockdown will be more and this process will be fast and smooth.</a:t>
            </a:r>
            <a:endParaRPr lang="en-IN" altLang="en-US" sz="1900"/>
          </a:p>
          <a:p>
            <a:pPr marL="285750" indent="-285750">
              <a:buFont typeface="Arial" panose="02080604020202020204" pitchFamily="34" charset="0"/>
              <a:buChar char="•"/>
            </a:pPr>
            <a:r>
              <a:rPr lang="en-IN" altLang="en-US" sz="1900"/>
              <a:t>Integration of UID verification to remove fake requests w</a:t>
            </a:r>
            <a:r>
              <a:rPr lang="" altLang="en-IN" sz="1900"/>
              <a:t>ould</a:t>
            </a:r>
            <a:r>
              <a:rPr lang="en-IN" altLang="en-US" sz="1900"/>
              <a:t> also be added.</a:t>
            </a:r>
            <a:endParaRPr lang="en-IN" altLang="en-US"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70804" y="1113314"/>
            <a:ext cx="3980195" cy="363437"/>
          </a:xfrm>
          <a:prstGeom prst="rect">
            <a:avLst/>
          </a:prstGeom>
          <a:blipFill>
            <a:blip r:embed="rId1" cstate="print"/>
            <a:stretch>
              <a:fillRect/>
            </a:stretch>
          </a:blipFill>
        </p:spPr>
        <p:txBody>
          <a:bodyPr wrap="square" lIns="0" tIns="0" rIns="0" bIns="0" rtlCol="0"/>
          <a:lstStyle/>
          <a:p>
            <a:endParaRPr sz="2800"/>
          </a:p>
        </p:txBody>
      </p:sp>
      <p:sp>
        <p:nvSpPr>
          <p:cNvPr id="6" name="object 6"/>
          <p:cNvSpPr/>
          <p:nvPr/>
        </p:nvSpPr>
        <p:spPr>
          <a:xfrm>
            <a:off x="11198957" y="6497069"/>
            <a:ext cx="63500" cy="99695"/>
          </a:xfrm>
          <a:custGeom>
            <a:avLst/>
            <a:gdLst/>
            <a:ahLst/>
            <a:cxnLst/>
            <a:rect l="l" t="t" r="r" b="b"/>
            <a:pathLst>
              <a:path w="63500" h="99695">
                <a:moveTo>
                  <a:pt x="36053" y="99118"/>
                </a:moveTo>
                <a:lnTo>
                  <a:pt x="26432" y="99118"/>
                </a:lnTo>
                <a:lnTo>
                  <a:pt x="22908" y="98622"/>
                </a:lnTo>
                <a:lnTo>
                  <a:pt x="125" y="62407"/>
                </a:lnTo>
                <a:lnTo>
                  <a:pt x="0" y="46582"/>
                </a:lnTo>
                <a:lnTo>
                  <a:pt x="86" y="44796"/>
                </a:lnTo>
                <a:lnTo>
                  <a:pt x="14917" y="8334"/>
                </a:lnTo>
                <a:lnTo>
                  <a:pt x="17898" y="5754"/>
                </a:lnTo>
                <a:lnTo>
                  <a:pt x="21422" y="3720"/>
                </a:lnTo>
                <a:lnTo>
                  <a:pt x="29652" y="743"/>
                </a:lnTo>
                <a:lnTo>
                  <a:pt x="34471" y="0"/>
                </a:lnTo>
                <a:lnTo>
                  <a:pt x="41710" y="0"/>
                </a:lnTo>
                <a:lnTo>
                  <a:pt x="54655" y="2529"/>
                </a:lnTo>
                <a:lnTo>
                  <a:pt x="55750" y="2926"/>
                </a:lnTo>
                <a:lnTo>
                  <a:pt x="56446" y="3273"/>
                </a:lnTo>
                <a:lnTo>
                  <a:pt x="56741" y="3571"/>
                </a:lnTo>
                <a:lnTo>
                  <a:pt x="57141" y="3769"/>
                </a:lnTo>
                <a:lnTo>
                  <a:pt x="57436" y="4067"/>
                </a:lnTo>
                <a:lnTo>
                  <a:pt x="57636" y="4464"/>
                </a:lnTo>
                <a:lnTo>
                  <a:pt x="57836" y="4762"/>
                </a:lnTo>
                <a:lnTo>
                  <a:pt x="57979" y="5109"/>
                </a:lnTo>
                <a:lnTo>
                  <a:pt x="58165" y="5754"/>
                </a:lnTo>
                <a:lnTo>
                  <a:pt x="58227" y="6697"/>
                </a:lnTo>
                <a:lnTo>
                  <a:pt x="58332" y="7193"/>
                </a:lnTo>
                <a:lnTo>
                  <a:pt x="58334" y="10120"/>
                </a:lnTo>
                <a:lnTo>
                  <a:pt x="34471" y="10120"/>
                </a:lnTo>
                <a:lnTo>
                  <a:pt x="30500" y="11062"/>
                </a:lnTo>
                <a:lnTo>
                  <a:pt x="12535" y="44796"/>
                </a:lnTo>
                <a:lnTo>
                  <a:pt x="55384" y="44796"/>
                </a:lnTo>
                <a:lnTo>
                  <a:pt x="56893" y="46582"/>
                </a:lnTo>
                <a:lnTo>
                  <a:pt x="58805" y="48665"/>
                </a:lnTo>
                <a:lnTo>
                  <a:pt x="30995" y="48665"/>
                </a:lnTo>
                <a:lnTo>
                  <a:pt x="29156" y="48815"/>
                </a:lnTo>
                <a:lnTo>
                  <a:pt x="17003" y="52535"/>
                </a:lnTo>
                <a:lnTo>
                  <a:pt x="15517" y="53230"/>
                </a:lnTo>
                <a:lnTo>
                  <a:pt x="14126" y="54023"/>
                </a:lnTo>
                <a:lnTo>
                  <a:pt x="12840" y="54917"/>
                </a:lnTo>
                <a:lnTo>
                  <a:pt x="12915" y="62407"/>
                </a:lnTo>
                <a:lnTo>
                  <a:pt x="28518" y="88701"/>
                </a:lnTo>
                <a:lnTo>
                  <a:pt x="55643" y="88701"/>
                </a:lnTo>
                <a:lnTo>
                  <a:pt x="52578" y="92123"/>
                </a:lnTo>
                <a:lnTo>
                  <a:pt x="49149" y="94554"/>
                </a:lnTo>
                <a:lnTo>
                  <a:pt x="44987" y="96440"/>
                </a:lnTo>
                <a:lnTo>
                  <a:pt x="40920" y="98226"/>
                </a:lnTo>
                <a:lnTo>
                  <a:pt x="36053" y="99118"/>
                </a:lnTo>
                <a:close/>
              </a:path>
              <a:path w="63500" h="99695">
                <a:moveTo>
                  <a:pt x="56693" y="13542"/>
                </a:moveTo>
                <a:lnTo>
                  <a:pt x="55703" y="13542"/>
                </a:lnTo>
                <a:lnTo>
                  <a:pt x="54903" y="13394"/>
                </a:lnTo>
                <a:lnTo>
                  <a:pt x="53912" y="13096"/>
                </a:lnTo>
                <a:lnTo>
                  <a:pt x="53017" y="12699"/>
                </a:lnTo>
                <a:lnTo>
                  <a:pt x="51883" y="12302"/>
                </a:lnTo>
                <a:lnTo>
                  <a:pt x="50492" y="11906"/>
                </a:lnTo>
                <a:lnTo>
                  <a:pt x="49197" y="11409"/>
                </a:lnTo>
                <a:lnTo>
                  <a:pt x="47616" y="11012"/>
                </a:lnTo>
                <a:lnTo>
                  <a:pt x="45730" y="10715"/>
                </a:lnTo>
                <a:lnTo>
                  <a:pt x="43844" y="10318"/>
                </a:lnTo>
                <a:lnTo>
                  <a:pt x="41615" y="10120"/>
                </a:lnTo>
                <a:lnTo>
                  <a:pt x="58334" y="10120"/>
                </a:lnTo>
                <a:lnTo>
                  <a:pt x="58227" y="11459"/>
                </a:lnTo>
                <a:lnTo>
                  <a:pt x="58131" y="11955"/>
                </a:lnTo>
                <a:lnTo>
                  <a:pt x="57956" y="12302"/>
                </a:lnTo>
                <a:lnTo>
                  <a:pt x="57836" y="12749"/>
                </a:lnTo>
                <a:lnTo>
                  <a:pt x="57636" y="13046"/>
                </a:lnTo>
                <a:lnTo>
                  <a:pt x="57036" y="13443"/>
                </a:lnTo>
                <a:lnTo>
                  <a:pt x="56693" y="13542"/>
                </a:lnTo>
                <a:close/>
              </a:path>
              <a:path w="63500" h="99695">
                <a:moveTo>
                  <a:pt x="55384" y="44796"/>
                </a:moveTo>
                <a:lnTo>
                  <a:pt x="12535" y="44796"/>
                </a:lnTo>
                <a:lnTo>
                  <a:pt x="13831" y="44002"/>
                </a:lnTo>
                <a:lnTo>
                  <a:pt x="15269" y="43258"/>
                </a:lnTo>
                <a:lnTo>
                  <a:pt x="16860" y="42564"/>
                </a:lnTo>
                <a:lnTo>
                  <a:pt x="18546" y="41770"/>
                </a:lnTo>
                <a:lnTo>
                  <a:pt x="20327" y="41076"/>
                </a:lnTo>
                <a:lnTo>
                  <a:pt x="24099" y="39885"/>
                </a:lnTo>
                <a:lnTo>
                  <a:pt x="26080" y="39439"/>
                </a:lnTo>
                <a:lnTo>
                  <a:pt x="28166" y="39141"/>
                </a:lnTo>
                <a:lnTo>
                  <a:pt x="30347" y="38744"/>
                </a:lnTo>
                <a:lnTo>
                  <a:pt x="32681" y="38545"/>
                </a:lnTo>
                <a:lnTo>
                  <a:pt x="40320" y="38545"/>
                </a:lnTo>
                <a:lnTo>
                  <a:pt x="44682" y="39240"/>
                </a:lnTo>
                <a:lnTo>
                  <a:pt x="51826" y="42018"/>
                </a:lnTo>
                <a:lnTo>
                  <a:pt x="54712" y="44002"/>
                </a:lnTo>
                <a:lnTo>
                  <a:pt x="55384" y="44796"/>
                </a:lnTo>
                <a:close/>
              </a:path>
              <a:path w="63500" h="99695">
                <a:moveTo>
                  <a:pt x="55643" y="88701"/>
                </a:moveTo>
                <a:lnTo>
                  <a:pt x="34767" y="88701"/>
                </a:lnTo>
                <a:lnTo>
                  <a:pt x="37491" y="88106"/>
                </a:lnTo>
                <a:lnTo>
                  <a:pt x="39777" y="86915"/>
                </a:lnTo>
                <a:lnTo>
                  <a:pt x="49007" y="75306"/>
                </a:lnTo>
                <a:lnTo>
                  <a:pt x="49797" y="72826"/>
                </a:lnTo>
                <a:lnTo>
                  <a:pt x="50136" y="70642"/>
                </a:lnTo>
                <a:lnTo>
                  <a:pt x="50197" y="64689"/>
                </a:lnTo>
                <a:lnTo>
                  <a:pt x="49867" y="62011"/>
                </a:lnTo>
                <a:lnTo>
                  <a:pt x="48702" y="57447"/>
                </a:lnTo>
                <a:lnTo>
                  <a:pt x="47711" y="55463"/>
                </a:lnTo>
                <a:lnTo>
                  <a:pt x="46321" y="53875"/>
                </a:lnTo>
                <a:lnTo>
                  <a:pt x="45035" y="52188"/>
                </a:lnTo>
                <a:lnTo>
                  <a:pt x="43244" y="50898"/>
                </a:lnTo>
                <a:lnTo>
                  <a:pt x="40967" y="50006"/>
                </a:lnTo>
                <a:lnTo>
                  <a:pt x="38786" y="49112"/>
                </a:lnTo>
                <a:lnTo>
                  <a:pt x="36053" y="48665"/>
                </a:lnTo>
                <a:lnTo>
                  <a:pt x="58805" y="48665"/>
                </a:lnTo>
                <a:lnTo>
                  <a:pt x="59197" y="49112"/>
                </a:lnTo>
                <a:lnTo>
                  <a:pt x="60760" y="51990"/>
                </a:lnTo>
                <a:lnTo>
                  <a:pt x="61685" y="55463"/>
                </a:lnTo>
                <a:lnTo>
                  <a:pt x="62646" y="58736"/>
                </a:lnTo>
                <a:lnTo>
                  <a:pt x="63102" y="62110"/>
                </a:lnTo>
                <a:lnTo>
                  <a:pt x="63142" y="70642"/>
                </a:lnTo>
                <a:lnTo>
                  <a:pt x="62494" y="74760"/>
                </a:lnTo>
                <a:lnTo>
                  <a:pt x="61175" y="78828"/>
                </a:lnTo>
                <a:lnTo>
                  <a:pt x="59913" y="82598"/>
                </a:lnTo>
                <a:lnTo>
                  <a:pt x="57931" y="86071"/>
                </a:lnTo>
                <a:lnTo>
                  <a:pt x="55643" y="88701"/>
                </a:lnTo>
                <a:close/>
              </a:path>
            </a:pathLst>
          </a:custGeom>
          <a:solidFill>
            <a:srgbClr val="878787"/>
          </a:solidFill>
        </p:spPr>
        <p:txBody>
          <a:bodyPr wrap="square" lIns="0" tIns="0" rIns="0" bIns="0" rtlCol="0"/>
          <a:lstStyle/>
          <a:p/>
        </p:txBody>
      </p:sp>
      <p:sp>
        <p:nvSpPr>
          <p:cNvPr id="7" name="object 7"/>
          <p:cNvSpPr/>
          <p:nvPr/>
        </p:nvSpPr>
        <p:spPr>
          <a:xfrm>
            <a:off x="168349" y="268181"/>
            <a:ext cx="2972869" cy="394794"/>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0937302" y="101199"/>
            <a:ext cx="914397" cy="704848"/>
          </a:xfrm>
          <a:prstGeom prst="rect">
            <a:avLst/>
          </a:prstGeom>
          <a:blipFill>
            <a:blip r:embed="rId3" cstate="print"/>
            <a:stretch>
              <a:fillRect/>
            </a:stretch>
          </a:blipFill>
        </p:spPr>
        <p:txBody>
          <a:bodyPr wrap="square" lIns="0" tIns="0" rIns="0" bIns="0" rtlCol="0"/>
          <a:lstStyle/>
          <a:p/>
        </p:txBody>
      </p:sp>
      <p:sp>
        <p:nvSpPr>
          <p:cNvPr id="9" name="TextBox 8"/>
          <p:cNvSpPr txBox="1"/>
          <p:nvPr/>
        </p:nvSpPr>
        <p:spPr>
          <a:xfrm>
            <a:off x="737870" y="2174240"/>
            <a:ext cx="10886440" cy="3107690"/>
          </a:xfrm>
          <a:prstGeom prst="rect">
            <a:avLst/>
          </a:prstGeom>
          <a:noFill/>
        </p:spPr>
        <p:txBody>
          <a:bodyPr wrap="square" rtlCol="0">
            <a:spAutoFit/>
          </a:bodyPr>
          <a:lstStyle/>
          <a:p>
            <a:pPr algn="just"/>
            <a:r>
              <a:rPr lang="en-US" sz="2800" dirty="0"/>
              <a:t>Social Media will be the main platform for advertising our application. It will be a free app and could be found on google play store</a:t>
            </a:r>
            <a:r>
              <a:rPr lang="" altLang="en-US" sz="2800" dirty="0"/>
              <a:t>,</a:t>
            </a:r>
            <a:r>
              <a:rPr lang="en-US" sz="2800" dirty="0"/>
              <a:t> apple app store </a:t>
            </a:r>
            <a:r>
              <a:rPr lang="" altLang="en-US" sz="2800" dirty="0"/>
              <a:t>and on the web</a:t>
            </a:r>
            <a:r>
              <a:rPr lang="en-US" sz="2800" dirty="0"/>
              <a:t>. This app </a:t>
            </a:r>
            <a:r>
              <a:rPr lang="" altLang="en-US" sz="2800" dirty="0"/>
              <a:t>can be</a:t>
            </a:r>
            <a:r>
              <a:rPr lang="en-US" sz="2800" dirty="0"/>
              <a:t> accessible by everyone who has an</a:t>
            </a:r>
            <a:r>
              <a:rPr lang="" altLang="en-US" sz="2800" dirty="0"/>
              <a:t>y device that can connect to the internet</a:t>
            </a:r>
            <a:r>
              <a:rPr lang="en-US" sz="2800"/>
              <a:t>. If </a:t>
            </a:r>
            <a:r>
              <a:rPr lang="en-US" sz="2800" dirty="0"/>
              <a:t>we had to compare our application with other similar application then we could say that our app has more features and the simple and interactive UI will help the user to easily understand the working.</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95257" y="2856304"/>
            <a:ext cx="3643307" cy="495745"/>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7745616" y="2730961"/>
            <a:ext cx="594995" cy="574040"/>
          </a:xfrm>
          <a:prstGeom prst="rect">
            <a:avLst/>
          </a:prstGeom>
        </p:spPr>
        <p:txBody>
          <a:bodyPr vert="horz" wrap="square" lIns="0" tIns="12700" rIns="0" bIns="0" rtlCol="0">
            <a:spAutoFit/>
          </a:bodyPr>
          <a:lstStyle/>
          <a:p>
            <a:pPr marL="12700">
              <a:lnSpc>
                <a:spcPct val="100000"/>
              </a:lnSpc>
              <a:spcBef>
                <a:spcPts val="100"/>
              </a:spcBef>
            </a:pPr>
            <a:r>
              <a:rPr sz="3600" spc="805" dirty="0">
                <a:solidFill>
                  <a:srgbClr val="878787"/>
                </a:solidFill>
                <a:latin typeface="Arial" panose="020B0604020202020204"/>
                <a:cs typeface="Arial" panose="020B0604020202020204"/>
              </a:rPr>
              <a:t>☺</a:t>
            </a:r>
            <a:endParaRPr sz="3600">
              <a:latin typeface="Arial" panose="020B0604020202020204"/>
              <a:cs typeface="Arial" panose="020B0604020202020204"/>
            </a:endParaRPr>
          </a:p>
        </p:txBody>
      </p:sp>
      <p:sp>
        <p:nvSpPr>
          <p:cNvPr id="4" name="object 4"/>
          <p:cNvSpPr/>
          <p:nvPr/>
        </p:nvSpPr>
        <p:spPr>
          <a:xfrm>
            <a:off x="7758316" y="2776700"/>
            <a:ext cx="569266" cy="53578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68349" y="268181"/>
            <a:ext cx="2972869" cy="39479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0937302" y="101199"/>
            <a:ext cx="914397" cy="704848"/>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3619</Words>
  <Application>WPS Presentation</Application>
  <PresentationFormat>Widescreen</PresentationFormat>
  <Paragraphs>54</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Verdana</vt:lpstr>
      <vt:lpstr>Noto Sans</vt:lpstr>
      <vt:lpstr>Arial</vt:lpstr>
      <vt:lpstr>Liberation Sans</vt:lpstr>
      <vt:lpstr>Sitka Heading</vt:lpstr>
      <vt:lpstr>DejaVu Math TeX Gyre</vt:lpstr>
      <vt:lpstr>Calibri</vt:lpstr>
      <vt:lpstr>微软雅黑</vt:lpstr>
      <vt:lpstr>Noto Sans CJK SC</vt:lpstr>
      <vt:lpstr>Arial Unicode MS</vt:lpstr>
      <vt:lpstr>MT Extra</vt:lpstr>
      <vt:lpstr>Office Theme</vt:lpstr>
      <vt:lpstr>dev hack</vt:lpstr>
      <vt:lpstr>PowerPoint 演示文稿</vt:lpstr>
      <vt:lpstr>PowerPoint 演示文稿</vt:lpstr>
      <vt:lpstr>PowerPoint 演示文稿</vt:lpstr>
      <vt:lpstr>PowerPoint 演示文稿</vt:lpstr>
      <vt:lpstr>App Design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hack</dc:title>
  <dc:creator>Akash Pandey</dc:creator>
  <cp:lastModifiedBy>debjit</cp:lastModifiedBy>
  <cp:revision>28</cp:revision>
  <dcterms:created xsi:type="dcterms:W3CDTF">2020-04-30T11:50:40Z</dcterms:created>
  <dcterms:modified xsi:type="dcterms:W3CDTF">2020-04-30T11:50:40Z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1900-01-00T00:00:00Z</vt:filetime>
  </property>
  <property fmtid="{D5CDD505-2E9C-101B-9397-08002B2CF9AE}" pid="4" name="KSOProductBuildVer">
    <vt:lpwstr>1033-11.1.0.9505</vt:lpwstr>
  </property>
</Properties>
</file>