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3" r:id="rId6"/>
    <p:sldId id="261" r:id="rId7"/>
    <p:sldId id="265" r:id="rId8"/>
    <p:sldId id="267" r:id="rId9"/>
    <p:sldId id="268" r:id="rId10"/>
    <p:sldId id="259" r:id="rId11"/>
    <p:sldId id="264" r:id="rId12"/>
    <p:sldId id="269" r:id="rId13"/>
    <p:sldId id="270" r:id="rId14"/>
    <p:sldId id="271" r:id="rId15"/>
    <p:sldId id="272" r:id="rId16"/>
    <p:sldId id="273" r:id="rId17"/>
    <p:sldId id="274" r:id="rId18"/>
    <p:sldId id="275" r:id="rId19"/>
    <p:sldId id="260" r:id="rId20"/>
    <p:sldId id="2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8EB89-ABE0-4F52-8B12-AE78F1F667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53E8CE-B1F2-49D1-93B8-618F401C6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DD7337-8229-4828-A8E5-860B1FBFB880}"/>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FB5150F7-15E2-4E60-B747-B0E6580349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5BF7BF-5684-45B9-934A-2B41B58DCC36}"/>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2536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00425-F799-44E4-AF8F-7056C67DB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CB3CCF-A43E-43C2-AAF1-741920E404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EBFBED-AA76-4038-AE5D-1A7931E99CE0}"/>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881AEAC9-70AD-4985-8188-9781B44A2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8A9C2-2FEB-4996-A34B-54BBDE31BF6B}"/>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26238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D9C1DF-8146-47AB-905D-B18854D017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C529B2-0EEC-4559-AA08-FABC3359C0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2A7F58-A03E-49CE-A826-E9224874F343}"/>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8561BB08-30A9-44AC-A302-43F63637B5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3C5514-060B-4175-8942-EBEBCF6F55F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87835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67826-A9DB-4B4B-B395-1B07B2193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9EDE6F-6495-41A5-B4AC-9BDEDDFD7B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9E62DA-07BD-4F98-9930-B6AB640013B6}"/>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3269F8E7-1251-483F-B553-58FF23F28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A2C7EE-068D-4C2E-928A-E7F401EE7ED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5404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9F7E3-D453-49AB-B5FC-68FA09AB1E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76EE5C-ADA0-422D-8025-5FB505280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B2D8CD-F200-4C19-84B1-BE26C88C79DB}"/>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EA9A8920-A038-4819-B6E3-98A4D452FB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4602E3-A5E4-4524-A32C-139A9516209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42109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9A5F4-4889-403A-BE42-814D9BB01A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9C74EF-1548-47C8-A48D-E9B3CC19BC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C34BE1-BC01-420D-A42F-5E86F97D37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E3BCC74-294B-4F86-8A87-0B2632B247B3}"/>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03EBEA29-8FEE-497C-9F8E-113F8E7233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52BDA7-6E38-43FC-82E5-9E2F29A11B7B}"/>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15246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02CCB-18AA-4BC3-8E34-25085BA98B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D27A5D-5534-40B8-B5BE-3E170A653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6E471A-7C25-46A1-A976-F9FEE9EB2A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40955E-C8B8-4D46-8E3E-07665A7BF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1BD339-F2FB-401E-A32B-FFF04DC08B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BAFDB5-1B5B-4C68-A3D1-904B60CA14F8}"/>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8" name="页脚占位符 7">
            <a:extLst>
              <a:ext uri="{FF2B5EF4-FFF2-40B4-BE49-F238E27FC236}">
                <a16:creationId xmlns:a16="http://schemas.microsoft.com/office/drawing/2014/main" id="{E578CB9F-BD78-496E-952C-A5C716A9C1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39D765-7918-4778-A5D7-E102F23B9EB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265095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2351E-E847-4895-9F4D-23A4974854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1EEB11-C6AC-4521-B8DE-F79BF5677B0D}"/>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4" name="页脚占位符 3">
            <a:extLst>
              <a:ext uri="{FF2B5EF4-FFF2-40B4-BE49-F238E27FC236}">
                <a16:creationId xmlns:a16="http://schemas.microsoft.com/office/drawing/2014/main" id="{78D3FA76-CF33-4892-975E-B394B99B8A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209514-6EC1-40C4-8FE9-543B69F73E8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73131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EA9DA4-1857-4577-A3E7-D95522080FF9}"/>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3" name="页脚占位符 2">
            <a:extLst>
              <a:ext uri="{FF2B5EF4-FFF2-40B4-BE49-F238E27FC236}">
                <a16:creationId xmlns:a16="http://schemas.microsoft.com/office/drawing/2014/main" id="{E60564CB-5670-467E-A515-51FAF04619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5B65B9-8D10-4026-9F9A-64C945962E4C}"/>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99453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DDF0E-C42B-4A58-BE77-7160C25C8E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FA85A7-0F7F-43C4-B861-355FF15A5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7DB684-7E1D-4611-9AB8-807822B75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1B3483-C9A3-4DF1-8A1A-2E0A76DA7EB3}"/>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F6B9EE8B-E966-4E64-A56B-E9DBE2CD82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29D3C7-FD8D-4231-A21E-16ABAEA63E4A}"/>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52127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8B91D-8F4C-40A0-B571-34069FED23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5A5321-C63E-488B-BC03-0BC7EBFE0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2317E8-6A66-4CD0-BFCA-C5458BF2F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6C6612-9D33-4C9E-A1FC-E970C97940FA}"/>
              </a:ext>
            </a:extLst>
          </p:cNvPr>
          <p:cNvSpPr>
            <a:spLocks noGrp="1"/>
          </p:cNvSpPr>
          <p:nvPr>
            <p:ph type="dt" sz="half" idx="10"/>
          </p:nvPr>
        </p:nvSpPr>
        <p:spPr/>
        <p:txBody>
          <a:bodyPr/>
          <a:lstStyle/>
          <a:p>
            <a:fld id="{3998C694-0124-40E9-9192-E3F899CEA6F0}"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7A0D0062-87D5-4C50-A939-3826B5CE3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9FA9DA-D2B3-4FFB-9C85-84554CE1602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264296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1A0AE3-3B30-4F1A-9C0F-E413F150D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F488CC-48A0-42D1-BF4E-74C632667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220864-96B8-4002-8194-B647B93E8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8C694-0124-40E9-9192-E3F899CEA6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1E922039-28F2-4723-A825-CC36F3F9B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F84773-565B-4684-967C-FE7759641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2544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odao.cc/app/swGcVLv3r8d5ku0bmGD8G#screen=sl0gdm3k5b6ns4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2A26F49-2342-4AB5-BB8F-D271FF6DD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30645"/>
            <a:ext cx="3810000" cy="3810000"/>
          </a:xfrm>
          <a:prstGeom prst="rect">
            <a:avLst/>
          </a:prstGeom>
        </p:spPr>
      </p:pic>
      <p:sp>
        <p:nvSpPr>
          <p:cNvPr id="7" name="副标题 6">
            <a:extLst>
              <a:ext uri="{FF2B5EF4-FFF2-40B4-BE49-F238E27FC236}">
                <a16:creationId xmlns:a16="http://schemas.microsoft.com/office/drawing/2014/main" id="{5CA66384-F883-4058-AF68-9A93DECF0103}"/>
              </a:ext>
            </a:extLst>
          </p:cNvPr>
          <p:cNvSpPr>
            <a:spLocks noGrp="1"/>
          </p:cNvSpPr>
          <p:nvPr>
            <p:ph type="subTitle" idx="1"/>
          </p:nvPr>
        </p:nvSpPr>
        <p:spPr>
          <a:xfrm>
            <a:off x="3167407" y="2094748"/>
            <a:ext cx="7949938" cy="3270102"/>
          </a:xfrm>
        </p:spPr>
        <p:txBody>
          <a:bodyPr>
            <a:normAutofit/>
          </a:bodyPr>
          <a:lstStyle/>
          <a:p>
            <a:r>
              <a:rPr lang="zh-CN" altLang="en-US" sz="6600" dirty="0">
                <a:latin typeface="黑体" panose="02010609060101010101" pitchFamily="49" charset="-122"/>
                <a:ea typeface="黑体" panose="02010609060101010101" pitchFamily="49" charset="-122"/>
              </a:rPr>
              <a:t>好物 </a:t>
            </a:r>
            <a:r>
              <a:rPr lang="en-US" altLang="zh-CN" sz="6600" dirty="0">
                <a:latin typeface="黑体" panose="02010609060101010101" pitchFamily="49" charset="-122"/>
                <a:ea typeface="黑体" panose="02010609060101010101" pitchFamily="49" charset="-122"/>
              </a:rPr>
              <a:t>GOODGOODS</a:t>
            </a:r>
          </a:p>
          <a:p>
            <a:endParaRPr lang="en-US" altLang="zh-CN" sz="2800" dirty="0"/>
          </a:p>
          <a:p>
            <a:r>
              <a:rPr lang="zh-CN" altLang="en-US" dirty="0">
                <a:latin typeface="黑体" panose="02010609060101010101" pitchFamily="49" charset="-122"/>
                <a:ea typeface="黑体" panose="02010609060101010101" pitchFamily="49" charset="-122"/>
              </a:rPr>
              <a:t>一款适用于校园生活的电商平台</a:t>
            </a:r>
          </a:p>
        </p:txBody>
      </p:sp>
    </p:spTree>
    <p:extLst>
      <p:ext uri="{BB962C8B-B14F-4D97-AF65-F5344CB8AC3E}">
        <p14:creationId xmlns:p14="http://schemas.microsoft.com/office/powerpoint/2010/main" val="212574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0390B-582C-4E87-B413-979BA2BDCAB3}"/>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     开发设备</a:t>
            </a:r>
          </a:p>
        </p:txBody>
      </p:sp>
      <p:sp>
        <p:nvSpPr>
          <p:cNvPr id="3" name="内容占位符 2">
            <a:extLst>
              <a:ext uri="{FF2B5EF4-FFF2-40B4-BE49-F238E27FC236}">
                <a16:creationId xmlns:a16="http://schemas.microsoft.com/office/drawing/2014/main" id="{0AA22560-794C-4E73-A987-BFE9F4F954A0}"/>
              </a:ext>
            </a:extLst>
          </p:cNvPr>
          <p:cNvSpPr>
            <a:spLocks noGrp="1"/>
          </p:cNvSpPr>
          <p:nvPr>
            <p:ph idx="1"/>
          </p:nvPr>
        </p:nvSpPr>
        <p:spPr/>
        <p:txBody>
          <a:bodyPr/>
          <a:lstStyle/>
          <a:p>
            <a:endParaRPr lang="en-US" altLang="zh-CN" dirty="0"/>
          </a:p>
          <a:p>
            <a:r>
              <a:rPr lang="zh-CN" altLang="en-US" dirty="0">
                <a:latin typeface="黑体" panose="02010609060101010101" pitchFamily="49" charset="-122"/>
                <a:ea typeface="黑体" panose="02010609060101010101" pitchFamily="49" charset="-122"/>
              </a:rPr>
              <a:t>前端：</a:t>
            </a:r>
            <a:r>
              <a:rPr lang="en-US" altLang="zh-CN" dirty="0">
                <a:latin typeface="黑体" panose="02010609060101010101" pitchFamily="49" charset="-122"/>
                <a:ea typeface="黑体" panose="02010609060101010101" pitchFamily="49" charset="-122"/>
              </a:rPr>
              <a:t>Android Studio2021</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后端：</a:t>
            </a:r>
            <a:r>
              <a:rPr lang="en-US" altLang="zh-CN" dirty="0">
                <a:latin typeface="黑体" panose="02010609060101010101" pitchFamily="49" charset="-122"/>
                <a:ea typeface="黑体" panose="02010609060101010101" pitchFamily="49" charset="-122"/>
              </a:rPr>
              <a:t>IDEA2020</a:t>
            </a:r>
          </a:p>
        </p:txBody>
      </p:sp>
      <p:pic>
        <p:nvPicPr>
          <p:cNvPr id="1026" name="Picture 2">
            <a:extLst>
              <a:ext uri="{FF2B5EF4-FFF2-40B4-BE49-F238E27FC236}">
                <a16:creationId xmlns:a16="http://schemas.microsoft.com/office/drawing/2014/main" id="{927CEDB0-E077-4B16-86F1-E4BD3DD1C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986" y="1690688"/>
            <a:ext cx="47625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571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2A9E4-8011-485D-961E-CCA6EE5F8B5B}"/>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技术实现</a:t>
            </a:r>
          </a:p>
        </p:txBody>
      </p:sp>
      <p:sp>
        <p:nvSpPr>
          <p:cNvPr id="3" name="内容占位符 2">
            <a:extLst>
              <a:ext uri="{FF2B5EF4-FFF2-40B4-BE49-F238E27FC236}">
                <a16:creationId xmlns:a16="http://schemas.microsoft.com/office/drawing/2014/main" id="{7795E4C6-CC6A-42E9-894A-97E9F3C90867}"/>
              </a:ext>
            </a:extLst>
          </p:cNvPr>
          <p:cNvSpPr>
            <a:spLocks noGrp="1"/>
          </p:cNvSpPr>
          <p:nvPr>
            <p:ph idx="1"/>
          </p:nvPr>
        </p:nvSpPr>
        <p:spPr/>
        <p:txBody>
          <a:bodyPr/>
          <a:lstStyle/>
          <a:p>
            <a:pPr marL="0" indent="0">
              <a:buNone/>
            </a:pPr>
            <a:r>
              <a:rPr lang="en-US" altLang="zh-CN" dirty="0"/>
              <a:t>  </a:t>
            </a:r>
            <a:r>
              <a:rPr lang="zh-CN" altLang="en-US" sz="3600" dirty="0">
                <a:latin typeface="黑体" panose="02010609060101010101" pitchFamily="49" charset="-122"/>
                <a:ea typeface="黑体" panose="02010609060101010101" pitchFamily="49" charset="-122"/>
              </a:rPr>
              <a:t>前端</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使用</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语言，采用</a:t>
            </a:r>
            <a:r>
              <a:rPr lang="en-US" altLang="zh-CN" dirty="0" err="1">
                <a:latin typeface="黑体" panose="02010609060101010101" pitchFamily="49" charset="-122"/>
                <a:ea typeface="黑体" panose="02010609060101010101" pitchFamily="49" charset="-122"/>
              </a:rPr>
              <a:t>JavaWeb</a:t>
            </a:r>
            <a:r>
              <a:rPr lang="zh-CN" altLang="en-US" dirty="0">
                <a:latin typeface="黑体" panose="02010609060101010101" pitchFamily="49" charset="-122"/>
                <a:ea typeface="黑体" panose="02010609060101010101" pitchFamily="49" charset="-122"/>
              </a:rPr>
              <a:t>作为主体，辅以</a:t>
            </a:r>
            <a:r>
              <a:rPr lang="en-US" altLang="zh-CN" dirty="0">
                <a:latin typeface="黑体" panose="02010609060101010101" pitchFamily="49" charset="-122"/>
                <a:ea typeface="黑体" panose="02010609060101010101" pitchFamily="49" charset="-122"/>
              </a:rPr>
              <a:t>HTML</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CSS</a:t>
            </a:r>
            <a:r>
              <a:rPr lang="zh-CN" altLang="en-US" dirty="0">
                <a:latin typeface="黑体" panose="02010609060101010101" pitchFamily="49" charset="-122"/>
                <a:ea typeface="黑体" panose="02010609060101010101" pitchFamily="49" charset="-122"/>
              </a:rPr>
              <a:t>的设计，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配以集成的</a:t>
            </a:r>
            <a:r>
              <a:rPr lang="en-US" altLang="zh-CN" dirty="0">
                <a:latin typeface="黑体" panose="02010609060101010101" pitchFamily="49" charset="-122"/>
                <a:ea typeface="黑体" panose="02010609060101010101" pitchFamily="49" charset="-122"/>
              </a:rPr>
              <a:t>SDK</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后端</a:t>
            </a:r>
            <a:endParaRPr lang="en-US" altLang="zh-CN" sz="3600"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采用</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语言，运用</a:t>
            </a:r>
            <a:r>
              <a:rPr lang="en-US" altLang="zh-CN" dirty="0" err="1">
                <a:latin typeface="黑体" panose="02010609060101010101" pitchFamily="49" charset="-122"/>
                <a:ea typeface="黑体" panose="02010609060101010101" pitchFamily="49" charset="-122"/>
              </a:rPr>
              <a:t>Springboot+MyBatis+MySQL</a:t>
            </a:r>
            <a:r>
              <a:rPr lang="zh-CN" altLang="en-US" dirty="0">
                <a:latin typeface="黑体" panose="02010609060101010101" pitchFamily="49" charset="-122"/>
                <a:ea typeface="黑体" panose="02010609060101010101" pitchFamily="49" charset="-122"/>
              </a:rPr>
              <a:t>三件套</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237221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95D8F-7CA1-4282-B605-87524D74E509}"/>
              </a:ext>
            </a:extLst>
          </p:cNvPr>
          <p:cNvSpPr>
            <a:spLocks noGrp="1"/>
          </p:cNvSpPr>
          <p:nvPr>
            <p:ph type="title"/>
          </p:nvPr>
        </p:nvSpPr>
        <p:spPr>
          <a:xfrm>
            <a:off x="687371" y="91748"/>
            <a:ext cx="10515600" cy="1325563"/>
          </a:xfrm>
        </p:spPr>
        <p:txBody>
          <a:bodyPr/>
          <a:lstStyle/>
          <a:p>
            <a:r>
              <a:rPr lang="zh-CN" altLang="en-US" b="1" dirty="0">
                <a:latin typeface="黑体" panose="02010609060101010101" pitchFamily="49" charset="-122"/>
                <a:ea typeface="黑体" panose="02010609060101010101" pitchFamily="49" charset="-122"/>
              </a:rPr>
              <a:t>登录注册逻辑</a:t>
            </a:r>
          </a:p>
        </p:txBody>
      </p:sp>
      <p:pic>
        <p:nvPicPr>
          <p:cNvPr id="5" name="图片 4">
            <a:extLst>
              <a:ext uri="{FF2B5EF4-FFF2-40B4-BE49-F238E27FC236}">
                <a16:creationId xmlns:a16="http://schemas.microsoft.com/office/drawing/2014/main" id="{A3C5AA10-0CCF-45FA-8499-B1E18596EA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583" y="1292886"/>
            <a:ext cx="2641600" cy="5120640"/>
          </a:xfrm>
          <a:prstGeom prst="rect">
            <a:avLst/>
          </a:prstGeom>
          <a:noFill/>
          <a:ln>
            <a:noFill/>
          </a:ln>
        </p:spPr>
      </p:pic>
      <p:pic>
        <p:nvPicPr>
          <p:cNvPr id="6" name="图片 5">
            <a:extLst>
              <a:ext uri="{FF2B5EF4-FFF2-40B4-BE49-F238E27FC236}">
                <a16:creationId xmlns:a16="http://schemas.microsoft.com/office/drawing/2014/main" id="{F20CB194-65CD-4F84-9737-FE9E78C3E6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4639" y="1292887"/>
            <a:ext cx="2629138" cy="5120640"/>
          </a:xfrm>
          <a:prstGeom prst="rect">
            <a:avLst/>
          </a:prstGeom>
          <a:noFill/>
          <a:ln>
            <a:noFill/>
          </a:ln>
        </p:spPr>
      </p:pic>
      <p:pic>
        <p:nvPicPr>
          <p:cNvPr id="7" name="图片 6">
            <a:extLst>
              <a:ext uri="{FF2B5EF4-FFF2-40B4-BE49-F238E27FC236}">
                <a16:creationId xmlns:a16="http://schemas.microsoft.com/office/drawing/2014/main" id="{E9C17175-8AC7-42AC-A340-5B2B745917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657" y="1292886"/>
            <a:ext cx="2668117" cy="5120640"/>
          </a:xfrm>
          <a:prstGeom prst="rect">
            <a:avLst/>
          </a:prstGeom>
          <a:noFill/>
          <a:ln>
            <a:noFill/>
          </a:ln>
        </p:spPr>
      </p:pic>
      <p:pic>
        <p:nvPicPr>
          <p:cNvPr id="8" name="图片 7">
            <a:extLst>
              <a:ext uri="{FF2B5EF4-FFF2-40B4-BE49-F238E27FC236}">
                <a16:creationId xmlns:a16="http://schemas.microsoft.com/office/drawing/2014/main" id="{CB382E5B-91F3-4A6F-A90D-3065A0B2A85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01654" y="1292886"/>
            <a:ext cx="2619633" cy="5120641"/>
          </a:xfrm>
          <a:prstGeom prst="rect">
            <a:avLst/>
          </a:prstGeom>
          <a:noFill/>
          <a:ln>
            <a:noFill/>
          </a:ln>
        </p:spPr>
      </p:pic>
      <p:sp>
        <p:nvSpPr>
          <p:cNvPr id="9" name="箭头: 右 8">
            <a:extLst>
              <a:ext uri="{FF2B5EF4-FFF2-40B4-BE49-F238E27FC236}">
                <a16:creationId xmlns:a16="http://schemas.microsoft.com/office/drawing/2014/main" id="{2D7A1733-7C12-44D5-9CF6-BF8724CD5218}"/>
              </a:ext>
            </a:extLst>
          </p:cNvPr>
          <p:cNvSpPr/>
          <p:nvPr/>
        </p:nvSpPr>
        <p:spPr>
          <a:xfrm>
            <a:off x="2989759" y="3610890"/>
            <a:ext cx="565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7556BDE-69D7-459E-8B6C-BD0CC2FF2CC3}"/>
              </a:ext>
            </a:extLst>
          </p:cNvPr>
          <p:cNvSpPr/>
          <p:nvPr/>
        </p:nvSpPr>
        <p:spPr>
          <a:xfrm>
            <a:off x="5836452" y="3610890"/>
            <a:ext cx="565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5DEB2C5A-A548-4EC1-8131-7411FC575E58}"/>
              </a:ext>
            </a:extLst>
          </p:cNvPr>
          <p:cNvSpPr/>
          <p:nvPr/>
        </p:nvSpPr>
        <p:spPr>
          <a:xfrm>
            <a:off x="8940926" y="3608533"/>
            <a:ext cx="565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784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36BC2-5A55-4C4D-AC4A-21D8B419719E}"/>
              </a:ext>
            </a:extLst>
          </p:cNvPr>
          <p:cNvSpPr>
            <a:spLocks noGrp="1"/>
          </p:cNvSpPr>
          <p:nvPr>
            <p:ph type="title"/>
          </p:nvPr>
        </p:nvSpPr>
        <p:spPr>
          <a:xfrm>
            <a:off x="753359" y="91748"/>
            <a:ext cx="10515600" cy="1325563"/>
          </a:xfrm>
        </p:spPr>
        <p:txBody>
          <a:bodyPr/>
          <a:lstStyle/>
          <a:p>
            <a:r>
              <a:rPr lang="zh-CN" altLang="en-US" b="1" dirty="0">
                <a:latin typeface="黑体" panose="02010609060101010101" pitchFamily="49" charset="-122"/>
                <a:ea typeface="黑体" panose="02010609060101010101" pitchFamily="49" charset="-122"/>
              </a:rPr>
              <a:t>商城逻辑</a:t>
            </a:r>
          </a:p>
        </p:txBody>
      </p:sp>
      <p:pic>
        <p:nvPicPr>
          <p:cNvPr id="4" name="图片 3">
            <a:extLst>
              <a:ext uri="{FF2B5EF4-FFF2-40B4-BE49-F238E27FC236}">
                <a16:creationId xmlns:a16="http://schemas.microsoft.com/office/drawing/2014/main" id="{2E47470D-17D5-478C-9E19-5AF4D74163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489" y="1145906"/>
            <a:ext cx="2822575" cy="5471160"/>
          </a:xfrm>
          <a:prstGeom prst="rect">
            <a:avLst/>
          </a:prstGeom>
          <a:noFill/>
          <a:ln>
            <a:noFill/>
          </a:ln>
        </p:spPr>
      </p:pic>
      <p:pic>
        <p:nvPicPr>
          <p:cNvPr id="5" name="图片 4">
            <a:extLst>
              <a:ext uri="{FF2B5EF4-FFF2-40B4-BE49-F238E27FC236}">
                <a16:creationId xmlns:a16="http://schemas.microsoft.com/office/drawing/2014/main" id="{0714FCD2-B1CC-444A-A70A-61714830B8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8780" y="1145906"/>
            <a:ext cx="2804025" cy="5471160"/>
          </a:xfrm>
          <a:prstGeom prst="rect">
            <a:avLst/>
          </a:prstGeom>
          <a:noFill/>
          <a:ln>
            <a:noFill/>
          </a:ln>
        </p:spPr>
      </p:pic>
      <p:sp>
        <p:nvSpPr>
          <p:cNvPr id="6" name="箭头: 右 5">
            <a:extLst>
              <a:ext uri="{FF2B5EF4-FFF2-40B4-BE49-F238E27FC236}">
                <a16:creationId xmlns:a16="http://schemas.microsoft.com/office/drawing/2014/main" id="{12767CB0-00F9-480E-8BC3-B440934F8434}"/>
              </a:ext>
            </a:extLst>
          </p:cNvPr>
          <p:cNvSpPr/>
          <p:nvPr/>
        </p:nvSpPr>
        <p:spPr>
          <a:xfrm>
            <a:off x="4670194" y="3429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18EB5-D505-406B-9F91-5412CA72A6A0}"/>
              </a:ext>
            </a:extLst>
          </p:cNvPr>
          <p:cNvSpPr>
            <a:spLocks noGrp="1"/>
          </p:cNvSpPr>
          <p:nvPr>
            <p:ph type="title"/>
          </p:nvPr>
        </p:nvSpPr>
        <p:spPr>
          <a:xfrm>
            <a:off x="838200" y="18255"/>
            <a:ext cx="10515600" cy="1325563"/>
          </a:xfrm>
        </p:spPr>
        <p:txBody>
          <a:bodyPr/>
          <a:lstStyle/>
          <a:p>
            <a:r>
              <a:rPr lang="zh-CN" altLang="en-US" b="1" dirty="0">
                <a:latin typeface="黑体" panose="02010609060101010101" pitchFamily="49" charset="-122"/>
                <a:ea typeface="黑体" panose="02010609060101010101" pitchFamily="49" charset="-122"/>
              </a:rPr>
              <a:t>搜索逻辑</a:t>
            </a:r>
          </a:p>
        </p:txBody>
      </p:sp>
      <p:pic>
        <p:nvPicPr>
          <p:cNvPr id="4" name="图片 3">
            <a:extLst>
              <a:ext uri="{FF2B5EF4-FFF2-40B4-BE49-F238E27FC236}">
                <a16:creationId xmlns:a16="http://schemas.microsoft.com/office/drawing/2014/main" id="{AEF9F7E5-6792-4BEE-9CEC-974D0F3676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7757" y="1206631"/>
            <a:ext cx="2652155" cy="5184927"/>
          </a:xfrm>
          <a:prstGeom prst="rect">
            <a:avLst/>
          </a:prstGeom>
          <a:noFill/>
          <a:ln>
            <a:noFill/>
          </a:ln>
        </p:spPr>
      </p:pic>
      <p:pic>
        <p:nvPicPr>
          <p:cNvPr id="5" name="图片 4">
            <a:extLst>
              <a:ext uri="{FF2B5EF4-FFF2-40B4-BE49-F238E27FC236}">
                <a16:creationId xmlns:a16="http://schemas.microsoft.com/office/drawing/2014/main" id="{958BB640-3CA4-4C68-B4E6-B1BD7DFC8C4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1331" y="1206631"/>
            <a:ext cx="2750540" cy="5184927"/>
          </a:xfrm>
          <a:prstGeom prst="rect">
            <a:avLst/>
          </a:prstGeom>
          <a:noFill/>
          <a:ln>
            <a:noFill/>
          </a:ln>
        </p:spPr>
      </p:pic>
      <p:sp>
        <p:nvSpPr>
          <p:cNvPr id="6" name="箭头: 右 5">
            <a:extLst>
              <a:ext uri="{FF2B5EF4-FFF2-40B4-BE49-F238E27FC236}">
                <a16:creationId xmlns:a16="http://schemas.microsoft.com/office/drawing/2014/main" id="{082EBCA1-2C8E-4FA3-B7A5-A8BA06609772}"/>
              </a:ext>
            </a:extLst>
          </p:cNvPr>
          <p:cNvSpPr/>
          <p:nvPr/>
        </p:nvSpPr>
        <p:spPr>
          <a:xfrm>
            <a:off x="4519052" y="35567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374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9B96A-5B22-4139-B744-9743647E71E8}"/>
              </a:ext>
            </a:extLst>
          </p:cNvPr>
          <p:cNvSpPr>
            <a:spLocks noGrp="1"/>
          </p:cNvSpPr>
          <p:nvPr>
            <p:ph type="title"/>
          </p:nvPr>
        </p:nvSpPr>
        <p:spPr>
          <a:xfrm>
            <a:off x="838200" y="157735"/>
            <a:ext cx="10515600" cy="1325563"/>
          </a:xfrm>
        </p:spPr>
        <p:txBody>
          <a:bodyPr/>
          <a:lstStyle/>
          <a:p>
            <a:r>
              <a:rPr lang="zh-CN" altLang="en-US" b="1" dirty="0">
                <a:latin typeface="黑体" panose="02010609060101010101" pitchFamily="49" charset="-122"/>
                <a:ea typeface="黑体" panose="02010609060101010101" pitchFamily="49" charset="-122"/>
              </a:rPr>
              <a:t>支付逻辑</a:t>
            </a:r>
          </a:p>
        </p:txBody>
      </p:sp>
      <p:pic>
        <p:nvPicPr>
          <p:cNvPr id="5" name="图片 4">
            <a:extLst>
              <a:ext uri="{FF2B5EF4-FFF2-40B4-BE49-F238E27FC236}">
                <a16:creationId xmlns:a16="http://schemas.microsoft.com/office/drawing/2014/main" id="{35AF2C37-8B35-4088-82C8-2B4ED9104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92" y="1760254"/>
            <a:ext cx="2258289" cy="4317477"/>
          </a:xfrm>
          <a:prstGeom prst="rect">
            <a:avLst/>
          </a:prstGeom>
        </p:spPr>
      </p:pic>
      <p:pic>
        <p:nvPicPr>
          <p:cNvPr id="7" name="图片 6">
            <a:extLst>
              <a:ext uri="{FF2B5EF4-FFF2-40B4-BE49-F238E27FC236}">
                <a16:creationId xmlns:a16="http://schemas.microsoft.com/office/drawing/2014/main" id="{08686828-C945-448A-8C3C-1FAB77A76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800" y="1760254"/>
            <a:ext cx="2209438" cy="4317477"/>
          </a:xfrm>
          <a:prstGeom prst="rect">
            <a:avLst/>
          </a:prstGeom>
        </p:spPr>
      </p:pic>
      <p:pic>
        <p:nvPicPr>
          <p:cNvPr id="9" name="图片 8">
            <a:extLst>
              <a:ext uri="{FF2B5EF4-FFF2-40B4-BE49-F238E27FC236}">
                <a16:creationId xmlns:a16="http://schemas.microsoft.com/office/drawing/2014/main" id="{FF17E90D-A3BF-48CB-B2DF-33898E7AB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841" y="1760254"/>
            <a:ext cx="2307857" cy="4317477"/>
          </a:xfrm>
          <a:prstGeom prst="rect">
            <a:avLst/>
          </a:prstGeom>
        </p:spPr>
      </p:pic>
      <p:sp>
        <p:nvSpPr>
          <p:cNvPr id="10" name="箭头: 右 9">
            <a:extLst>
              <a:ext uri="{FF2B5EF4-FFF2-40B4-BE49-F238E27FC236}">
                <a16:creationId xmlns:a16="http://schemas.microsoft.com/office/drawing/2014/main" id="{9727C4DF-EBCD-49A6-A128-22AE62A8E4B2}"/>
              </a:ext>
            </a:extLst>
          </p:cNvPr>
          <p:cNvSpPr/>
          <p:nvPr/>
        </p:nvSpPr>
        <p:spPr>
          <a:xfrm>
            <a:off x="2743633" y="3676676"/>
            <a:ext cx="6099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0507D7DA-9521-4EF2-9093-0AA55E038ECC}"/>
              </a:ext>
            </a:extLst>
          </p:cNvPr>
          <p:cNvSpPr/>
          <p:nvPr/>
        </p:nvSpPr>
        <p:spPr>
          <a:xfrm>
            <a:off x="5472421" y="3676676"/>
            <a:ext cx="6099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4B994B67-1AAC-4E98-87DB-922A889C2906}"/>
              </a:ext>
            </a:extLst>
          </p:cNvPr>
          <p:cNvPicPr>
            <a:picLocks noChangeAspect="1"/>
          </p:cNvPicPr>
          <p:nvPr/>
        </p:nvPicPr>
        <p:blipFill>
          <a:blip r:embed="rId5"/>
          <a:stretch>
            <a:fillRect/>
          </a:stretch>
        </p:blipFill>
        <p:spPr>
          <a:xfrm>
            <a:off x="8862301" y="1760254"/>
            <a:ext cx="2412503" cy="4317477"/>
          </a:xfrm>
          <a:prstGeom prst="rect">
            <a:avLst/>
          </a:prstGeom>
        </p:spPr>
      </p:pic>
      <p:sp>
        <p:nvSpPr>
          <p:cNvPr id="14" name="箭头: 右 13">
            <a:extLst>
              <a:ext uri="{FF2B5EF4-FFF2-40B4-BE49-F238E27FC236}">
                <a16:creationId xmlns:a16="http://schemas.microsoft.com/office/drawing/2014/main" id="{5A5C72EB-A78F-49C5-A5ED-59493094DA32}"/>
              </a:ext>
            </a:extLst>
          </p:cNvPr>
          <p:cNvSpPr/>
          <p:nvPr/>
        </p:nvSpPr>
        <p:spPr>
          <a:xfrm>
            <a:off x="8145150" y="3676676"/>
            <a:ext cx="6099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590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AF6B8-F3A2-4514-97B3-B992B6F12F02}"/>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用户系统</a:t>
            </a:r>
          </a:p>
        </p:txBody>
      </p:sp>
      <p:sp>
        <p:nvSpPr>
          <p:cNvPr id="3" name="内容占位符 2">
            <a:extLst>
              <a:ext uri="{FF2B5EF4-FFF2-40B4-BE49-F238E27FC236}">
                <a16:creationId xmlns:a16="http://schemas.microsoft.com/office/drawing/2014/main" id="{1D8395E8-BC0D-425F-BB1C-E5E82E158DCD}"/>
              </a:ext>
            </a:extLst>
          </p:cNvPr>
          <p:cNvSpPr>
            <a:spLocks noGrp="1"/>
          </p:cNvSpPr>
          <p:nvPr>
            <p:ph idx="1"/>
          </p:nvPr>
        </p:nvSpPr>
        <p:spPr>
          <a:xfrm>
            <a:off x="787964" y="1429699"/>
            <a:ext cx="10515600" cy="4351338"/>
          </a:xfrm>
        </p:spPr>
        <p:txBody>
          <a:bodyPr/>
          <a:lstStyle/>
          <a:p>
            <a:r>
              <a:rPr lang="zh-CN" altLang="en-US" dirty="0"/>
              <a:t>      主图                     设置                              账号</a:t>
            </a:r>
          </a:p>
        </p:txBody>
      </p:sp>
      <p:pic>
        <p:nvPicPr>
          <p:cNvPr id="5" name="图片 4">
            <a:extLst>
              <a:ext uri="{FF2B5EF4-FFF2-40B4-BE49-F238E27FC236}">
                <a16:creationId xmlns:a16="http://schemas.microsoft.com/office/drawing/2014/main" id="{78E7FD50-A4BC-4E9B-B3C4-A90EA930A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28" y="1825625"/>
            <a:ext cx="2555519" cy="4712895"/>
          </a:xfrm>
          <a:prstGeom prst="rect">
            <a:avLst/>
          </a:prstGeom>
        </p:spPr>
      </p:pic>
      <p:pic>
        <p:nvPicPr>
          <p:cNvPr id="6" name="图片 5">
            <a:extLst>
              <a:ext uri="{FF2B5EF4-FFF2-40B4-BE49-F238E27FC236}">
                <a16:creationId xmlns:a16="http://schemas.microsoft.com/office/drawing/2014/main" id="{FA0D3419-6ACC-4614-9A64-7835015E95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0165" y="1825625"/>
            <a:ext cx="2555519" cy="4876528"/>
          </a:xfrm>
          <a:prstGeom prst="rect">
            <a:avLst/>
          </a:prstGeom>
          <a:noFill/>
          <a:ln>
            <a:noFill/>
          </a:ln>
        </p:spPr>
      </p:pic>
      <p:pic>
        <p:nvPicPr>
          <p:cNvPr id="7" name="图片 6">
            <a:extLst>
              <a:ext uri="{FF2B5EF4-FFF2-40B4-BE49-F238E27FC236}">
                <a16:creationId xmlns:a16="http://schemas.microsoft.com/office/drawing/2014/main" id="{D6FDA151-E827-4D0B-B783-E034FE7ADD5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920" y="1825625"/>
            <a:ext cx="2507797" cy="4667250"/>
          </a:xfrm>
          <a:prstGeom prst="rect">
            <a:avLst/>
          </a:prstGeom>
          <a:noFill/>
          <a:ln>
            <a:noFill/>
          </a:ln>
        </p:spPr>
      </p:pic>
    </p:spTree>
    <p:extLst>
      <p:ext uri="{BB962C8B-B14F-4D97-AF65-F5344CB8AC3E}">
        <p14:creationId xmlns:p14="http://schemas.microsoft.com/office/powerpoint/2010/main" val="121321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59BA9-3B55-41A0-98DD-D66C8C68AFBB}"/>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用户系统（地址管理）</a:t>
            </a:r>
          </a:p>
        </p:txBody>
      </p:sp>
      <p:pic>
        <p:nvPicPr>
          <p:cNvPr id="4" name="图片 3">
            <a:extLst>
              <a:ext uri="{FF2B5EF4-FFF2-40B4-BE49-F238E27FC236}">
                <a16:creationId xmlns:a16="http://schemas.microsoft.com/office/drawing/2014/main" id="{FE246779-86AC-4BF0-97F6-A9F308F8633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752" y="1396155"/>
            <a:ext cx="2777496" cy="5096720"/>
          </a:xfrm>
          <a:prstGeom prst="rect">
            <a:avLst/>
          </a:prstGeom>
          <a:noFill/>
          <a:ln>
            <a:noFill/>
          </a:ln>
        </p:spPr>
      </p:pic>
      <p:pic>
        <p:nvPicPr>
          <p:cNvPr id="8" name="图片 7">
            <a:extLst>
              <a:ext uri="{FF2B5EF4-FFF2-40B4-BE49-F238E27FC236}">
                <a16:creationId xmlns:a16="http://schemas.microsoft.com/office/drawing/2014/main" id="{9540E42A-7D3B-42FE-B2F0-67E185720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6155"/>
            <a:ext cx="2752827" cy="5096720"/>
          </a:xfrm>
          <a:prstGeom prst="rect">
            <a:avLst/>
          </a:prstGeom>
        </p:spPr>
      </p:pic>
    </p:spTree>
    <p:extLst>
      <p:ext uri="{BB962C8B-B14F-4D97-AF65-F5344CB8AC3E}">
        <p14:creationId xmlns:p14="http://schemas.microsoft.com/office/powerpoint/2010/main" val="141016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514A2-E77C-425A-AD32-7C67868E4E4B}"/>
              </a:ext>
            </a:extLst>
          </p:cNvPr>
          <p:cNvSpPr>
            <a:spLocks noGrp="1"/>
          </p:cNvSpPr>
          <p:nvPr>
            <p:ph type="title"/>
          </p:nvPr>
        </p:nvSpPr>
        <p:spPr>
          <a:xfrm>
            <a:off x="976223" y="0"/>
            <a:ext cx="10515600" cy="1325563"/>
          </a:xfrm>
        </p:spPr>
        <p:txBody>
          <a:bodyPr/>
          <a:lstStyle/>
          <a:p>
            <a:r>
              <a:rPr lang="zh-CN" altLang="en-US" b="1" dirty="0">
                <a:latin typeface="黑体" panose="02010609060101010101" pitchFamily="49" charset="-122"/>
                <a:ea typeface="黑体" panose="02010609060101010101" pitchFamily="49" charset="-122"/>
              </a:rPr>
              <a:t>其他功能（客服</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收藏）</a:t>
            </a:r>
          </a:p>
        </p:txBody>
      </p:sp>
      <p:pic>
        <p:nvPicPr>
          <p:cNvPr id="8" name="图片 7">
            <a:extLst>
              <a:ext uri="{FF2B5EF4-FFF2-40B4-BE49-F238E27FC236}">
                <a16:creationId xmlns:a16="http://schemas.microsoft.com/office/drawing/2014/main" id="{4CED5768-2CB1-4858-BF80-E637D7302073}"/>
              </a:ext>
            </a:extLst>
          </p:cNvPr>
          <p:cNvPicPr>
            <a:picLocks noChangeAspect="1"/>
          </p:cNvPicPr>
          <p:nvPr/>
        </p:nvPicPr>
        <p:blipFill rotWithShape="1">
          <a:blip r:embed="rId2"/>
          <a:srcRect l="4287"/>
          <a:stretch/>
        </p:blipFill>
        <p:spPr>
          <a:xfrm>
            <a:off x="1781666" y="1688698"/>
            <a:ext cx="2618531" cy="4724809"/>
          </a:xfrm>
          <a:prstGeom prst="rect">
            <a:avLst/>
          </a:prstGeom>
        </p:spPr>
      </p:pic>
      <p:pic>
        <p:nvPicPr>
          <p:cNvPr id="9" name="图片 8">
            <a:extLst>
              <a:ext uri="{FF2B5EF4-FFF2-40B4-BE49-F238E27FC236}">
                <a16:creationId xmlns:a16="http://schemas.microsoft.com/office/drawing/2014/main" id="{7C4E6D2E-15C0-47FD-B282-8ACDF159B1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0712" y="1690688"/>
            <a:ext cx="2408764" cy="4722819"/>
          </a:xfrm>
          <a:prstGeom prst="rect">
            <a:avLst/>
          </a:prstGeom>
          <a:noFill/>
          <a:ln>
            <a:noFill/>
          </a:ln>
        </p:spPr>
      </p:pic>
    </p:spTree>
    <p:extLst>
      <p:ext uri="{BB962C8B-B14F-4D97-AF65-F5344CB8AC3E}">
        <p14:creationId xmlns:p14="http://schemas.microsoft.com/office/powerpoint/2010/main" val="186778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E47AE-28C2-4CFC-A584-3F822BDC82B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项目流程展示介绍</a:t>
            </a:r>
          </a:p>
        </p:txBody>
      </p:sp>
      <p:sp>
        <p:nvSpPr>
          <p:cNvPr id="3" name="内容占位符 2">
            <a:extLst>
              <a:ext uri="{FF2B5EF4-FFF2-40B4-BE49-F238E27FC236}">
                <a16:creationId xmlns:a16="http://schemas.microsoft.com/office/drawing/2014/main" id="{0F8BF451-915F-4897-990D-D688227F83A5}"/>
              </a:ext>
            </a:extLst>
          </p:cNvPr>
          <p:cNvSpPr>
            <a:spLocks noGrp="1"/>
          </p:cNvSpPr>
          <p:nvPr>
            <p:ph idx="1"/>
          </p:nvPr>
        </p:nvSpPr>
        <p:spPr>
          <a:xfrm>
            <a:off x="1773283" y="3066437"/>
            <a:ext cx="4846163" cy="1553067"/>
          </a:xfrm>
        </p:spPr>
        <p:txBody>
          <a:bodyPr>
            <a:normAutofit/>
          </a:bodyPr>
          <a:lstStyle/>
          <a:p>
            <a:r>
              <a:rPr lang="zh-CN" altLang="en-US" dirty="0">
                <a:hlinkClick r:id="rId2" tooltip="好物UI"/>
              </a:rPr>
              <a:t>好物</a:t>
            </a:r>
            <a:r>
              <a:rPr lang="en-US" altLang="zh-CN" dirty="0">
                <a:hlinkClick r:id="rId2" tooltip="好物UI"/>
              </a:rPr>
              <a:t>UI</a:t>
            </a:r>
            <a:r>
              <a:rPr lang="zh-CN" altLang="en-US" dirty="0">
                <a:hlinkClick r:id="rId2" tooltip="好物UI"/>
              </a:rPr>
              <a:t>：墨刀</a:t>
            </a:r>
            <a:endParaRPr lang="zh-CN" altLang="en-US" dirty="0"/>
          </a:p>
        </p:txBody>
      </p:sp>
      <p:pic>
        <p:nvPicPr>
          <p:cNvPr id="4" name="图片 3">
            <a:extLst>
              <a:ext uri="{FF2B5EF4-FFF2-40B4-BE49-F238E27FC236}">
                <a16:creationId xmlns:a16="http://schemas.microsoft.com/office/drawing/2014/main" id="{BF6EE3B0-E9F8-4319-AA91-C52529E18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414" y="1385168"/>
            <a:ext cx="3810000" cy="3810000"/>
          </a:xfrm>
          <a:prstGeom prst="rect">
            <a:avLst/>
          </a:prstGeom>
        </p:spPr>
      </p:pic>
    </p:spTree>
    <p:extLst>
      <p:ext uri="{BB962C8B-B14F-4D97-AF65-F5344CB8AC3E}">
        <p14:creationId xmlns:p14="http://schemas.microsoft.com/office/powerpoint/2010/main" val="151228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563CA-0455-4C9E-A189-8E004D6E74F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项目背景</a:t>
            </a:r>
          </a:p>
        </p:txBody>
      </p:sp>
      <p:sp>
        <p:nvSpPr>
          <p:cNvPr id="3" name="内容占位符 2">
            <a:extLst>
              <a:ext uri="{FF2B5EF4-FFF2-40B4-BE49-F238E27FC236}">
                <a16:creationId xmlns:a16="http://schemas.microsoft.com/office/drawing/2014/main" id="{1DBDAFC2-53F7-412C-813A-4E2FC1AA0DCE}"/>
              </a:ext>
            </a:extLst>
          </p:cNvPr>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随着互联网技术的不断发展，线上支付在我们的日常生活中的普及程度不断提高，网购的便利使得人们的生活渐渐离不开它。</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我们开发这样一个适合学生使用的电商平台的初衷在于丰富大学生对于处于该年龄段时应该拥有的属于该年龄段的生活。因此，我们的商品的主要受众人群是大学生，里面的商品也会以适用于大学生的新潮一点的商品为主。</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我们要制作的电商平台，与其说是线上购物</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，更像是类似于小红书</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内的基于相关人群为生活购物推荐式的</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6771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4D4E538-79C2-45F5-9D49-2D61344D49D0}"/>
              </a:ext>
            </a:extLst>
          </p:cNvPr>
          <p:cNvSpPr/>
          <p:nvPr/>
        </p:nvSpPr>
        <p:spPr>
          <a:xfrm>
            <a:off x="4797912" y="2967334"/>
            <a:ext cx="2082918" cy="923330"/>
          </a:xfrm>
          <a:prstGeom prst="rect">
            <a:avLst/>
          </a:prstGeom>
          <a:noFill/>
        </p:spPr>
        <p:txBody>
          <a:bodyPr wrap="square" lIns="91440" tIns="45720" rIns="91440" bIns="45720">
            <a:spAutoFit/>
          </a:bodyPr>
          <a:lstStyle/>
          <a:p>
            <a:pPr algn="ctr"/>
            <a:r>
              <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70803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7B870-A388-4C0D-861C-8A4742A9F46D}"/>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产品介绍</a:t>
            </a:r>
          </a:p>
        </p:txBody>
      </p:sp>
      <p:sp>
        <p:nvSpPr>
          <p:cNvPr id="3" name="内容占位符 2">
            <a:extLst>
              <a:ext uri="{FF2B5EF4-FFF2-40B4-BE49-F238E27FC236}">
                <a16:creationId xmlns:a16="http://schemas.microsoft.com/office/drawing/2014/main" id="{0E30865F-1E51-4B28-AF50-4980D3EE69E0}"/>
              </a:ext>
            </a:extLst>
          </p:cNvPr>
          <p:cNvSpPr>
            <a:spLocks noGrp="1"/>
          </p:cNvSpPr>
          <p:nvPr>
            <p:ph idx="1"/>
          </p:nvPr>
        </p:nvSpPr>
        <p:spPr>
          <a:xfrm>
            <a:off x="838200" y="1825625"/>
            <a:ext cx="6896100" cy="4351338"/>
          </a:xfrm>
        </p:spPr>
        <p:txBody>
          <a:bodyPr/>
          <a:lstStyle/>
          <a:p>
            <a:pPr indent="266700" algn="just"/>
            <a:r>
              <a:rPr lang="zh-CN" altLang="zh-CN" sz="2400"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好物（</a:t>
            </a:r>
            <a:r>
              <a:rPr lang="en-US" altLang="zh-CN" sz="2400"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Good Goods</a:t>
            </a:r>
            <a:r>
              <a:rPr lang="zh-CN" altLang="zh-CN" sz="2400"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是一款网上购物平台，拥有各式各样的商品，是一种基于校园生活的电子商务平台。其底层逻辑是</a:t>
            </a:r>
            <a:r>
              <a:rPr lang="en-US"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人找货</a:t>
            </a:r>
            <a:r>
              <a:rPr lang="en-US"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相当于传统线下商务的线上化。比线下货架强的地方在于，电子商务的货架展示成本更低，而且浏览起来更有效率（因为用户可以同时在页面上看许多店铺），降低了整个商业链路的信息成本，再加上后来的电子支付，降低了信用传递成本。</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266700" algn="just"/>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我们根据偏向于大学生的思维方式来设计这一款电商平台，会更新上架那些现在流行什么、什么实用、什么好用的“校园必备神器”，丰富大学生的线上购物体验。</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A9F656C7-2D23-467A-AFA7-85B4148DF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310" y="2292350"/>
            <a:ext cx="4086832" cy="2273300"/>
          </a:xfrm>
          <a:prstGeom prst="rect">
            <a:avLst/>
          </a:prstGeom>
        </p:spPr>
      </p:pic>
    </p:spTree>
    <p:extLst>
      <p:ext uri="{BB962C8B-B14F-4D97-AF65-F5344CB8AC3E}">
        <p14:creationId xmlns:p14="http://schemas.microsoft.com/office/powerpoint/2010/main" val="340120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9878A-2FBC-4083-AB2C-4E5C63BA9565}"/>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     成员项目分工</a:t>
            </a:r>
          </a:p>
        </p:txBody>
      </p:sp>
      <p:sp>
        <p:nvSpPr>
          <p:cNvPr id="3" name="内容占位符 2">
            <a:extLst>
              <a:ext uri="{FF2B5EF4-FFF2-40B4-BE49-F238E27FC236}">
                <a16:creationId xmlns:a16="http://schemas.microsoft.com/office/drawing/2014/main" id="{9094F2B0-1D98-4E53-BE47-A433BD2CE190}"/>
              </a:ext>
            </a:extLst>
          </p:cNvPr>
          <p:cNvSpPr>
            <a:spLocks noGrp="1"/>
          </p:cNvSpPr>
          <p:nvPr>
            <p:ph idx="1"/>
          </p:nvPr>
        </p:nvSpPr>
        <p:spPr/>
        <p:txBody>
          <a:bodyPr>
            <a:normAutofit/>
          </a:bodyPr>
          <a:lstStyle/>
          <a:p>
            <a:endParaRPr lang="en-US" altLang="zh-CN" dirty="0"/>
          </a:p>
          <a:p>
            <a:endParaRPr lang="en-US" altLang="zh-CN" dirty="0"/>
          </a:p>
          <a:p>
            <a:r>
              <a:rPr lang="zh-CN" altLang="en-US" dirty="0">
                <a:latin typeface="黑体" panose="02010609060101010101" pitchFamily="49" charset="-122"/>
                <a:ea typeface="黑体" panose="02010609060101010101" pitchFamily="49" charset="-122"/>
              </a:rPr>
              <a:t>陈嘉诚：主要负责后端开发</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徐晨凯：主要负责前端开发</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靳洋洋：主要负责前后端的交互</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工作，参与前后端开发</a:t>
            </a:r>
          </a:p>
        </p:txBody>
      </p:sp>
      <p:pic>
        <p:nvPicPr>
          <p:cNvPr id="4" name="图片 3">
            <a:extLst>
              <a:ext uri="{FF2B5EF4-FFF2-40B4-BE49-F238E27FC236}">
                <a16:creationId xmlns:a16="http://schemas.microsoft.com/office/drawing/2014/main" id="{D269FB17-C318-43CF-91C6-030B70C4B346}"/>
              </a:ext>
            </a:extLst>
          </p:cNvPr>
          <p:cNvPicPr>
            <a:picLocks noChangeAspect="1"/>
          </p:cNvPicPr>
          <p:nvPr/>
        </p:nvPicPr>
        <p:blipFill>
          <a:blip r:embed="rId2"/>
          <a:stretch>
            <a:fillRect/>
          </a:stretch>
        </p:blipFill>
        <p:spPr>
          <a:xfrm>
            <a:off x="6654800" y="2562225"/>
            <a:ext cx="4436533" cy="3327400"/>
          </a:xfrm>
          <a:prstGeom prst="rect">
            <a:avLst/>
          </a:prstGeom>
        </p:spPr>
      </p:pic>
    </p:spTree>
    <p:extLst>
      <p:ext uri="{BB962C8B-B14F-4D97-AF65-F5344CB8AC3E}">
        <p14:creationId xmlns:p14="http://schemas.microsoft.com/office/powerpoint/2010/main" val="419126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7E466-0DA6-4D76-B3CF-B56D35141DA4}"/>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系统构架设计概况</a:t>
            </a:r>
          </a:p>
        </p:txBody>
      </p:sp>
      <p:pic>
        <p:nvPicPr>
          <p:cNvPr id="7" name="图片 6">
            <a:extLst>
              <a:ext uri="{FF2B5EF4-FFF2-40B4-BE49-F238E27FC236}">
                <a16:creationId xmlns:a16="http://schemas.microsoft.com/office/drawing/2014/main" id="{824A9B21-15D6-48E9-851B-3F088C600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38" y="1690688"/>
            <a:ext cx="8915402" cy="5743391"/>
          </a:xfrm>
          <a:prstGeom prst="rect">
            <a:avLst/>
          </a:prstGeom>
        </p:spPr>
      </p:pic>
    </p:spTree>
    <p:extLst>
      <p:ext uri="{BB962C8B-B14F-4D97-AF65-F5344CB8AC3E}">
        <p14:creationId xmlns:p14="http://schemas.microsoft.com/office/powerpoint/2010/main" val="25835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DB74C-C177-490C-877D-E340B884BA96}"/>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思维导图</a:t>
            </a:r>
          </a:p>
        </p:txBody>
      </p:sp>
      <p:pic>
        <p:nvPicPr>
          <p:cNvPr id="5" name="内容占位符 4">
            <a:extLst>
              <a:ext uri="{FF2B5EF4-FFF2-40B4-BE49-F238E27FC236}">
                <a16:creationId xmlns:a16="http://schemas.microsoft.com/office/drawing/2014/main" id="{C9E56555-10AB-4693-A3E0-90AA50A0F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551" y="519840"/>
            <a:ext cx="7937249" cy="5818319"/>
          </a:xfrm>
        </p:spPr>
      </p:pic>
    </p:spTree>
    <p:extLst>
      <p:ext uri="{BB962C8B-B14F-4D97-AF65-F5344CB8AC3E}">
        <p14:creationId xmlns:p14="http://schemas.microsoft.com/office/powerpoint/2010/main" val="180002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F4397-2EE0-4F1C-8B1F-90ECD08A572E}"/>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功能介绍（登录注册</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商城搜索）</a:t>
            </a:r>
          </a:p>
        </p:txBody>
      </p:sp>
      <p:pic>
        <p:nvPicPr>
          <p:cNvPr id="15" name="图片 14">
            <a:extLst>
              <a:ext uri="{FF2B5EF4-FFF2-40B4-BE49-F238E27FC236}">
                <a16:creationId xmlns:a16="http://schemas.microsoft.com/office/drawing/2014/main" id="{71AB1846-BE6E-4535-A389-BD652A0737BC}"/>
              </a:ext>
            </a:extLst>
          </p:cNvPr>
          <p:cNvPicPr>
            <a:picLocks noChangeAspect="1"/>
          </p:cNvPicPr>
          <p:nvPr/>
        </p:nvPicPr>
        <p:blipFill>
          <a:blip r:embed="rId2"/>
          <a:stretch>
            <a:fillRect/>
          </a:stretch>
        </p:blipFill>
        <p:spPr>
          <a:xfrm>
            <a:off x="520700" y="2027583"/>
            <a:ext cx="5700254" cy="3535986"/>
          </a:xfrm>
          <a:prstGeom prst="rect">
            <a:avLst/>
          </a:prstGeom>
        </p:spPr>
      </p:pic>
      <p:pic>
        <p:nvPicPr>
          <p:cNvPr id="17" name="图片 16">
            <a:extLst>
              <a:ext uri="{FF2B5EF4-FFF2-40B4-BE49-F238E27FC236}">
                <a16:creationId xmlns:a16="http://schemas.microsoft.com/office/drawing/2014/main" id="{2796B1D4-FD56-4FD8-ACDB-EBFBAEF48D04}"/>
              </a:ext>
            </a:extLst>
          </p:cNvPr>
          <p:cNvPicPr>
            <a:picLocks noChangeAspect="1"/>
          </p:cNvPicPr>
          <p:nvPr/>
        </p:nvPicPr>
        <p:blipFill>
          <a:blip r:embed="rId3"/>
          <a:stretch>
            <a:fillRect/>
          </a:stretch>
        </p:blipFill>
        <p:spPr>
          <a:xfrm>
            <a:off x="6220954" y="2214289"/>
            <a:ext cx="5654530" cy="3162574"/>
          </a:xfrm>
          <a:prstGeom prst="rect">
            <a:avLst/>
          </a:prstGeom>
        </p:spPr>
      </p:pic>
    </p:spTree>
    <p:extLst>
      <p:ext uri="{BB962C8B-B14F-4D97-AF65-F5344CB8AC3E}">
        <p14:creationId xmlns:p14="http://schemas.microsoft.com/office/powerpoint/2010/main" val="355451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6D08E-F6E7-4394-8D65-AFF06A8F2563}"/>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功能介绍（商品</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购物车</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订单）</a:t>
            </a:r>
          </a:p>
        </p:txBody>
      </p:sp>
      <p:pic>
        <p:nvPicPr>
          <p:cNvPr id="5" name="图片 4">
            <a:extLst>
              <a:ext uri="{FF2B5EF4-FFF2-40B4-BE49-F238E27FC236}">
                <a16:creationId xmlns:a16="http://schemas.microsoft.com/office/drawing/2014/main" id="{319D41DB-F5DE-4839-A791-C0E7C9636CF9}"/>
              </a:ext>
            </a:extLst>
          </p:cNvPr>
          <p:cNvPicPr>
            <a:picLocks noChangeAspect="1"/>
          </p:cNvPicPr>
          <p:nvPr/>
        </p:nvPicPr>
        <p:blipFill>
          <a:blip r:embed="rId2"/>
          <a:stretch>
            <a:fillRect/>
          </a:stretch>
        </p:blipFill>
        <p:spPr>
          <a:xfrm>
            <a:off x="552200" y="2243931"/>
            <a:ext cx="5753599" cy="3665538"/>
          </a:xfrm>
          <a:prstGeom prst="rect">
            <a:avLst/>
          </a:prstGeom>
        </p:spPr>
      </p:pic>
      <p:pic>
        <p:nvPicPr>
          <p:cNvPr id="7" name="图片 6">
            <a:extLst>
              <a:ext uri="{FF2B5EF4-FFF2-40B4-BE49-F238E27FC236}">
                <a16:creationId xmlns:a16="http://schemas.microsoft.com/office/drawing/2014/main" id="{2F5D39D8-FF1A-45D8-A6DE-96FA3080C337}"/>
              </a:ext>
            </a:extLst>
          </p:cNvPr>
          <p:cNvPicPr>
            <a:picLocks noChangeAspect="1"/>
          </p:cNvPicPr>
          <p:nvPr/>
        </p:nvPicPr>
        <p:blipFill>
          <a:blip r:embed="rId3"/>
          <a:stretch>
            <a:fillRect/>
          </a:stretch>
        </p:blipFill>
        <p:spPr>
          <a:xfrm>
            <a:off x="6305799" y="1794312"/>
            <a:ext cx="5837426" cy="4115157"/>
          </a:xfrm>
          <a:prstGeom prst="rect">
            <a:avLst/>
          </a:prstGeom>
        </p:spPr>
      </p:pic>
    </p:spTree>
    <p:extLst>
      <p:ext uri="{BB962C8B-B14F-4D97-AF65-F5344CB8AC3E}">
        <p14:creationId xmlns:p14="http://schemas.microsoft.com/office/powerpoint/2010/main" val="260073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6519F-F37E-47EF-AF40-3D1B37B424F3}"/>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功能介绍（用户）</a:t>
            </a:r>
          </a:p>
        </p:txBody>
      </p:sp>
      <p:pic>
        <p:nvPicPr>
          <p:cNvPr id="5" name="内容占位符 4">
            <a:extLst>
              <a:ext uri="{FF2B5EF4-FFF2-40B4-BE49-F238E27FC236}">
                <a16:creationId xmlns:a16="http://schemas.microsoft.com/office/drawing/2014/main" id="{31B8D6BA-BD8D-45F2-A88F-2F87D35DD94E}"/>
              </a:ext>
            </a:extLst>
          </p:cNvPr>
          <p:cNvPicPr>
            <a:picLocks noGrp="1" noChangeAspect="1"/>
          </p:cNvPicPr>
          <p:nvPr>
            <p:ph idx="1"/>
          </p:nvPr>
        </p:nvPicPr>
        <p:blipFill>
          <a:blip r:embed="rId2"/>
          <a:stretch>
            <a:fillRect/>
          </a:stretch>
        </p:blipFill>
        <p:spPr>
          <a:xfrm>
            <a:off x="3117893" y="1690688"/>
            <a:ext cx="5295814" cy="4351338"/>
          </a:xfrm>
        </p:spPr>
      </p:pic>
    </p:spTree>
    <p:extLst>
      <p:ext uri="{BB962C8B-B14F-4D97-AF65-F5344CB8AC3E}">
        <p14:creationId xmlns:p14="http://schemas.microsoft.com/office/powerpoint/2010/main" val="38568120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449</Words>
  <Application>Microsoft Office PowerPoint</Application>
  <PresentationFormat>宽屏</PresentationFormat>
  <Paragraphs>49</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黑体</vt:lpstr>
      <vt:lpstr>Arial</vt:lpstr>
      <vt:lpstr>Office 主题​​</vt:lpstr>
      <vt:lpstr>PowerPoint 演示文稿</vt:lpstr>
      <vt:lpstr>项目背景</vt:lpstr>
      <vt:lpstr>产品介绍</vt:lpstr>
      <vt:lpstr>     成员项目分工</vt:lpstr>
      <vt:lpstr>系统构架设计概况</vt:lpstr>
      <vt:lpstr>思维导图</vt:lpstr>
      <vt:lpstr>功能介绍（登录注册+商城搜索）</vt:lpstr>
      <vt:lpstr>功能介绍（商品+购物车+订单）</vt:lpstr>
      <vt:lpstr>功能介绍（用户）</vt:lpstr>
      <vt:lpstr>     开发设备</vt:lpstr>
      <vt:lpstr>技术实现</vt:lpstr>
      <vt:lpstr>登录注册逻辑</vt:lpstr>
      <vt:lpstr>商城逻辑</vt:lpstr>
      <vt:lpstr>搜索逻辑</vt:lpstr>
      <vt:lpstr>支付逻辑</vt:lpstr>
      <vt:lpstr>用户系统</vt:lpstr>
      <vt:lpstr>用户系统（地址管理）</vt:lpstr>
      <vt:lpstr>其他功能（客服+收藏）</vt:lpstr>
      <vt:lpstr>项目流程展示介绍</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嘉诚</dc:creator>
  <cp:lastModifiedBy>陈 嘉诚</cp:lastModifiedBy>
  <cp:revision>8</cp:revision>
  <dcterms:created xsi:type="dcterms:W3CDTF">2022-03-07T10:53:45Z</dcterms:created>
  <dcterms:modified xsi:type="dcterms:W3CDTF">2022-03-17T15:02:16Z</dcterms:modified>
</cp:coreProperties>
</file>