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309" r:id="rId32"/>
    <p:sldId id="310" r:id="rId33"/>
    <p:sldId id="311" r:id="rId34"/>
    <p:sldId id="285" r:id="rId35"/>
    <p:sldId id="292" r:id="rId36"/>
    <p:sldId id="293" r:id="rId37"/>
    <p:sldId id="294" r:id="rId38"/>
    <p:sldId id="295" r:id="rId39"/>
    <p:sldId id="296" r:id="rId40"/>
    <p:sldId id="297" r:id="rId41"/>
    <p:sldId id="298" r:id="rId42"/>
    <p:sldId id="299" r:id="rId43"/>
    <p:sldId id="300" r:id="rId44"/>
    <p:sldId id="301" r:id="rId45"/>
    <p:sldId id="302" r:id="rId46"/>
    <p:sldId id="287" r:id="rId47"/>
    <p:sldId id="303" r:id="rId48"/>
    <p:sldId id="304" r:id="rId49"/>
    <p:sldId id="305" r:id="rId50"/>
    <p:sldId id="306" r:id="rId51"/>
    <p:sldId id="307" r:id="rId52"/>
    <p:sldId id="288" r:id="rId53"/>
    <p:sldId id="308" r:id="rId54"/>
    <p:sldId id="289" r:id="rId55"/>
    <p:sldId id="290" r:id="rId56"/>
    <p:sldId id="29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3"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834B0-8EF4-461B-B2F4-3E5990EF99F1}" type="datetimeFigureOut">
              <a:rPr lang="zh-CN" altLang="en-US" smtClean="0"/>
              <a:t>2022/6/10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736B9-6533-4B21-A7CC-BE7D51620A46}" type="slidenum">
              <a:rPr lang="zh-CN" altLang="en-US" smtClean="0"/>
              <a:t>‹#›</a:t>
            </a:fld>
            <a:endParaRPr lang="zh-CN" altLang="en-US"/>
          </a:p>
        </p:txBody>
      </p:sp>
    </p:spTree>
    <p:extLst>
      <p:ext uri="{BB962C8B-B14F-4D97-AF65-F5344CB8AC3E}">
        <p14:creationId xmlns:p14="http://schemas.microsoft.com/office/powerpoint/2010/main" val="71853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E736B9-6533-4B21-A7CC-BE7D51620A46}" type="slidenum">
              <a:rPr lang="zh-CN" altLang="en-US" smtClean="0"/>
              <a:t>36</a:t>
            </a:fld>
            <a:endParaRPr lang="zh-CN" altLang="en-US"/>
          </a:p>
        </p:txBody>
      </p:sp>
    </p:spTree>
    <p:extLst>
      <p:ext uri="{BB962C8B-B14F-4D97-AF65-F5344CB8AC3E}">
        <p14:creationId xmlns:p14="http://schemas.microsoft.com/office/powerpoint/2010/main" val="184863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4B021-6558-455A-B722-C05AFFADD09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83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4B021-6558-455A-B722-C05AFFADD09F}" type="slidenum">
              <a:rPr lang="zh-CN" altLang="en-US" smtClean="0"/>
              <a:t>‹#›</a:t>
            </a:fld>
            <a:endParaRPr lang="zh-CN" altLang="en-US"/>
          </a:p>
        </p:txBody>
      </p:sp>
    </p:spTree>
    <p:extLst>
      <p:ext uri="{BB962C8B-B14F-4D97-AF65-F5344CB8AC3E}">
        <p14:creationId xmlns:p14="http://schemas.microsoft.com/office/powerpoint/2010/main" val="537033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4B021-6558-455A-B722-C05AFFADD09F}" type="slidenum">
              <a:rPr lang="zh-CN" altLang="en-US" smtClean="0"/>
              <a:t>‹#›</a:t>
            </a:fld>
            <a:endParaRPr lang="zh-CN" altLang="en-US"/>
          </a:p>
        </p:txBody>
      </p:sp>
    </p:spTree>
    <p:extLst>
      <p:ext uri="{BB962C8B-B14F-4D97-AF65-F5344CB8AC3E}">
        <p14:creationId xmlns:p14="http://schemas.microsoft.com/office/powerpoint/2010/main" val="423157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4B021-6558-455A-B722-C05AFFADD09F}" type="slidenum">
              <a:rPr lang="zh-CN" altLang="en-US" smtClean="0"/>
              <a:t>‹#›</a:t>
            </a:fld>
            <a:endParaRPr lang="zh-CN" altLang="en-US"/>
          </a:p>
        </p:txBody>
      </p:sp>
    </p:spTree>
    <p:extLst>
      <p:ext uri="{BB962C8B-B14F-4D97-AF65-F5344CB8AC3E}">
        <p14:creationId xmlns:p14="http://schemas.microsoft.com/office/powerpoint/2010/main" val="3601761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4B021-6558-455A-B722-C05AFFADD09F}"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1393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4B021-6558-455A-B722-C05AFFADD09F}" type="slidenum">
              <a:rPr lang="zh-CN" altLang="en-US" smtClean="0"/>
              <a:t>‹#›</a:t>
            </a:fld>
            <a:endParaRPr lang="zh-CN" altLang="en-US"/>
          </a:p>
        </p:txBody>
      </p:sp>
    </p:spTree>
    <p:extLst>
      <p:ext uri="{BB962C8B-B14F-4D97-AF65-F5344CB8AC3E}">
        <p14:creationId xmlns:p14="http://schemas.microsoft.com/office/powerpoint/2010/main" val="421930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F4B021-6558-455A-B722-C05AFFADD09F}" type="slidenum">
              <a:rPr lang="zh-CN" altLang="en-US" smtClean="0"/>
              <a:t>‹#›</a:t>
            </a:fld>
            <a:endParaRPr lang="zh-CN" altLang="en-US"/>
          </a:p>
        </p:txBody>
      </p:sp>
    </p:spTree>
    <p:extLst>
      <p:ext uri="{BB962C8B-B14F-4D97-AF65-F5344CB8AC3E}">
        <p14:creationId xmlns:p14="http://schemas.microsoft.com/office/powerpoint/2010/main" val="58887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F4B021-6558-455A-B722-C05AFFADD09F}" type="slidenum">
              <a:rPr lang="zh-CN" altLang="en-US" smtClean="0"/>
              <a:t>‹#›</a:t>
            </a:fld>
            <a:endParaRPr lang="zh-CN" altLang="en-US"/>
          </a:p>
        </p:txBody>
      </p:sp>
    </p:spTree>
    <p:extLst>
      <p:ext uri="{BB962C8B-B14F-4D97-AF65-F5344CB8AC3E}">
        <p14:creationId xmlns:p14="http://schemas.microsoft.com/office/powerpoint/2010/main" val="279813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2F4B021-6558-455A-B722-C05AFFADD09F}" type="slidenum">
              <a:rPr lang="zh-CN" altLang="en-US" smtClean="0"/>
              <a:t>‹#›</a:t>
            </a:fld>
            <a:endParaRPr lang="zh-CN" altLang="en-US"/>
          </a:p>
        </p:txBody>
      </p:sp>
    </p:spTree>
    <p:extLst>
      <p:ext uri="{BB962C8B-B14F-4D97-AF65-F5344CB8AC3E}">
        <p14:creationId xmlns:p14="http://schemas.microsoft.com/office/powerpoint/2010/main" val="304419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1149713-5F42-4CC8-9F86-812311004E46}" type="datetimeFigureOut">
              <a:rPr lang="zh-CN" altLang="en-US" smtClean="0"/>
              <a:t>2022/6/10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F4B021-6558-455A-B722-C05AFFADD09F}" type="slidenum">
              <a:rPr lang="zh-CN" altLang="en-US" smtClean="0"/>
              <a:t>‹#›</a:t>
            </a:fld>
            <a:endParaRPr lang="zh-CN" altLang="en-US"/>
          </a:p>
        </p:txBody>
      </p:sp>
    </p:spTree>
    <p:extLst>
      <p:ext uri="{BB962C8B-B14F-4D97-AF65-F5344CB8AC3E}">
        <p14:creationId xmlns:p14="http://schemas.microsoft.com/office/powerpoint/2010/main" val="359149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1149713-5F42-4CC8-9F86-812311004E46}" type="datetimeFigureOut">
              <a:rPr lang="zh-CN" altLang="en-US" smtClean="0"/>
              <a:t>2022/6/10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4B021-6558-455A-B722-C05AFFADD09F}" type="slidenum">
              <a:rPr lang="zh-CN" altLang="en-US" smtClean="0"/>
              <a:t>‹#›</a:t>
            </a:fld>
            <a:endParaRPr lang="zh-CN" altLang="en-US"/>
          </a:p>
        </p:txBody>
      </p:sp>
    </p:spTree>
    <p:extLst>
      <p:ext uri="{BB962C8B-B14F-4D97-AF65-F5344CB8AC3E}">
        <p14:creationId xmlns:p14="http://schemas.microsoft.com/office/powerpoint/2010/main" val="166938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1149713-5F42-4CC8-9F86-812311004E46}" type="datetimeFigureOut">
              <a:rPr lang="zh-CN" altLang="en-US" smtClean="0"/>
              <a:t>2022/6/10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F4B021-6558-455A-B722-C05AFFADD09F}"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329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54.xml"/><Relationship Id="rId7" Type="http://schemas.openxmlformats.org/officeDocument/2006/relationships/slide" Target="slide26.xml"/><Relationship Id="rId12"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1.xml"/><Relationship Id="rId11" Type="http://schemas.openxmlformats.org/officeDocument/2006/relationships/slide" Target="slide52.xml"/><Relationship Id="rId5" Type="http://schemas.openxmlformats.org/officeDocument/2006/relationships/slide" Target="slide16.xml"/><Relationship Id="rId10" Type="http://schemas.openxmlformats.org/officeDocument/2006/relationships/slide" Target="slide46.xml"/><Relationship Id="rId4" Type="http://schemas.openxmlformats.org/officeDocument/2006/relationships/slide" Target="slide8.xml"/><Relationship Id="rId9" Type="http://schemas.openxmlformats.org/officeDocument/2006/relationships/slide" Target="slide34.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22909;&#29289;.mp4" TargetMode="Externa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E3B91AD-2F16-FEE8-6A9C-DEE1F353D88C}"/>
              </a:ext>
            </a:extLst>
          </p:cNvPr>
          <p:cNvSpPr>
            <a:spLocks noGrp="1"/>
          </p:cNvSpPr>
          <p:nvPr>
            <p:ph type="subTitle" idx="1"/>
          </p:nvPr>
        </p:nvSpPr>
        <p:spPr>
          <a:xfrm>
            <a:off x="1100051" y="4455620"/>
            <a:ext cx="10058400" cy="1697754"/>
          </a:xfrm>
        </p:spPr>
        <p:txBody>
          <a:bodyPr>
            <a:normAutofit/>
          </a:bodyPr>
          <a:lstStyle/>
          <a:p>
            <a:pPr algn="r"/>
            <a:r>
              <a:rPr lang="zh-CN" altLang="en-US" dirty="0"/>
              <a:t>计科</a:t>
            </a:r>
            <a:r>
              <a:rPr lang="en-US" altLang="zh-CN" dirty="0"/>
              <a:t>1902 </a:t>
            </a:r>
            <a:r>
              <a:rPr lang="zh-CN" altLang="en-US" dirty="0"/>
              <a:t>陈嘉诚 </a:t>
            </a:r>
            <a:r>
              <a:rPr lang="en-US" altLang="zh-CN" dirty="0"/>
              <a:t>1912190433</a:t>
            </a:r>
          </a:p>
          <a:p>
            <a:pPr algn="r"/>
            <a:r>
              <a:rPr lang="zh-CN" altLang="en-US" dirty="0"/>
              <a:t>计科</a:t>
            </a:r>
            <a:r>
              <a:rPr lang="en-US" altLang="zh-CN" dirty="0"/>
              <a:t>1902 </a:t>
            </a:r>
            <a:r>
              <a:rPr lang="zh-CN" altLang="en-US" dirty="0"/>
              <a:t>徐晨凯 </a:t>
            </a:r>
            <a:r>
              <a:rPr lang="en-US" altLang="zh-CN" dirty="0"/>
              <a:t>1912190418</a:t>
            </a:r>
          </a:p>
          <a:p>
            <a:pPr algn="r"/>
            <a:r>
              <a:rPr lang="zh-CN" altLang="en-US" dirty="0"/>
              <a:t>计科</a:t>
            </a:r>
            <a:r>
              <a:rPr lang="en-US" altLang="zh-CN" dirty="0"/>
              <a:t>1902 </a:t>
            </a:r>
            <a:r>
              <a:rPr lang="zh-CN" altLang="en-US" dirty="0"/>
              <a:t>靳洋洋 </a:t>
            </a:r>
            <a:r>
              <a:rPr lang="en-US" altLang="zh-CN" dirty="0"/>
              <a:t>1912190401</a:t>
            </a:r>
            <a:endParaRPr lang="zh-CN" altLang="en-US" dirty="0"/>
          </a:p>
        </p:txBody>
      </p:sp>
      <p:pic>
        <p:nvPicPr>
          <p:cNvPr id="4" name="图片 3">
            <a:extLst>
              <a:ext uri="{FF2B5EF4-FFF2-40B4-BE49-F238E27FC236}">
                <a16:creationId xmlns:a16="http://schemas.microsoft.com/office/drawing/2014/main" id="{8927CF15-E87B-571A-F14D-5D67E20E5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850946"/>
            <a:ext cx="3810000" cy="3810000"/>
          </a:xfrm>
          <a:prstGeom prst="rect">
            <a:avLst/>
          </a:prstGeom>
        </p:spPr>
      </p:pic>
    </p:spTree>
    <p:extLst>
      <p:ext uri="{BB962C8B-B14F-4D97-AF65-F5344CB8AC3E}">
        <p14:creationId xmlns:p14="http://schemas.microsoft.com/office/powerpoint/2010/main" val="226630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EF0B2-DA34-05A3-AC5C-1EFCE06D3513}"/>
              </a:ext>
            </a:extLst>
          </p:cNvPr>
          <p:cNvSpPr>
            <a:spLocks noGrp="1"/>
          </p:cNvSpPr>
          <p:nvPr>
            <p:ph type="title"/>
          </p:nvPr>
        </p:nvSpPr>
        <p:spPr/>
        <p:txBody>
          <a:bodyPr/>
          <a:lstStyle/>
          <a:p>
            <a:r>
              <a:rPr lang="zh-CN" altLang="en-US" dirty="0"/>
              <a:t>界面原型设计</a:t>
            </a:r>
            <a:r>
              <a:rPr lang="en-US" altLang="zh-CN" dirty="0"/>
              <a:t>——</a:t>
            </a:r>
            <a:r>
              <a:rPr lang="zh-CN" altLang="en-US" dirty="0"/>
              <a:t>用户</a:t>
            </a:r>
          </a:p>
        </p:txBody>
      </p:sp>
      <p:pic>
        <p:nvPicPr>
          <p:cNvPr id="5" name="内容占位符 4">
            <a:extLst>
              <a:ext uri="{FF2B5EF4-FFF2-40B4-BE49-F238E27FC236}">
                <a16:creationId xmlns:a16="http://schemas.microsoft.com/office/drawing/2014/main" id="{DF93B0A2-952A-4B00-153A-2272BB4B740C}"/>
              </a:ext>
            </a:extLst>
          </p:cNvPr>
          <p:cNvPicPr>
            <a:picLocks noGrp="1" noChangeAspect="1"/>
          </p:cNvPicPr>
          <p:nvPr>
            <p:ph idx="1"/>
          </p:nvPr>
        </p:nvPicPr>
        <p:blipFill>
          <a:blip r:embed="rId2"/>
          <a:stretch>
            <a:fillRect/>
          </a:stretch>
        </p:blipFill>
        <p:spPr>
          <a:xfrm>
            <a:off x="7849302" y="1489933"/>
            <a:ext cx="3728582" cy="4591791"/>
          </a:xfrm>
        </p:spPr>
      </p:pic>
      <p:sp>
        <p:nvSpPr>
          <p:cNvPr id="9" name="Rectangle 2">
            <a:extLst>
              <a:ext uri="{FF2B5EF4-FFF2-40B4-BE49-F238E27FC236}">
                <a16:creationId xmlns:a16="http://schemas.microsoft.com/office/drawing/2014/main" id="{DE8EED19-1172-2768-D784-EAAEAD29E82F}"/>
              </a:ext>
            </a:extLst>
          </p:cNvPr>
          <p:cNvSpPr>
            <a:spLocks noChangeArrowheads="1"/>
          </p:cNvSpPr>
          <p:nvPr/>
        </p:nvSpPr>
        <p:spPr bwMode="auto">
          <a:xfrm>
            <a:off x="1859183" y="2798497"/>
            <a:ext cx="52282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个人中心的界面设计参考的是一般的电商平台的基本设计，包含的功能项相对来说比较固定，界面设计比较传统，稍有不同的是在会在该界面中展示出“账户余额”和“个人信誉”，区别于其他电商平台的是我们的项目中增添了公益的功能。</a:t>
            </a:r>
            <a:r>
              <a:rPr kumimoji="0" lang="zh-CN" altLang="zh-CN" sz="12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099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AF455-5BB5-E7BA-032A-8F04DAED1474}"/>
              </a:ext>
            </a:extLst>
          </p:cNvPr>
          <p:cNvSpPr>
            <a:spLocks noGrp="1"/>
          </p:cNvSpPr>
          <p:nvPr>
            <p:ph type="title"/>
          </p:nvPr>
        </p:nvSpPr>
        <p:spPr/>
        <p:txBody>
          <a:bodyPr/>
          <a:lstStyle/>
          <a:p>
            <a:r>
              <a:rPr lang="zh-CN" altLang="en-US" dirty="0"/>
              <a:t>界面原型设计</a:t>
            </a:r>
            <a:r>
              <a:rPr lang="en-US" altLang="zh-CN" dirty="0"/>
              <a:t>——</a:t>
            </a:r>
            <a:r>
              <a:rPr lang="zh-CN" altLang="en-US" dirty="0"/>
              <a:t>商品</a:t>
            </a:r>
          </a:p>
        </p:txBody>
      </p:sp>
      <p:pic>
        <p:nvPicPr>
          <p:cNvPr id="5" name="内容占位符 4">
            <a:extLst>
              <a:ext uri="{FF2B5EF4-FFF2-40B4-BE49-F238E27FC236}">
                <a16:creationId xmlns:a16="http://schemas.microsoft.com/office/drawing/2014/main" id="{FFCE9A03-3EFD-EDFB-BEE1-7721A93D15B0}"/>
              </a:ext>
            </a:extLst>
          </p:cNvPr>
          <p:cNvPicPr>
            <a:picLocks noGrp="1" noChangeAspect="1"/>
          </p:cNvPicPr>
          <p:nvPr>
            <p:ph idx="1"/>
          </p:nvPr>
        </p:nvPicPr>
        <p:blipFill>
          <a:blip r:embed="rId2"/>
          <a:stretch>
            <a:fillRect/>
          </a:stretch>
        </p:blipFill>
        <p:spPr>
          <a:xfrm>
            <a:off x="996446" y="2287066"/>
            <a:ext cx="5509882" cy="2672210"/>
          </a:xfrm>
        </p:spPr>
      </p:pic>
      <p:sp>
        <p:nvSpPr>
          <p:cNvPr id="7" name="Rectangle 1">
            <a:extLst>
              <a:ext uri="{FF2B5EF4-FFF2-40B4-BE49-F238E27FC236}">
                <a16:creationId xmlns:a16="http://schemas.microsoft.com/office/drawing/2014/main" id="{4C130DAB-974E-CA0B-FD19-5A0388382000}"/>
              </a:ext>
            </a:extLst>
          </p:cNvPr>
          <p:cNvSpPr>
            <a:spLocks noChangeArrowheads="1"/>
          </p:cNvSpPr>
          <p:nvPr/>
        </p:nvSpPr>
        <p:spPr bwMode="auto">
          <a:xfrm>
            <a:off x="6506328" y="1862416"/>
            <a:ext cx="503816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通过登录后进入了主页，此时是可以看到一些商品分类和个别推荐购买的商品的图片，点击图片是可以进入商品的具体详情界面的。也可以通过在顶部的搜索栏完成关键字搜索找到相关商品。同时，也可以通过点击中间的商品分类进入先关商品烈表，没有目标分类就点击“更多”进入分类大表寻找。进入指定的商品分类列表后会看到先关商品，点击商品图标即可进入商品详情界面。</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用户可以在商品详情界面点击左上方的“</a:t>
            </a:r>
            <a:r>
              <a:rPr kumimoji="0" lang="zh-CN" altLang="zh-CN" sz="20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”完成对商品的收藏，收藏的商品可以在个人中心的“我的收藏”中查看。</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此外，商品详情界面是可以进行评论功能的，用户可以在商品详情界面的底部发布评论。</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51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CFF0B-F6ED-3DB5-F1F6-CB0CD33CAA65}"/>
              </a:ext>
            </a:extLst>
          </p:cNvPr>
          <p:cNvSpPr>
            <a:spLocks noGrp="1"/>
          </p:cNvSpPr>
          <p:nvPr>
            <p:ph type="title"/>
          </p:nvPr>
        </p:nvSpPr>
        <p:spPr/>
        <p:txBody>
          <a:bodyPr/>
          <a:lstStyle/>
          <a:p>
            <a:r>
              <a:rPr lang="zh-CN" altLang="en-US" dirty="0"/>
              <a:t>界面原型设计</a:t>
            </a:r>
            <a:r>
              <a:rPr lang="en-US" altLang="zh-CN" dirty="0"/>
              <a:t>——</a:t>
            </a:r>
            <a:r>
              <a:rPr lang="zh-CN" altLang="en-US" dirty="0"/>
              <a:t>购买</a:t>
            </a:r>
          </a:p>
        </p:txBody>
      </p:sp>
      <p:pic>
        <p:nvPicPr>
          <p:cNvPr id="5" name="内容占位符 4">
            <a:extLst>
              <a:ext uri="{FF2B5EF4-FFF2-40B4-BE49-F238E27FC236}">
                <a16:creationId xmlns:a16="http://schemas.microsoft.com/office/drawing/2014/main" id="{01B26239-12C3-69D7-2EB0-3B83908CEEFB}"/>
              </a:ext>
            </a:extLst>
          </p:cNvPr>
          <p:cNvPicPr>
            <a:picLocks noGrp="1" noChangeAspect="1"/>
          </p:cNvPicPr>
          <p:nvPr>
            <p:ph idx="1"/>
          </p:nvPr>
        </p:nvPicPr>
        <p:blipFill>
          <a:blip r:embed="rId2"/>
          <a:stretch>
            <a:fillRect/>
          </a:stretch>
        </p:blipFill>
        <p:spPr>
          <a:xfrm>
            <a:off x="920574" y="1889293"/>
            <a:ext cx="4903261" cy="4022725"/>
          </a:xfrm>
        </p:spPr>
      </p:pic>
      <p:sp>
        <p:nvSpPr>
          <p:cNvPr id="7" name="Rectangle 1">
            <a:extLst>
              <a:ext uri="{FF2B5EF4-FFF2-40B4-BE49-F238E27FC236}">
                <a16:creationId xmlns:a16="http://schemas.microsoft.com/office/drawing/2014/main" id="{72E7CF42-5602-1B55-A057-6EE61C971167}"/>
              </a:ext>
            </a:extLst>
          </p:cNvPr>
          <p:cNvSpPr>
            <a:spLocks noChangeArrowheads="1"/>
          </p:cNvSpPr>
          <p:nvPr/>
        </p:nvSpPr>
        <p:spPr bwMode="auto">
          <a:xfrm>
            <a:off x="6126480" y="2349504"/>
            <a:ext cx="5341172" cy="333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功能说明：购买模块按照功能实际上可也拆封成购买功能和订单功能，购买功能在实现的时候会生成订单。</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设计说明：我们在设计时模仿了淘宝的购买逻辑，联系卖家可以在购买前先有对商品找卖家进行了解后再购买。卖家在购买后会生成订单，订单可以在个人中心内进行查看，订单可以取消（符合退货逻辑）。用户在个人中心内确认订单后，完整的购买逻辑才算是完成，此时订单状态也会从“发货中”变成“已完成”。</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7524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F61A4-67F7-64DF-685F-DE3B461563D1}"/>
              </a:ext>
            </a:extLst>
          </p:cNvPr>
          <p:cNvSpPr>
            <a:spLocks noGrp="1"/>
          </p:cNvSpPr>
          <p:nvPr>
            <p:ph type="title"/>
          </p:nvPr>
        </p:nvSpPr>
        <p:spPr/>
        <p:txBody>
          <a:bodyPr/>
          <a:lstStyle/>
          <a:p>
            <a:r>
              <a:rPr lang="zh-CN" altLang="en-US" dirty="0"/>
              <a:t>界面原型设计</a:t>
            </a:r>
            <a:r>
              <a:rPr lang="en-US" altLang="zh-CN" dirty="0"/>
              <a:t>——</a:t>
            </a:r>
            <a:r>
              <a:rPr lang="zh-CN" altLang="en-US" dirty="0"/>
              <a:t>发布</a:t>
            </a:r>
          </a:p>
        </p:txBody>
      </p:sp>
      <p:pic>
        <p:nvPicPr>
          <p:cNvPr id="5" name="内容占位符 4">
            <a:extLst>
              <a:ext uri="{FF2B5EF4-FFF2-40B4-BE49-F238E27FC236}">
                <a16:creationId xmlns:a16="http://schemas.microsoft.com/office/drawing/2014/main" id="{294F1BA3-BA9F-9145-DD09-8E856FD3EDB2}"/>
              </a:ext>
            </a:extLst>
          </p:cNvPr>
          <p:cNvPicPr>
            <a:picLocks noGrp="1" noChangeAspect="1"/>
          </p:cNvPicPr>
          <p:nvPr>
            <p:ph idx="1"/>
          </p:nvPr>
        </p:nvPicPr>
        <p:blipFill>
          <a:blip r:embed="rId2"/>
          <a:stretch>
            <a:fillRect/>
          </a:stretch>
        </p:blipFill>
        <p:spPr>
          <a:xfrm>
            <a:off x="1096963" y="1850497"/>
            <a:ext cx="10058400" cy="4014257"/>
          </a:xfrm>
        </p:spPr>
      </p:pic>
    </p:spTree>
    <p:extLst>
      <p:ext uri="{BB962C8B-B14F-4D97-AF65-F5344CB8AC3E}">
        <p14:creationId xmlns:p14="http://schemas.microsoft.com/office/powerpoint/2010/main" val="169091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80814-E4F5-963E-F2F1-6B25D7704F4E}"/>
              </a:ext>
            </a:extLst>
          </p:cNvPr>
          <p:cNvSpPr>
            <a:spLocks noGrp="1"/>
          </p:cNvSpPr>
          <p:nvPr>
            <p:ph type="title"/>
          </p:nvPr>
        </p:nvSpPr>
        <p:spPr/>
        <p:txBody>
          <a:bodyPr/>
          <a:lstStyle/>
          <a:p>
            <a:r>
              <a:rPr lang="zh-CN" altLang="en-US" dirty="0"/>
              <a:t>系统原型设计</a:t>
            </a:r>
            <a:r>
              <a:rPr lang="en-US" altLang="zh-CN" dirty="0"/>
              <a:t>——</a:t>
            </a:r>
            <a:r>
              <a:rPr lang="zh-CN" altLang="en-US" dirty="0"/>
              <a:t>公益</a:t>
            </a:r>
          </a:p>
        </p:txBody>
      </p:sp>
      <p:pic>
        <p:nvPicPr>
          <p:cNvPr id="5" name="内容占位符 4">
            <a:extLst>
              <a:ext uri="{FF2B5EF4-FFF2-40B4-BE49-F238E27FC236}">
                <a16:creationId xmlns:a16="http://schemas.microsoft.com/office/drawing/2014/main" id="{DD836D79-C30E-F231-881A-DA344C3A97C0}"/>
              </a:ext>
            </a:extLst>
          </p:cNvPr>
          <p:cNvPicPr>
            <a:picLocks noGrp="1" noChangeAspect="1"/>
          </p:cNvPicPr>
          <p:nvPr>
            <p:ph idx="1"/>
          </p:nvPr>
        </p:nvPicPr>
        <p:blipFill rotWithShape="1">
          <a:blip r:embed="rId2"/>
          <a:srcRect l="8562" t="4241" r="11440" b="1178"/>
          <a:stretch/>
        </p:blipFill>
        <p:spPr>
          <a:xfrm>
            <a:off x="7390503" y="1127506"/>
            <a:ext cx="4485939" cy="5015111"/>
          </a:xfrm>
        </p:spPr>
      </p:pic>
      <p:sp>
        <p:nvSpPr>
          <p:cNvPr id="6" name="Rectangle 1">
            <a:extLst>
              <a:ext uri="{FF2B5EF4-FFF2-40B4-BE49-F238E27FC236}">
                <a16:creationId xmlns:a16="http://schemas.microsoft.com/office/drawing/2014/main" id="{910A5E93-47AD-18AC-9B1F-683CF6F7894B}"/>
              </a:ext>
            </a:extLst>
          </p:cNvPr>
          <p:cNvSpPr>
            <a:spLocks noChangeArrowheads="1"/>
          </p:cNvSpPr>
          <p:nvPr/>
        </p:nvSpPr>
        <p:spPr bwMode="auto">
          <a:xfrm>
            <a:off x="810411" y="2474645"/>
            <a:ext cx="690282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设计说明：公益模块的设计比较类似与商品设计</a:t>
            </a: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按照“主界面”-&gt;"列表"-&gt;"详情界面"的进入搜索逻辑</a:t>
            </a: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以“参加公益”-&gt;“退出”/“公益结束”的实践逻辑来实行</a:t>
            </a: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可以从“个人中心”中对“公益活动”进行信息获取了解情况或退出公益。</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386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2249D-7206-E12E-84CB-337367DCC68E}"/>
              </a:ext>
            </a:extLst>
          </p:cNvPr>
          <p:cNvSpPr>
            <a:spLocks noGrp="1"/>
          </p:cNvSpPr>
          <p:nvPr>
            <p:ph type="title"/>
          </p:nvPr>
        </p:nvSpPr>
        <p:spPr/>
        <p:txBody>
          <a:bodyPr/>
          <a:lstStyle/>
          <a:p>
            <a:r>
              <a:rPr lang="zh-CN" altLang="en-US" dirty="0"/>
              <a:t>界面原型设计</a:t>
            </a:r>
            <a:r>
              <a:rPr lang="en-US" altLang="zh-CN" dirty="0"/>
              <a:t>——</a:t>
            </a:r>
            <a:r>
              <a:rPr lang="zh-CN" altLang="en-US" dirty="0"/>
              <a:t>消息</a:t>
            </a:r>
          </a:p>
        </p:txBody>
      </p:sp>
      <p:pic>
        <p:nvPicPr>
          <p:cNvPr id="6" name="内容占位符 5">
            <a:extLst>
              <a:ext uri="{FF2B5EF4-FFF2-40B4-BE49-F238E27FC236}">
                <a16:creationId xmlns:a16="http://schemas.microsoft.com/office/drawing/2014/main" id="{518306B0-A95A-7008-E55B-79BD4168196C}"/>
              </a:ext>
            </a:extLst>
          </p:cNvPr>
          <p:cNvPicPr>
            <a:picLocks noGrp="1" noChangeAspect="1"/>
          </p:cNvPicPr>
          <p:nvPr>
            <p:ph idx="1"/>
          </p:nvPr>
        </p:nvPicPr>
        <p:blipFill>
          <a:blip r:embed="rId2"/>
          <a:stretch>
            <a:fillRect/>
          </a:stretch>
        </p:blipFill>
        <p:spPr bwMode="auto">
          <a:xfrm>
            <a:off x="1096963" y="3819966"/>
            <a:ext cx="185737" cy="75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图片 7">
            <a:extLst>
              <a:ext uri="{FF2B5EF4-FFF2-40B4-BE49-F238E27FC236}">
                <a16:creationId xmlns:a16="http://schemas.microsoft.com/office/drawing/2014/main" id="{67ADFC80-F1BC-55E0-3829-9643D4EF7190}"/>
              </a:ext>
            </a:extLst>
          </p:cNvPr>
          <p:cNvPicPr>
            <a:picLocks noChangeAspect="1"/>
          </p:cNvPicPr>
          <p:nvPr/>
        </p:nvPicPr>
        <p:blipFill>
          <a:blip r:embed="rId2"/>
          <a:stretch>
            <a:fillRect/>
          </a:stretch>
        </p:blipFill>
        <p:spPr>
          <a:xfrm>
            <a:off x="904875" y="1926403"/>
            <a:ext cx="10382250" cy="4210050"/>
          </a:xfrm>
          <a:prstGeom prst="rect">
            <a:avLst/>
          </a:prstGeom>
        </p:spPr>
      </p:pic>
      <p:sp>
        <p:nvSpPr>
          <p:cNvPr id="9" name="箭头: 右 8">
            <a:hlinkClick r:id="rId3" action="ppaction://hlinksldjump"/>
            <a:extLst>
              <a:ext uri="{FF2B5EF4-FFF2-40B4-BE49-F238E27FC236}">
                <a16:creationId xmlns:a16="http://schemas.microsoft.com/office/drawing/2014/main" id="{42F84E9C-E35B-800F-AFF1-FF5642FDFCC3}"/>
              </a:ext>
            </a:extLst>
          </p:cNvPr>
          <p:cNvSpPr/>
          <p:nvPr/>
        </p:nvSpPr>
        <p:spPr>
          <a:xfrm>
            <a:off x="11029361" y="620283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5315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E12621-F2C1-D31D-01B9-C5FD3CA5C898}"/>
              </a:ext>
            </a:extLst>
          </p:cNvPr>
          <p:cNvSpPr/>
          <p:nvPr/>
        </p:nvSpPr>
        <p:spPr>
          <a:xfrm>
            <a:off x="3926174" y="2967335"/>
            <a:ext cx="4339651"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系统架构设计</a:t>
            </a:r>
          </a:p>
        </p:txBody>
      </p:sp>
    </p:spTree>
    <p:extLst>
      <p:ext uri="{BB962C8B-B14F-4D97-AF65-F5344CB8AC3E}">
        <p14:creationId xmlns:p14="http://schemas.microsoft.com/office/powerpoint/2010/main" val="135987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B065D-E2B0-2D18-A778-41507751BF40}"/>
              </a:ext>
            </a:extLst>
          </p:cNvPr>
          <p:cNvSpPr>
            <a:spLocks noGrp="1"/>
          </p:cNvSpPr>
          <p:nvPr>
            <p:ph type="title"/>
          </p:nvPr>
        </p:nvSpPr>
        <p:spPr/>
        <p:txBody>
          <a:bodyPr/>
          <a:lstStyle/>
          <a:p>
            <a:r>
              <a:rPr lang="zh-CN" altLang="en-US" dirty="0"/>
              <a:t>系统架构设计</a:t>
            </a:r>
            <a:r>
              <a:rPr lang="en-US" altLang="zh-CN" dirty="0"/>
              <a:t>——Android</a:t>
            </a:r>
            <a:endParaRPr lang="zh-CN" altLang="en-US" dirty="0"/>
          </a:p>
        </p:txBody>
      </p:sp>
      <p:pic>
        <p:nvPicPr>
          <p:cNvPr id="5" name="内容占位符 4">
            <a:extLst>
              <a:ext uri="{FF2B5EF4-FFF2-40B4-BE49-F238E27FC236}">
                <a16:creationId xmlns:a16="http://schemas.microsoft.com/office/drawing/2014/main" id="{08F2ACA1-828D-C966-3FC8-2B400CCF7E04}"/>
              </a:ext>
            </a:extLst>
          </p:cNvPr>
          <p:cNvPicPr>
            <a:picLocks noGrp="1" noChangeAspect="1"/>
          </p:cNvPicPr>
          <p:nvPr>
            <p:ph idx="1"/>
          </p:nvPr>
        </p:nvPicPr>
        <p:blipFill>
          <a:blip r:embed="rId2"/>
          <a:stretch>
            <a:fillRect/>
          </a:stretch>
        </p:blipFill>
        <p:spPr>
          <a:xfrm>
            <a:off x="1097280" y="2102476"/>
            <a:ext cx="4104961" cy="3832500"/>
          </a:xfrm>
        </p:spPr>
      </p:pic>
      <p:sp>
        <p:nvSpPr>
          <p:cNvPr id="7" name="Rectangle 1">
            <a:extLst>
              <a:ext uri="{FF2B5EF4-FFF2-40B4-BE49-F238E27FC236}">
                <a16:creationId xmlns:a16="http://schemas.microsoft.com/office/drawing/2014/main" id="{4C9056CC-307F-6D06-0CB3-FBD7E7C48D11}"/>
              </a:ext>
            </a:extLst>
          </p:cNvPr>
          <p:cNvSpPr>
            <a:spLocks noChangeArrowheads="1"/>
          </p:cNvSpPr>
          <p:nvPr/>
        </p:nvSpPr>
        <p:spPr bwMode="auto">
          <a:xfrm>
            <a:off x="5993091" y="1887373"/>
            <a:ext cx="5101629"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ndroid构架按照MVC模式开发，分为了Model层、View层和Controller层。Model层是View层和Controller层的中间层，主要负责处理全局数据，保证全局数据的一致；View层是控制应用视图显示的一层，主要作用是显示应用数据；Controller层是MVC架构中最重要的一层，实现了客户端底层的逻辑处理，使得客户端能够平稳运行。</a:t>
            </a:r>
            <a:endParaRPr kumimoji="0" lang="en-US"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从功能的角度，android端可以被视为完成了5种核心功能，包括用户管理功能（登录注册、个人管理）、发布浏览功能、购买交易订单功能、公益活动管理功能、消息管理功能。</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998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4B041-8121-58B2-2523-E4F3D38D3526}"/>
              </a:ext>
            </a:extLst>
          </p:cNvPr>
          <p:cNvSpPr>
            <a:spLocks noGrp="1"/>
          </p:cNvSpPr>
          <p:nvPr>
            <p:ph type="title"/>
          </p:nvPr>
        </p:nvSpPr>
        <p:spPr/>
        <p:txBody>
          <a:bodyPr/>
          <a:lstStyle/>
          <a:p>
            <a:r>
              <a:rPr lang="zh-CN" altLang="en-US" dirty="0"/>
              <a:t>系统架构设计</a:t>
            </a:r>
            <a:r>
              <a:rPr lang="en-US" altLang="zh-CN" dirty="0"/>
              <a:t>——</a:t>
            </a:r>
            <a:r>
              <a:rPr lang="zh-CN" altLang="en-US" dirty="0"/>
              <a:t>后端</a:t>
            </a:r>
          </a:p>
        </p:txBody>
      </p:sp>
      <p:pic>
        <p:nvPicPr>
          <p:cNvPr id="5" name="内容占位符 4">
            <a:extLst>
              <a:ext uri="{FF2B5EF4-FFF2-40B4-BE49-F238E27FC236}">
                <a16:creationId xmlns:a16="http://schemas.microsoft.com/office/drawing/2014/main" id="{B1DECE37-ECD3-9236-E6DF-B9A6C1B415E2}"/>
              </a:ext>
            </a:extLst>
          </p:cNvPr>
          <p:cNvPicPr>
            <a:picLocks noGrp="1" noChangeAspect="1"/>
          </p:cNvPicPr>
          <p:nvPr>
            <p:ph idx="1"/>
          </p:nvPr>
        </p:nvPicPr>
        <p:blipFill>
          <a:blip r:embed="rId2"/>
          <a:stretch>
            <a:fillRect/>
          </a:stretch>
        </p:blipFill>
        <p:spPr>
          <a:xfrm>
            <a:off x="1621746" y="1931104"/>
            <a:ext cx="3183067" cy="4022725"/>
          </a:xfrm>
        </p:spPr>
      </p:pic>
      <p:sp>
        <p:nvSpPr>
          <p:cNvPr id="7" name="Rectangle 1">
            <a:extLst>
              <a:ext uri="{FF2B5EF4-FFF2-40B4-BE49-F238E27FC236}">
                <a16:creationId xmlns:a16="http://schemas.microsoft.com/office/drawing/2014/main" id="{8EB12736-65F2-265E-4338-FE21AB9614B0}"/>
              </a:ext>
            </a:extLst>
          </p:cNvPr>
          <p:cNvSpPr>
            <a:spLocks noChangeArrowheads="1"/>
          </p:cNvSpPr>
          <p:nvPr/>
        </p:nvSpPr>
        <p:spPr bwMode="auto">
          <a:xfrm>
            <a:off x="6150047" y="1931104"/>
            <a:ext cx="500563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服务端在开发是在Intellil IDEA 中开发的，用的是Springboot（Maven）框架搭配MyBatis对数据进行处理，插件上使用了Lombok简化代码结构，使用了驼峰映射的技术，最终通过Tomcat Apache服务器来实现数据的传输处理。</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后端功能大致分为订单功能、商品功能、消息功能、发布功能、评论功能、购买功能、公益功能、用户功能、收藏功能。</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43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E6453-EA35-D27C-8A91-6374121CD071}"/>
              </a:ext>
            </a:extLst>
          </p:cNvPr>
          <p:cNvSpPr>
            <a:spLocks noGrp="1"/>
          </p:cNvSpPr>
          <p:nvPr>
            <p:ph type="title"/>
          </p:nvPr>
        </p:nvSpPr>
        <p:spPr/>
        <p:txBody>
          <a:bodyPr/>
          <a:lstStyle/>
          <a:p>
            <a:r>
              <a:rPr lang="zh-CN" altLang="en-US" dirty="0"/>
              <a:t>系统构架设计</a:t>
            </a:r>
            <a:r>
              <a:rPr lang="en-US" altLang="zh-CN" dirty="0"/>
              <a:t>——</a:t>
            </a:r>
            <a:r>
              <a:rPr lang="zh-CN" altLang="en-US" dirty="0"/>
              <a:t>数据库</a:t>
            </a:r>
          </a:p>
        </p:txBody>
      </p:sp>
      <p:sp>
        <p:nvSpPr>
          <p:cNvPr id="4" name="Rectangle 1">
            <a:extLst>
              <a:ext uri="{FF2B5EF4-FFF2-40B4-BE49-F238E27FC236}">
                <a16:creationId xmlns:a16="http://schemas.microsoft.com/office/drawing/2014/main" id="{2D2BB8E3-F4DC-4D46-FB63-CCAB8F90A2FA}"/>
              </a:ext>
            </a:extLst>
          </p:cNvPr>
          <p:cNvSpPr>
            <a:spLocks noGrp="1" noChangeArrowheads="1"/>
          </p:cNvSpPr>
          <p:nvPr>
            <p:ph idx="1"/>
          </p:nvPr>
        </p:nvSpPr>
        <p:spPr bwMode="auto">
          <a:xfrm>
            <a:off x="1006161" y="2173633"/>
            <a:ext cx="543234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数据库设计参照了比较传统的设计和开发，生成的表可以符合前后端对数据的需求，没有使用什么特别的开发技术，采用的是一般的建表技术。</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数据库的表名比较贴近与后端的功能设计名称，这样做的好处是看起来比较符合后端的逻辑实现。</a:t>
            </a:r>
            <a:endParaRPr kumimoji="0" lang="en-US"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开发设备选取了Navicat，数据库选择上使用了MySQL。</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A7D79724-6FA6-A726-9556-B7FA178E9BBB}"/>
              </a:ext>
            </a:extLst>
          </p:cNvPr>
          <p:cNvPicPr>
            <a:picLocks noChangeAspect="1"/>
          </p:cNvPicPr>
          <p:nvPr/>
        </p:nvPicPr>
        <p:blipFill>
          <a:blip r:embed="rId2"/>
          <a:stretch>
            <a:fillRect/>
          </a:stretch>
        </p:blipFill>
        <p:spPr>
          <a:xfrm>
            <a:off x="7204384" y="2253005"/>
            <a:ext cx="2722040" cy="3706280"/>
          </a:xfrm>
          <a:prstGeom prst="rect">
            <a:avLst/>
          </a:prstGeom>
        </p:spPr>
      </p:pic>
    </p:spTree>
    <p:extLst>
      <p:ext uri="{BB962C8B-B14F-4D97-AF65-F5344CB8AC3E}">
        <p14:creationId xmlns:p14="http://schemas.microsoft.com/office/powerpoint/2010/main" val="3799296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28D0B-2721-E940-71FD-6B8C8DF908F8}"/>
              </a:ext>
            </a:extLst>
          </p:cNvPr>
          <p:cNvSpPr>
            <a:spLocks noGrp="1"/>
          </p:cNvSpPr>
          <p:nvPr>
            <p:ph type="title"/>
          </p:nvPr>
        </p:nvSpPr>
        <p:spPr/>
        <p:txBody>
          <a:bodyPr/>
          <a:lstStyle/>
          <a:p>
            <a:r>
              <a:rPr lang="zh-CN" altLang="en-US" dirty="0"/>
              <a:t>目录结构</a:t>
            </a:r>
          </a:p>
        </p:txBody>
      </p:sp>
      <p:sp>
        <p:nvSpPr>
          <p:cNvPr id="3" name="内容占位符 2">
            <a:extLst>
              <a:ext uri="{FF2B5EF4-FFF2-40B4-BE49-F238E27FC236}">
                <a16:creationId xmlns:a16="http://schemas.microsoft.com/office/drawing/2014/main" id="{75A2E45A-C5F6-7895-6A51-4C7B048EBCE3}"/>
              </a:ext>
            </a:extLst>
          </p:cNvPr>
          <p:cNvSpPr>
            <a:spLocks noGrp="1"/>
          </p:cNvSpPr>
          <p:nvPr>
            <p:ph idx="1"/>
          </p:nvPr>
        </p:nvSpPr>
        <p:spPr/>
        <p:txBody>
          <a:bodyPr/>
          <a:lstStyle/>
          <a:p>
            <a:r>
              <a:rPr lang="en-US" altLang="zh-CN" dirty="0"/>
              <a:t>1.</a:t>
            </a:r>
            <a:r>
              <a:rPr lang="zh-CN" altLang="en-US" dirty="0">
                <a:hlinkClick r:id="rId2" action="ppaction://hlinksldjump"/>
              </a:rPr>
              <a:t>项目介绍</a:t>
            </a:r>
            <a:r>
              <a:rPr lang="zh-CN" altLang="en-US" dirty="0"/>
              <a:t>                          </a:t>
            </a:r>
            <a:r>
              <a:rPr lang="en-US" altLang="zh-CN" dirty="0"/>
              <a:t>10.</a:t>
            </a:r>
            <a:r>
              <a:rPr lang="zh-CN" altLang="en-US" dirty="0">
                <a:hlinkClick r:id="rId3" action="ppaction://hlinksldjump"/>
              </a:rPr>
              <a:t>演示视频</a:t>
            </a:r>
            <a:endParaRPr lang="en-US" altLang="zh-CN" dirty="0"/>
          </a:p>
          <a:p>
            <a:r>
              <a:rPr lang="en-US" altLang="zh-CN" dirty="0"/>
              <a:t>.</a:t>
            </a:r>
            <a:r>
              <a:rPr lang="zh-CN" altLang="en-US" dirty="0"/>
              <a:t> </a:t>
            </a:r>
            <a:r>
              <a:rPr lang="en-US" altLang="zh-CN" dirty="0"/>
              <a:t>2.</a:t>
            </a:r>
            <a:r>
              <a:rPr lang="zh-CN" altLang="en-US" dirty="0">
                <a:hlinkClick r:id="rId4" action="ppaction://hlinksldjump"/>
              </a:rPr>
              <a:t>界面原型设计</a:t>
            </a:r>
            <a:endParaRPr lang="en-US" altLang="zh-CN" dirty="0"/>
          </a:p>
          <a:p>
            <a:r>
              <a:rPr lang="en-US" altLang="zh-CN" dirty="0"/>
              <a:t>3.</a:t>
            </a:r>
            <a:r>
              <a:rPr lang="zh-CN" altLang="en-US" dirty="0">
                <a:hlinkClick r:id="rId5" action="ppaction://hlinksldjump"/>
              </a:rPr>
              <a:t>系统架构设计</a:t>
            </a:r>
            <a:endParaRPr lang="en-US" altLang="zh-CN" dirty="0"/>
          </a:p>
          <a:p>
            <a:r>
              <a:rPr lang="en-US" altLang="zh-CN" dirty="0"/>
              <a:t>4.</a:t>
            </a:r>
            <a:r>
              <a:rPr lang="en-US" altLang="zh-CN" dirty="0">
                <a:hlinkClick r:id="rId6" action="ppaction://hlinksldjump"/>
              </a:rPr>
              <a:t>API</a:t>
            </a:r>
            <a:r>
              <a:rPr lang="zh-CN" altLang="en-US" dirty="0">
                <a:hlinkClick r:id="rId6" action="ppaction://hlinksldjump"/>
              </a:rPr>
              <a:t>设计</a:t>
            </a:r>
            <a:endParaRPr lang="en-US" altLang="zh-CN" dirty="0"/>
          </a:p>
          <a:p>
            <a:r>
              <a:rPr lang="en-US" altLang="zh-CN" dirty="0"/>
              <a:t>5.</a:t>
            </a:r>
            <a:r>
              <a:rPr lang="zh-CN" altLang="en-US" dirty="0">
                <a:hlinkClick r:id="rId7" action="ppaction://hlinksldjump"/>
              </a:rPr>
              <a:t>数据库设计</a:t>
            </a:r>
            <a:endParaRPr lang="en-US" altLang="zh-CN" dirty="0"/>
          </a:p>
          <a:p>
            <a:r>
              <a:rPr lang="en-US" altLang="zh-CN" dirty="0"/>
              <a:t>6.</a:t>
            </a:r>
            <a:r>
              <a:rPr lang="en-US" altLang="zh-CN" dirty="0">
                <a:hlinkClick r:id="rId8" action="ppaction://hlinksldjump"/>
              </a:rPr>
              <a:t>Android</a:t>
            </a:r>
            <a:r>
              <a:rPr lang="zh-CN" altLang="en-US" dirty="0">
                <a:hlinkClick r:id="rId8" action="ppaction://hlinksldjump"/>
              </a:rPr>
              <a:t>端设计</a:t>
            </a:r>
            <a:endParaRPr lang="en-US" altLang="zh-CN" dirty="0"/>
          </a:p>
          <a:p>
            <a:r>
              <a:rPr lang="en-US" altLang="zh-CN" dirty="0"/>
              <a:t>7.</a:t>
            </a:r>
            <a:r>
              <a:rPr lang="zh-CN" altLang="en-US" dirty="0">
                <a:hlinkClick r:id="rId9" action="ppaction://hlinksldjump"/>
              </a:rPr>
              <a:t>服务端设计</a:t>
            </a:r>
            <a:endParaRPr lang="en-US" altLang="zh-CN" dirty="0"/>
          </a:p>
          <a:p>
            <a:r>
              <a:rPr lang="en-US" altLang="zh-CN" dirty="0"/>
              <a:t>8.</a:t>
            </a:r>
            <a:r>
              <a:rPr lang="zh-CN" altLang="en-US" dirty="0">
                <a:hlinkClick r:id="rId10" action="ppaction://hlinksldjump"/>
              </a:rPr>
              <a:t>系统测试</a:t>
            </a:r>
            <a:endParaRPr lang="en-US" altLang="zh-CN" dirty="0"/>
          </a:p>
          <a:p>
            <a:r>
              <a:rPr lang="en-US" altLang="zh-CN" dirty="0"/>
              <a:t>9.</a:t>
            </a:r>
            <a:r>
              <a:rPr lang="zh-CN" altLang="en-US" dirty="0">
                <a:hlinkClick r:id="rId11" action="ppaction://hlinksldjump"/>
              </a:rPr>
              <a:t>系统部署</a:t>
            </a:r>
            <a:endParaRPr lang="en-US" altLang="zh-CN" dirty="0"/>
          </a:p>
          <a:p>
            <a:endParaRPr lang="zh-CN" altLang="en-US" dirty="0"/>
          </a:p>
        </p:txBody>
      </p:sp>
      <p:pic>
        <p:nvPicPr>
          <p:cNvPr id="4" name="图片 3">
            <a:extLst>
              <a:ext uri="{FF2B5EF4-FFF2-40B4-BE49-F238E27FC236}">
                <a16:creationId xmlns:a16="http://schemas.microsoft.com/office/drawing/2014/main" id="{530AB673-24EA-61F0-A0D2-654C18EA1E95}"/>
              </a:ext>
            </a:extLst>
          </p:cNvPr>
          <p:cNvPicPr>
            <a:picLocks noChangeAspect="1"/>
          </p:cNvPicPr>
          <p:nvPr/>
        </p:nvPicPr>
        <p:blipFill>
          <a:blip r:embed="rId12"/>
          <a:stretch>
            <a:fillRect/>
          </a:stretch>
        </p:blipFill>
        <p:spPr>
          <a:xfrm>
            <a:off x="6096000" y="1736352"/>
            <a:ext cx="4117602" cy="4123937"/>
          </a:xfrm>
          <a:prstGeom prst="rect">
            <a:avLst/>
          </a:prstGeom>
        </p:spPr>
      </p:pic>
    </p:spTree>
    <p:extLst>
      <p:ext uri="{BB962C8B-B14F-4D97-AF65-F5344CB8AC3E}">
        <p14:creationId xmlns:p14="http://schemas.microsoft.com/office/powerpoint/2010/main" val="212439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7B6A7-3BCA-A3A4-975F-9EB4FBB1859F}"/>
              </a:ext>
            </a:extLst>
          </p:cNvPr>
          <p:cNvSpPr>
            <a:spLocks noGrp="1"/>
          </p:cNvSpPr>
          <p:nvPr>
            <p:ph type="title"/>
          </p:nvPr>
        </p:nvSpPr>
        <p:spPr/>
        <p:txBody>
          <a:bodyPr/>
          <a:lstStyle/>
          <a:p>
            <a:r>
              <a:rPr lang="zh-CN" altLang="en-US" dirty="0"/>
              <a:t>系统构架设计</a:t>
            </a:r>
            <a:r>
              <a:rPr lang="en-US" altLang="zh-CN" dirty="0"/>
              <a:t>——API</a:t>
            </a:r>
            <a:endParaRPr lang="zh-CN" altLang="en-US" dirty="0"/>
          </a:p>
        </p:txBody>
      </p:sp>
      <p:pic>
        <p:nvPicPr>
          <p:cNvPr id="9" name="内容占位符 8">
            <a:extLst>
              <a:ext uri="{FF2B5EF4-FFF2-40B4-BE49-F238E27FC236}">
                <a16:creationId xmlns:a16="http://schemas.microsoft.com/office/drawing/2014/main" id="{7053CCBB-708C-F9C8-E785-7127A5D335A0}"/>
              </a:ext>
            </a:extLst>
          </p:cNvPr>
          <p:cNvPicPr>
            <a:picLocks noGrp="1" noChangeAspect="1"/>
          </p:cNvPicPr>
          <p:nvPr>
            <p:ph idx="1"/>
          </p:nvPr>
        </p:nvPicPr>
        <p:blipFill>
          <a:blip r:embed="rId2"/>
          <a:stretch>
            <a:fillRect/>
          </a:stretch>
        </p:blipFill>
        <p:spPr>
          <a:xfrm>
            <a:off x="1490601" y="1846263"/>
            <a:ext cx="9271123" cy="4022725"/>
          </a:xfrm>
        </p:spPr>
      </p:pic>
      <p:sp>
        <p:nvSpPr>
          <p:cNvPr id="10" name="箭头: 右 9">
            <a:hlinkClick r:id="rId3" action="ppaction://hlinksldjump"/>
            <a:extLst>
              <a:ext uri="{FF2B5EF4-FFF2-40B4-BE49-F238E27FC236}">
                <a16:creationId xmlns:a16="http://schemas.microsoft.com/office/drawing/2014/main" id="{6C842BF4-A220-86B8-E5DE-95D4C12B5C9F}"/>
              </a:ext>
            </a:extLst>
          </p:cNvPr>
          <p:cNvSpPr/>
          <p:nvPr/>
        </p:nvSpPr>
        <p:spPr>
          <a:xfrm>
            <a:off x="11155680" y="58689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218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08A36A4-016B-AFDF-91CC-00FC56E2EAAF}"/>
              </a:ext>
            </a:extLst>
          </p:cNvPr>
          <p:cNvSpPr/>
          <p:nvPr/>
        </p:nvSpPr>
        <p:spPr>
          <a:xfrm>
            <a:off x="4844696" y="2967335"/>
            <a:ext cx="2502609"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API</a:t>
            </a:r>
            <a:r>
              <a:rPr lang="zh-CN" altLang="en-US" sz="5400" b="0" cap="none" spc="0" dirty="0">
                <a:ln w="0"/>
                <a:solidFill>
                  <a:schemeClr val="tx1"/>
                </a:solidFill>
                <a:effectLst>
                  <a:outerShdw blurRad="38100" dist="19050" dir="2700000" algn="tl" rotWithShape="0">
                    <a:schemeClr val="dk1">
                      <a:alpha val="40000"/>
                    </a:schemeClr>
                  </a:outerShdw>
                </a:effectLst>
              </a:rPr>
              <a:t>设计</a:t>
            </a:r>
          </a:p>
        </p:txBody>
      </p:sp>
    </p:spTree>
    <p:extLst>
      <p:ext uri="{BB962C8B-B14F-4D97-AF65-F5344CB8AC3E}">
        <p14:creationId xmlns:p14="http://schemas.microsoft.com/office/powerpoint/2010/main" val="3004894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6DC5A-C46B-089B-D2EA-42F172689412}"/>
              </a:ext>
            </a:extLst>
          </p:cNvPr>
          <p:cNvSpPr>
            <a:spLocks noGrp="1"/>
          </p:cNvSpPr>
          <p:nvPr>
            <p:ph type="title"/>
          </p:nvPr>
        </p:nvSpPr>
        <p:spPr/>
        <p:txBody>
          <a:bodyPr/>
          <a:lstStyle/>
          <a:p>
            <a:r>
              <a:rPr lang="en-US" altLang="zh-CN" dirty="0"/>
              <a:t>API</a:t>
            </a:r>
            <a:r>
              <a:rPr lang="zh-CN" altLang="en-US" dirty="0"/>
              <a:t>设计</a:t>
            </a:r>
            <a:r>
              <a:rPr lang="en-US" altLang="zh-CN" dirty="0"/>
              <a:t>——</a:t>
            </a:r>
            <a:r>
              <a:rPr lang="zh-CN" altLang="en-US" dirty="0"/>
              <a:t>总体概况</a:t>
            </a:r>
          </a:p>
        </p:txBody>
      </p:sp>
      <p:pic>
        <p:nvPicPr>
          <p:cNvPr id="4" name="内容占位符 8">
            <a:extLst>
              <a:ext uri="{FF2B5EF4-FFF2-40B4-BE49-F238E27FC236}">
                <a16:creationId xmlns:a16="http://schemas.microsoft.com/office/drawing/2014/main" id="{AD8198EC-15B2-30F5-6461-AA1FF6F7130E}"/>
              </a:ext>
            </a:extLst>
          </p:cNvPr>
          <p:cNvPicPr>
            <a:picLocks noGrp="1" noChangeAspect="1"/>
          </p:cNvPicPr>
          <p:nvPr>
            <p:ph idx="1"/>
          </p:nvPr>
        </p:nvPicPr>
        <p:blipFill rotWithShape="1">
          <a:blip r:embed="rId2"/>
          <a:srcRect t="-434" r="80592"/>
          <a:stretch/>
        </p:blipFill>
        <p:spPr>
          <a:xfrm>
            <a:off x="1490602" y="1828801"/>
            <a:ext cx="2166998" cy="4040188"/>
          </a:xfrm>
        </p:spPr>
      </p:pic>
      <p:sp>
        <p:nvSpPr>
          <p:cNvPr id="8" name="Rectangle 1">
            <a:extLst>
              <a:ext uri="{FF2B5EF4-FFF2-40B4-BE49-F238E27FC236}">
                <a16:creationId xmlns:a16="http://schemas.microsoft.com/office/drawing/2014/main" id="{A4D6A6C7-0D56-B31A-6186-11CA2F8C8644}"/>
              </a:ext>
            </a:extLst>
          </p:cNvPr>
          <p:cNvSpPr>
            <a:spLocks noChangeArrowheads="1"/>
          </p:cNvSpPr>
          <p:nvPr/>
        </p:nvSpPr>
        <p:spPr bwMode="auto">
          <a:xfrm>
            <a:off x="4072380" y="2839757"/>
            <a:ext cx="735290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根据功能进行的分组模块设计，设计了登录，商品、个人、购买、发布、聊天和公益模块的各个接口。</a:t>
            </a:r>
            <a:r>
              <a:rPr kumimoji="0" lang="zh-CN" altLang="zh-CN" b="0" i="0" u="none" strike="noStrike" cap="none" normalizeH="0" baseline="0" dirty="0">
                <a:ln>
                  <a:noFill/>
                </a:ln>
                <a:solidFill>
                  <a:schemeClr val="tx1"/>
                </a:solidFill>
                <a:effectLst/>
              </a:rPr>
              <a:t> </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411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77CB8-6726-8F0D-966E-DD7B2DA38A05}"/>
              </a:ext>
            </a:extLst>
          </p:cNvPr>
          <p:cNvSpPr>
            <a:spLocks noGrp="1"/>
          </p:cNvSpPr>
          <p:nvPr>
            <p:ph type="title"/>
          </p:nvPr>
        </p:nvSpPr>
        <p:spPr/>
        <p:txBody>
          <a:bodyPr/>
          <a:lstStyle/>
          <a:p>
            <a:r>
              <a:rPr lang="en-US" altLang="zh-CN" dirty="0"/>
              <a:t>API——</a:t>
            </a:r>
            <a:r>
              <a:rPr lang="zh-CN" altLang="en-US" dirty="0"/>
              <a:t>基本用例情况（此处仅举例）</a:t>
            </a:r>
          </a:p>
        </p:txBody>
      </p:sp>
      <p:pic>
        <p:nvPicPr>
          <p:cNvPr id="5" name="内容占位符 4">
            <a:extLst>
              <a:ext uri="{FF2B5EF4-FFF2-40B4-BE49-F238E27FC236}">
                <a16:creationId xmlns:a16="http://schemas.microsoft.com/office/drawing/2014/main" id="{C621CAFE-2E86-127D-98C6-3C61D9D6B75B}"/>
              </a:ext>
            </a:extLst>
          </p:cNvPr>
          <p:cNvPicPr>
            <a:picLocks noGrp="1" noChangeAspect="1"/>
          </p:cNvPicPr>
          <p:nvPr>
            <p:ph idx="1"/>
          </p:nvPr>
        </p:nvPicPr>
        <p:blipFill>
          <a:blip r:embed="rId2"/>
          <a:stretch>
            <a:fillRect/>
          </a:stretch>
        </p:blipFill>
        <p:spPr>
          <a:xfrm>
            <a:off x="2209643" y="1874544"/>
            <a:ext cx="7393592" cy="4022725"/>
          </a:xfrm>
        </p:spPr>
      </p:pic>
    </p:spTree>
    <p:extLst>
      <p:ext uri="{BB962C8B-B14F-4D97-AF65-F5344CB8AC3E}">
        <p14:creationId xmlns:p14="http://schemas.microsoft.com/office/powerpoint/2010/main" val="233464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ECB9C-9B3F-80F5-DE40-29B71725DA49}"/>
              </a:ext>
            </a:extLst>
          </p:cNvPr>
          <p:cNvSpPr>
            <a:spLocks noGrp="1"/>
          </p:cNvSpPr>
          <p:nvPr>
            <p:ph type="title"/>
          </p:nvPr>
        </p:nvSpPr>
        <p:spPr/>
        <p:txBody>
          <a:bodyPr/>
          <a:lstStyle/>
          <a:p>
            <a:r>
              <a:rPr lang="en-US" altLang="zh-CN" dirty="0"/>
              <a:t>API——</a:t>
            </a:r>
            <a:r>
              <a:rPr lang="zh-CN" altLang="en-US" dirty="0"/>
              <a:t>基本用例情况（此处仅举例）</a:t>
            </a:r>
          </a:p>
        </p:txBody>
      </p:sp>
      <p:pic>
        <p:nvPicPr>
          <p:cNvPr id="5" name="内容占位符 4">
            <a:extLst>
              <a:ext uri="{FF2B5EF4-FFF2-40B4-BE49-F238E27FC236}">
                <a16:creationId xmlns:a16="http://schemas.microsoft.com/office/drawing/2014/main" id="{7B72EFEA-F86F-A790-C82B-A3EAE174F5FD}"/>
              </a:ext>
            </a:extLst>
          </p:cNvPr>
          <p:cNvPicPr>
            <a:picLocks noGrp="1" noChangeAspect="1"/>
          </p:cNvPicPr>
          <p:nvPr>
            <p:ph idx="1"/>
          </p:nvPr>
        </p:nvPicPr>
        <p:blipFill>
          <a:blip r:embed="rId2"/>
          <a:stretch>
            <a:fillRect/>
          </a:stretch>
        </p:blipFill>
        <p:spPr>
          <a:xfrm>
            <a:off x="1694108" y="1846263"/>
            <a:ext cx="8864110" cy="4022725"/>
          </a:xfrm>
        </p:spPr>
      </p:pic>
    </p:spTree>
    <p:extLst>
      <p:ext uri="{BB962C8B-B14F-4D97-AF65-F5344CB8AC3E}">
        <p14:creationId xmlns:p14="http://schemas.microsoft.com/office/powerpoint/2010/main" val="1127259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F2553-900F-F31B-59CC-35B2DE40DBF1}"/>
              </a:ext>
            </a:extLst>
          </p:cNvPr>
          <p:cNvSpPr>
            <a:spLocks noGrp="1"/>
          </p:cNvSpPr>
          <p:nvPr>
            <p:ph type="title"/>
          </p:nvPr>
        </p:nvSpPr>
        <p:spPr/>
        <p:txBody>
          <a:bodyPr/>
          <a:lstStyle/>
          <a:p>
            <a:r>
              <a:rPr lang="en-US" altLang="zh-CN" dirty="0"/>
              <a:t>API——</a:t>
            </a:r>
            <a:r>
              <a:rPr lang="zh-CN" altLang="en-US" dirty="0"/>
              <a:t>基本用例情况（此处仅举例）</a:t>
            </a:r>
          </a:p>
        </p:txBody>
      </p:sp>
      <p:pic>
        <p:nvPicPr>
          <p:cNvPr id="5" name="内容占位符 4">
            <a:extLst>
              <a:ext uri="{FF2B5EF4-FFF2-40B4-BE49-F238E27FC236}">
                <a16:creationId xmlns:a16="http://schemas.microsoft.com/office/drawing/2014/main" id="{D9A6493A-1D2C-D1BD-7223-83729DFE96F6}"/>
              </a:ext>
            </a:extLst>
          </p:cNvPr>
          <p:cNvPicPr>
            <a:picLocks noGrp="1" noChangeAspect="1"/>
          </p:cNvPicPr>
          <p:nvPr>
            <p:ph idx="1"/>
          </p:nvPr>
        </p:nvPicPr>
        <p:blipFill>
          <a:blip r:embed="rId2"/>
          <a:stretch>
            <a:fillRect/>
          </a:stretch>
        </p:blipFill>
        <p:spPr>
          <a:xfrm>
            <a:off x="1818936" y="1846263"/>
            <a:ext cx="8614453" cy="4022725"/>
          </a:xfrm>
        </p:spPr>
      </p:pic>
      <p:sp>
        <p:nvSpPr>
          <p:cNvPr id="6" name="箭头: 右 5">
            <a:hlinkClick r:id="rId3" action="ppaction://hlinksldjump"/>
            <a:extLst>
              <a:ext uri="{FF2B5EF4-FFF2-40B4-BE49-F238E27FC236}">
                <a16:creationId xmlns:a16="http://schemas.microsoft.com/office/drawing/2014/main" id="{562B72B8-955F-0FD4-80C1-81223BE3C065}"/>
              </a:ext>
            </a:extLst>
          </p:cNvPr>
          <p:cNvSpPr/>
          <p:nvPr/>
        </p:nvSpPr>
        <p:spPr>
          <a:xfrm>
            <a:off x="10433389" y="559952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6101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44CB86-DBE6-192E-DE8F-6F8ACADA1640}"/>
              </a:ext>
            </a:extLst>
          </p:cNvPr>
          <p:cNvSpPr/>
          <p:nvPr/>
        </p:nvSpPr>
        <p:spPr>
          <a:xfrm>
            <a:off x="4272423" y="2967335"/>
            <a:ext cx="3647152"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数据库设计</a:t>
            </a:r>
          </a:p>
        </p:txBody>
      </p:sp>
    </p:spTree>
    <p:extLst>
      <p:ext uri="{BB962C8B-B14F-4D97-AF65-F5344CB8AC3E}">
        <p14:creationId xmlns:p14="http://schemas.microsoft.com/office/powerpoint/2010/main" val="282086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9224A-F0E2-E8DA-9B65-D4EFC3C6A19A}"/>
              </a:ext>
            </a:extLst>
          </p:cNvPr>
          <p:cNvSpPr>
            <a:spLocks noGrp="1"/>
          </p:cNvSpPr>
          <p:nvPr>
            <p:ph type="title"/>
          </p:nvPr>
        </p:nvSpPr>
        <p:spPr/>
        <p:txBody>
          <a:bodyPr/>
          <a:lstStyle/>
          <a:p>
            <a:r>
              <a:rPr lang="zh-CN" altLang="en-US" dirty="0"/>
              <a:t>数据库设计</a:t>
            </a:r>
            <a:r>
              <a:rPr lang="en-US" altLang="zh-CN" dirty="0"/>
              <a:t>——</a:t>
            </a:r>
            <a:r>
              <a:rPr lang="zh-CN" altLang="en-US" dirty="0"/>
              <a:t>数据库概况</a:t>
            </a:r>
          </a:p>
        </p:txBody>
      </p:sp>
      <p:sp>
        <p:nvSpPr>
          <p:cNvPr id="3" name="内容占位符 2">
            <a:extLst>
              <a:ext uri="{FF2B5EF4-FFF2-40B4-BE49-F238E27FC236}">
                <a16:creationId xmlns:a16="http://schemas.microsoft.com/office/drawing/2014/main" id="{32A9EBB1-3C94-05C2-8FBD-73F6ED3D056D}"/>
              </a:ext>
            </a:extLst>
          </p:cNvPr>
          <p:cNvSpPr>
            <a:spLocks noGrp="1"/>
          </p:cNvSpPr>
          <p:nvPr>
            <p:ph idx="1"/>
          </p:nvPr>
        </p:nvSpPr>
        <p:spPr>
          <a:xfrm>
            <a:off x="1097280" y="1845734"/>
            <a:ext cx="5178829" cy="4023360"/>
          </a:xfrm>
        </p:spPr>
        <p:txBody>
          <a:bodyPr>
            <a:normAutofit lnSpcReduction="10000"/>
          </a:bodyPr>
          <a:lstStyle/>
          <a:p>
            <a:r>
              <a:rPr lang="zh-CN" altLang="en-US" dirty="0"/>
              <a:t>开发工具：</a:t>
            </a:r>
            <a:r>
              <a:rPr lang="en-US" altLang="zh-CN" dirty="0" err="1"/>
              <a:t>Navicat</a:t>
            </a:r>
            <a:r>
              <a:rPr lang="en-US" altLang="zh-CN" dirty="0"/>
              <a:t> Premium 15</a:t>
            </a:r>
          </a:p>
          <a:p>
            <a:r>
              <a:rPr lang="zh-CN" altLang="en-US" dirty="0"/>
              <a:t>数据库类型：</a:t>
            </a:r>
            <a:r>
              <a:rPr lang="en-US" altLang="zh-CN" dirty="0"/>
              <a:t>MySQL</a:t>
            </a:r>
          </a:p>
          <a:p>
            <a:endParaRPr lang="en-US" altLang="zh-CN" dirty="0"/>
          </a:p>
          <a:p>
            <a:r>
              <a:rPr lang="zh-CN" altLang="en-US" dirty="0"/>
              <a:t>情况概要：</a:t>
            </a: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本项目的设计所用的数据库为MySQL，主要应用于服务端进行用户及商品数据的储存。数据库中建立的表有用户表（user）、商品表（goods）、公益表（charity）、求购表（buy）、订单表（account）、商品评论表（conments）、求购评论表（buyconments）、商品收藏表（collect）、参加公益名单表（joincharity）、系统消息表（message）、环信token表（token）</a:t>
            </a:r>
            <a:r>
              <a:rPr kumimoji="0" lang="zh-CN" altLang="zh-CN" sz="1100" b="0" i="0" u="none" strike="noStrike" cap="none" normalizeH="0" baseline="0" dirty="0">
                <a:ln>
                  <a:noFill/>
                </a:ln>
                <a:solidFill>
                  <a:schemeClr val="tx1"/>
                </a:solidFill>
                <a:effectLst/>
              </a:rPr>
              <a:t> </a:t>
            </a:r>
            <a:endParaRPr kumimoji="0" lang="zh-CN" altLang="zh-CN" sz="3200" b="0" i="0" u="none" strike="noStrike" cap="none" normalizeH="0" baseline="0" dirty="0">
              <a:ln>
                <a:noFill/>
              </a:ln>
              <a:solidFill>
                <a:schemeClr val="tx1"/>
              </a:solidFill>
              <a:effectLst/>
              <a:latin typeface="Arial" panose="020B0604020202020204" pitchFamily="34" charset="0"/>
            </a:endParaRPr>
          </a:p>
          <a:p>
            <a:endParaRPr lang="zh-CN" altLang="en-US" dirty="0"/>
          </a:p>
        </p:txBody>
      </p:sp>
      <p:pic>
        <p:nvPicPr>
          <p:cNvPr id="6" name="图片 5">
            <a:extLst>
              <a:ext uri="{FF2B5EF4-FFF2-40B4-BE49-F238E27FC236}">
                <a16:creationId xmlns:a16="http://schemas.microsoft.com/office/drawing/2014/main" id="{5193EAC6-64E4-29ED-7717-DD21701E33C2}"/>
              </a:ext>
            </a:extLst>
          </p:cNvPr>
          <p:cNvPicPr>
            <a:picLocks noChangeAspect="1"/>
          </p:cNvPicPr>
          <p:nvPr/>
        </p:nvPicPr>
        <p:blipFill>
          <a:blip r:embed="rId2"/>
          <a:stretch>
            <a:fillRect/>
          </a:stretch>
        </p:blipFill>
        <p:spPr>
          <a:xfrm>
            <a:off x="7035243" y="2044500"/>
            <a:ext cx="3728983" cy="3327600"/>
          </a:xfrm>
          <a:prstGeom prst="rect">
            <a:avLst/>
          </a:prstGeom>
        </p:spPr>
      </p:pic>
    </p:spTree>
    <p:extLst>
      <p:ext uri="{BB962C8B-B14F-4D97-AF65-F5344CB8AC3E}">
        <p14:creationId xmlns:p14="http://schemas.microsoft.com/office/powerpoint/2010/main" val="4275340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F1E6B-282A-81A1-107D-BE393151C76E}"/>
              </a:ext>
            </a:extLst>
          </p:cNvPr>
          <p:cNvSpPr>
            <a:spLocks noGrp="1"/>
          </p:cNvSpPr>
          <p:nvPr>
            <p:ph type="title"/>
          </p:nvPr>
        </p:nvSpPr>
        <p:spPr/>
        <p:txBody>
          <a:bodyPr/>
          <a:lstStyle/>
          <a:p>
            <a:r>
              <a:rPr lang="zh-CN" altLang="en-US" dirty="0"/>
              <a:t>数据库设计</a:t>
            </a:r>
            <a:r>
              <a:rPr lang="en-US" altLang="zh-CN" dirty="0"/>
              <a:t>——</a:t>
            </a:r>
            <a:r>
              <a:rPr lang="zh-CN" altLang="en-US" dirty="0"/>
              <a:t>数据表用例（举例）</a:t>
            </a:r>
          </a:p>
        </p:txBody>
      </p:sp>
      <p:graphicFrame>
        <p:nvGraphicFramePr>
          <p:cNvPr id="4" name="内容占位符 3">
            <a:extLst>
              <a:ext uri="{FF2B5EF4-FFF2-40B4-BE49-F238E27FC236}">
                <a16:creationId xmlns:a16="http://schemas.microsoft.com/office/drawing/2014/main" id="{F00618BD-C710-EBB5-CCC5-92093F82387C}"/>
              </a:ext>
            </a:extLst>
          </p:cNvPr>
          <p:cNvGraphicFramePr>
            <a:graphicFrameLocks noGrp="1"/>
          </p:cNvGraphicFramePr>
          <p:nvPr>
            <p:ph idx="1"/>
            <p:extLst>
              <p:ext uri="{D42A27DB-BD31-4B8C-83A1-F6EECF244321}">
                <p14:modId xmlns:p14="http://schemas.microsoft.com/office/powerpoint/2010/main" val="119717119"/>
              </p:ext>
            </p:extLst>
          </p:nvPr>
        </p:nvGraphicFramePr>
        <p:xfrm>
          <a:off x="4773596" y="1859946"/>
          <a:ext cx="5620130" cy="4318755"/>
        </p:xfrm>
        <a:graphic>
          <a:graphicData uri="http://schemas.openxmlformats.org/drawingml/2006/table">
            <a:tbl>
              <a:tblPr/>
              <a:tblGrid>
                <a:gridCol w="1124026">
                  <a:extLst>
                    <a:ext uri="{9D8B030D-6E8A-4147-A177-3AD203B41FA5}">
                      <a16:colId xmlns:a16="http://schemas.microsoft.com/office/drawing/2014/main" val="1837998166"/>
                    </a:ext>
                  </a:extLst>
                </a:gridCol>
                <a:gridCol w="1124026">
                  <a:extLst>
                    <a:ext uri="{9D8B030D-6E8A-4147-A177-3AD203B41FA5}">
                      <a16:colId xmlns:a16="http://schemas.microsoft.com/office/drawing/2014/main" val="494137644"/>
                    </a:ext>
                  </a:extLst>
                </a:gridCol>
                <a:gridCol w="1124026">
                  <a:extLst>
                    <a:ext uri="{9D8B030D-6E8A-4147-A177-3AD203B41FA5}">
                      <a16:colId xmlns:a16="http://schemas.microsoft.com/office/drawing/2014/main" val="3136952074"/>
                    </a:ext>
                  </a:extLst>
                </a:gridCol>
                <a:gridCol w="1124026">
                  <a:extLst>
                    <a:ext uri="{9D8B030D-6E8A-4147-A177-3AD203B41FA5}">
                      <a16:colId xmlns:a16="http://schemas.microsoft.com/office/drawing/2014/main" val="2841719787"/>
                    </a:ext>
                  </a:extLst>
                </a:gridCol>
                <a:gridCol w="1124026">
                  <a:extLst>
                    <a:ext uri="{9D8B030D-6E8A-4147-A177-3AD203B41FA5}">
                      <a16:colId xmlns:a16="http://schemas.microsoft.com/office/drawing/2014/main" val="606974176"/>
                    </a:ext>
                  </a:extLst>
                </a:gridCol>
              </a:tblGrid>
              <a:tr h="236631">
                <a:tc>
                  <a:txBody>
                    <a:bodyPr/>
                    <a:lstStyle/>
                    <a:p>
                      <a:r>
                        <a:rPr lang="zh-CN" altLang="en-US" sz="1200" b="1">
                          <a:effectLst/>
                        </a:rPr>
                        <a:t>列名</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b="1">
                          <a:effectLst/>
                        </a:rPr>
                        <a:t>数据类型</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b="1">
                          <a:effectLst/>
                        </a:rPr>
                        <a:t>数据大小</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b="1">
                          <a:effectLst/>
                        </a:rPr>
                        <a:t>说明</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sz="1200" b="1" dirty="0">
                          <a:effectLst/>
                        </a:rPr>
                        <a:t>约束</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328939355"/>
                  </a:ext>
                </a:extLst>
              </a:tr>
              <a:tr h="236631">
                <a:tc>
                  <a:txBody>
                    <a:bodyPr/>
                    <a:lstStyle/>
                    <a:p>
                      <a:r>
                        <a:rPr lang="en-US" sz="1200">
                          <a:effectLst/>
                        </a:rPr>
                        <a:t>Uid</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sz="1200">
                          <a:effectLst/>
                        </a:rPr>
                        <a:t>int</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altLang="zh-CN" sz="1200">
                          <a:effectLst/>
                        </a:rPr>
                        <a:t>11</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a:effectLst/>
                        </a:rPr>
                        <a:t>用户</a:t>
                      </a:r>
                      <a:r>
                        <a:rPr lang="en-US" sz="1200">
                          <a:effectLst/>
                        </a:rPr>
                        <a:t>id</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sz="1200">
                          <a:effectLst/>
                        </a:rPr>
                        <a:t>主键</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287026128"/>
                  </a:ext>
                </a:extLst>
              </a:tr>
              <a:tr h="236631">
                <a:tc>
                  <a:txBody>
                    <a:bodyPr/>
                    <a:lstStyle/>
                    <a:p>
                      <a:r>
                        <a:rPr lang="en-US" sz="1200">
                          <a:effectLst/>
                        </a:rPr>
                        <a:t>Uaccount</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sz="1200">
                          <a:effectLst/>
                        </a:rPr>
                        <a:t>varchar</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rPr>
                        <a:t>18</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zh-CN" altLang="en-US" sz="1200" dirty="0">
                          <a:effectLst/>
                        </a:rPr>
                        <a:t>账号</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endParaRPr lang="zh-CN" altLang="en-US" sz="1200">
                        <a:effectLst/>
                      </a:endParaRP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467505408"/>
                  </a:ext>
                </a:extLst>
              </a:tr>
              <a:tr h="414104">
                <a:tc>
                  <a:txBody>
                    <a:bodyPr/>
                    <a:lstStyle/>
                    <a:p>
                      <a:r>
                        <a:rPr lang="en-US" sz="1200">
                          <a:effectLst/>
                        </a:rPr>
                        <a:t>Upwd</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sz="1200">
                          <a:effectLst/>
                        </a:rPr>
                        <a:t>varchar</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altLang="zh-CN" sz="1200">
                          <a:effectLst/>
                        </a:rPr>
                        <a:t>18</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a:effectLst/>
                        </a:rPr>
                        <a:t>密码</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sz="1200">
                          <a:effectLst/>
                        </a:rPr>
                        <a:t>只能包含数字和字母</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30794009"/>
                  </a:ext>
                </a:extLst>
              </a:tr>
              <a:tr h="236631">
                <a:tc>
                  <a:txBody>
                    <a:bodyPr/>
                    <a:lstStyle/>
                    <a:p>
                      <a:r>
                        <a:rPr lang="en-US" sz="1200">
                          <a:effectLst/>
                        </a:rPr>
                        <a:t>Uhxid</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sz="1200">
                          <a:effectLst/>
                        </a:rPr>
                        <a:t>varchar</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rPr>
                        <a:t>18</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zh-CN" altLang="en-US" sz="1200" dirty="0">
                          <a:effectLst/>
                        </a:rPr>
                        <a:t>环信</a:t>
                      </a:r>
                      <a:r>
                        <a:rPr lang="en-US" sz="1200" dirty="0">
                          <a:effectLst/>
                        </a:rPr>
                        <a:t>id</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endParaRPr lang="zh-CN" altLang="en-US" sz="1200" dirty="0">
                        <a:effectLst/>
                      </a:endParaRP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535098952"/>
                  </a:ext>
                </a:extLst>
              </a:tr>
              <a:tr h="440741">
                <a:tc>
                  <a:txBody>
                    <a:bodyPr/>
                    <a:lstStyle/>
                    <a:p>
                      <a:r>
                        <a:rPr lang="en-US" sz="1200">
                          <a:effectLst/>
                        </a:rPr>
                        <a:t>Unickname</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sz="1200">
                          <a:effectLst/>
                        </a:rPr>
                        <a:t>varchar</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altLang="zh-CN" sz="1200">
                          <a:effectLst/>
                        </a:rPr>
                        <a:t>18</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a:effectLst/>
                        </a:rPr>
                        <a:t>昵称</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endParaRPr lang="zh-CN" altLang="en-US" sz="1200">
                        <a:effectLst/>
                      </a:endParaRP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165664683"/>
                  </a:ext>
                </a:extLst>
              </a:tr>
              <a:tr h="236631">
                <a:tc>
                  <a:txBody>
                    <a:bodyPr/>
                    <a:lstStyle/>
                    <a:p>
                      <a:r>
                        <a:rPr lang="en-US" sz="1200">
                          <a:effectLst/>
                        </a:rPr>
                        <a:t>Uphoto</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sz="1200">
                          <a:effectLst/>
                        </a:rPr>
                        <a:t>varchar</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rPr>
                        <a:t>100</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zh-CN" altLang="en-US" sz="1200">
                          <a:effectLst/>
                        </a:rPr>
                        <a:t>头像存储路径</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endParaRPr lang="zh-CN" altLang="en-US" sz="1200">
                        <a:effectLst/>
                      </a:endParaRP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9152858"/>
                  </a:ext>
                </a:extLst>
              </a:tr>
              <a:tr h="414104">
                <a:tc>
                  <a:txBody>
                    <a:bodyPr/>
                    <a:lstStyle/>
                    <a:p>
                      <a:r>
                        <a:rPr lang="en-US" sz="1200">
                          <a:effectLst/>
                        </a:rPr>
                        <a:t>Ubalance</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sz="1200">
                          <a:effectLst/>
                        </a:rPr>
                        <a:t>double</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altLang="zh-CN" sz="1200">
                          <a:effectLst/>
                        </a:rPr>
                        <a:t>100</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a:effectLst/>
                        </a:rPr>
                        <a:t>账户余额</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zh-CN" altLang="en-US" sz="1200">
                          <a:effectLst/>
                        </a:rPr>
                        <a:t>保留小数点后两位</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3583955444"/>
                  </a:ext>
                </a:extLst>
              </a:tr>
              <a:tr h="236631">
                <a:tc>
                  <a:txBody>
                    <a:bodyPr/>
                    <a:lstStyle/>
                    <a:p>
                      <a:r>
                        <a:rPr lang="en-US" sz="1200">
                          <a:effectLst/>
                        </a:rPr>
                        <a:t>Usex</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sz="1200">
                          <a:effectLst/>
                        </a:rPr>
                        <a:t>int</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rPr>
                        <a:t>1</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zh-CN" altLang="en-US" sz="1200">
                          <a:effectLst/>
                        </a:rPr>
                        <a:t>性别</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r>
                        <a:rPr lang="en-US" sz="1200">
                          <a:effectLst/>
                        </a:rPr>
                        <a:t>1 or 2</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4038273220"/>
                  </a:ext>
                </a:extLst>
              </a:tr>
              <a:tr h="236631">
                <a:tc>
                  <a:txBody>
                    <a:bodyPr/>
                    <a:lstStyle/>
                    <a:p>
                      <a:r>
                        <a:rPr lang="en-US" sz="1200">
                          <a:effectLst/>
                        </a:rPr>
                        <a:t>Uschool</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sz="1200">
                          <a:effectLst/>
                        </a:rPr>
                        <a:t>varchar</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altLang="zh-CN" sz="1200">
                          <a:effectLst/>
                        </a:rPr>
                        <a:t>100</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a:effectLst/>
                        </a:rPr>
                        <a:t>学校</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endParaRPr lang="zh-CN" altLang="en-US" sz="1200">
                        <a:effectLst/>
                      </a:endParaRP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501746378"/>
                  </a:ext>
                </a:extLst>
              </a:tr>
              <a:tr h="236631">
                <a:tc>
                  <a:txBody>
                    <a:bodyPr/>
                    <a:lstStyle/>
                    <a:p>
                      <a:r>
                        <a:rPr lang="en-US" sz="1200">
                          <a:effectLst/>
                        </a:rPr>
                        <a:t>Uaddress</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sz="1200">
                          <a:effectLst/>
                        </a:rPr>
                        <a:t>varchar</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rPr>
                        <a:t>255</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zh-CN" altLang="en-US" sz="1200">
                          <a:effectLst/>
                        </a:rPr>
                        <a:t>地址</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endParaRPr lang="zh-CN" altLang="en-US" sz="1200">
                        <a:effectLst/>
                      </a:endParaRP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1789572386"/>
                  </a:ext>
                </a:extLst>
              </a:tr>
              <a:tr h="236631">
                <a:tc>
                  <a:txBody>
                    <a:bodyPr/>
                    <a:lstStyle/>
                    <a:p>
                      <a:r>
                        <a:rPr lang="en-US" sz="1200">
                          <a:effectLst/>
                        </a:rPr>
                        <a:t>Ureputation</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sz="1200">
                          <a:effectLst/>
                        </a:rPr>
                        <a:t>int</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altLang="zh-CN" sz="1200">
                          <a:effectLst/>
                        </a:rPr>
                        <a:t>4</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a:effectLst/>
                        </a:rPr>
                        <a:t>信誉值</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endParaRPr lang="zh-CN" altLang="en-US" sz="1200">
                        <a:effectLst/>
                      </a:endParaRP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812233290"/>
                  </a:ext>
                </a:extLst>
              </a:tr>
              <a:tr h="236631">
                <a:tc>
                  <a:txBody>
                    <a:bodyPr/>
                    <a:lstStyle/>
                    <a:p>
                      <a:r>
                        <a:rPr lang="en-US" sz="1200">
                          <a:effectLst/>
                        </a:rPr>
                        <a:t>Utel</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sz="1200">
                          <a:effectLst/>
                        </a:rPr>
                        <a:t>varchar</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en-US" altLang="zh-CN" sz="1200">
                          <a:effectLst/>
                        </a:rPr>
                        <a:t>11</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r>
                        <a:rPr lang="zh-CN" altLang="en-US" sz="1200">
                          <a:effectLst/>
                        </a:rPr>
                        <a:t>电话</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tc>
                  <a:txBody>
                    <a:bodyPr/>
                    <a:lstStyle/>
                    <a:p>
                      <a:pPr algn="l"/>
                      <a:endParaRPr lang="zh-CN" altLang="en-US" sz="1200">
                        <a:effectLst/>
                      </a:endParaRP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8F8F8"/>
                    </a:solidFill>
                  </a:tcPr>
                </a:tc>
                <a:extLst>
                  <a:ext uri="{0D108BD9-81ED-4DB2-BD59-A6C34878D82A}">
                    <a16:rowId xmlns:a16="http://schemas.microsoft.com/office/drawing/2014/main" val="239716168"/>
                  </a:ext>
                </a:extLst>
              </a:tr>
              <a:tr h="591577">
                <a:tc>
                  <a:txBody>
                    <a:bodyPr/>
                    <a:lstStyle/>
                    <a:p>
                      <a:r>
                        <a:rPr lang="en-US" sz="1200">
                          <a:effectLst/>
                        </a:rPr>
                        <a:t>Ustate</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sz="1200">
                          <a:effectLst/>
                        </a:rPr>
                        <a:t>int</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en-US" altLang="zh-CN" sz="1200">
                          <a:effectLst/>
                        </a:rPr>
                        <a:t>1</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r>
                        <a:rPr lang="zh-CN" altLang="en-US" sz="1200">
                          <a:effectLst/>
                        </a:rPr>
                        <a:t>登录状态</a:t>
                      </a:r>
                      <a:r>
                        <a:rPr lang="en-US" altLang="zh-CN" sz="1200">
                          <a:effectLst/>
                        </a:rPr>
                        <a:t>,1</a:t>
                      </a:r>
                      <a:r>
                        <a:rPr lang="zh-CN" altLang="en-US" sz="1200">
                          <a:effectLst/>
                        </a:rPr>
                        <a:t>表示未登录，</a:t>
                      </a:r>
                      <a:r>
                        <a:rPr lang="en-US" altLang="zh-CN" sz="1200">
                          <a:effectLst/>
                        </a:rPr>
                        <a:t>2</a:t>
                      </a:r>
                      <a:r>
                        <a:rPr lang="zh-CN" altLang="en-US" sz="1200">
                          <a:effectLst/>
                        </a:rPr>
                        <a:t>表示已登录</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tc>
                  <a:txBody>
                    <a:bodyPr/>
                    <a:lstStyle/>
                    <a:p>
                      <a:pPr algn="l"/>
                      <a:r>
                        <a:rPr lang="en-US" sz="1200" dirty="0">
                          <a:effectLst/>
                        </a:rPr>
                        <a:t>1 or 2</a:t>
                      </a:r>
                    </a:p>
                  </a:txBody>
                  <a:tcPr marL="64088" marR="64088" marT="29579" marB="29579"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tcPr>
                </a:tc>
                <a:extLst>
                  <a:ext uri="{0D108BD9-81ED-4DB2-BD59-A6C34878D82A}">
                    <a16:rowId xmlns:a16="http://schemas.microsoft.com/office/drawing/2014/main" val="2507939393"/>
                  </a:ext>
                </a:extLst>
              </a:tr>
            </a:tbl>
          </a:graphicData>
        </a:graphic>
      </p:graphicFrame>
      <p:sp>
        <p:nvSpPr>
          <p:cNvPr id="6" name="文本框 5">
            <a:extLst>
              <a:ext uri="{FF2B5EF4-FFF2-40B4-BE49-F238E27FC236}">
                <a16:creationId xmlns:a16="http://schemas.microsoft.com/office/drawing/2014/main" id="{3F65A010-DA8A-0A0A-17B0-B8456ADC064B}"/>
              </a:ext>
            </a:extLst>
          </p:cNvPr>
          <p:cNvSpPr txBox="1"/>
          <p:nvPr/>
        </p:nvSpPr>
        <p:spPr>
          <a:xfrm>
            <a:off x="1382638" y="3105834"/>
            <a:ext cx="2867891" cy="646331"/>
          </a:xfrm>
          <a:prstGeom prst="rect">
            <a:avLst/>
          </a:prstGeom>
          <a:noFill/>
        </p:spPr>
        <p:txBody>
          <a:bodyPr wrap="square" rtlCol="0">
            <a:spAutoFit/>
          </a:bodyPr>
          <a:lstStyle/>
          <a:p>
            <a:r>
              <a:rPr lang="en-US" altLang="zh-CN" sz="3600" dirty="0"/>
              <a:t>User</a:t>
            </a:r>
            <a:r>
              <a:rPr lang="zh-CN" altLang="en-US" sz="3600" dirty="0"/>
              <a:t>用户表</a:t>
            </a:r>
          </a:p>
        </p:txBody>
      </p:sp>
      <p:sp>
        <p:nvSpPr>
          <p:cNvPr id="7" name="箭头: 右 6">
            <a:hlinkClick r:id="rId2" action="ppaction://hlinksldjump"/>
            <a:extLst>
              <a:ext uri="{FF2B5EF4-FFF2-40B4-BE49-F238E27FC236}">
                <a16:creationId xmlns:a16="http://schemas.microsoft.com/office/drawing/2014/main" id="{60C6D570-1F1E-C0E7-6EA8-7666B74A549B}"/>
              </a:ext>
            </a:extLst>
          </p:cNvPr>
          <p:cNvSpPr/>
          <p:nvPr/>
        </p:nvSpPr>
        <p:spPr>
          <a:xfrm>
            <a:off x="11155680" y="55175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246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AE04491-C025-3F7E-A7A7-FFDDC159BA21}"/>
              </a:ext>
            </a:extLst>
          </p:cNvPr>
          <p:cNvSpPr/>
          <p:nvPr/>
        </p:nvSpPr>
        <p:spPr>
          <a:xfrm>
            <a:off x="3841185" y="2967335"/>
            <a:ext cx="4509632"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Android</a:t>
            </a:r>
            <a:r>
              <a:rPr lang="zh-CN" altLang="en-US" sz="5400" b="0" cap="none" spc="0" dirty="0">
                <a:ln w="0"/>
                <a:solidFill>
                  <a:schemeClr val="tx1"/>
                </a:solidFill>
                <a:effectLst>
                  <a:outerShdw blurRad="38100" dist="19050" dir="2700000" algn="tl" rotWithShape="0">
                    <a:schemeClr val="dk1">
                      <a:alpha val="40000"/>
                    </a:schemeClr>
                  </a:outerShdw>
                </a:effectLst>
              </a:rPr>
              <a:t>端设计</a:t>
            </a:r>
          </a:p>
        </p:txBody>
      </p:sp>
    </p:spTree>
    <p:extLst>
      <p:ext uri="{BB962C8B-B14F-4D97-AF65-F5344CB8AC3E}">
        <p14:creationId xmlns:p14="http://schemas.microsoft.com/office/powerpoint/2010/main" val="170409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8065C0E-D998-325D-4976-EA7FC14EEA6B}"/>
              </a:ext>
            </a:extLst>
          </p:cNvPr>
          <p:cNvSpPr/>
          <p:nvPr/>
        </p:nvSpPr>
        <p:spPr>
          <a:xfrm>
            <a:off x="4618671" y="2967335"/>
            <a:ext cx="2954656"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项目介绍</a:t>
            </a:r>
          </a:p>
        </p:txBody>
      </p:sp>
    </p:spTree>
    <p:extLst>
      <p:ext uri="{BB962C8B-B14F-4D97-AF65-F5344CB8AC3E}">
        <p14:creationId xmlns:p14="http://schemas.microsoft.com/office/powerpoint/2010/main" val="3947626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EE9C1-DD0F-F590-419D-D7606B6CFBC5}"/>
              </a:ext>
            </a:extLst>
          </p:cNvPr>
          <p:cNvSpPr>
            <a:spLocks noGrp="1"/>
          </p:cNvSpPr>
          <p:nvPr>
            <p:ph type="title"/>
          </p:nvPr>
        </p:nvSpPr>
        <p:spPr/>
        <p:txBody>
          <a:bodyPr/>
          <a:lstStyle/>
          <a:p>
            <a:r>
              <a:rPr lang="en-US" altLang="zh-CN" dirty="0"/>
              <a:t>Android</a:t>
            </a:r>
            <a:r>
              <a:rPr lang="zh-CN" altLang="en-US" dirty="0"/>
              <a:t>端设计</a:t>
            </a:r>
            <a:r>
              <a:rPr lang="en-US" altLang="zh-CN" dirty="0"/>
              <a:t>——</a:t>
            </a:r>
            <a:r>
              <a:rPr lang="zh-CN" altLang="en-US" dirty="0"/>
              <a:t>用户管理模块举例</a:t>
            </a:r>
          </a:p>
        </p:txBody>
      </p:sp>
      <p:pic>
        <p:nvPicPr>
          <p:cNvPr id="4" name="Picture" descr="image-20220609232306951">
            <a:extLst>
              <a:ext uri="{FF2B5EF4-FFF2-40B4-BE49-F238E27FC236}">
                <a16:creationId xmlns:a16="http://schemas.microsoft.com/office/drawing/2014/main" id="{31828466-BD0A-88BE-967D-28D2E8B01DB6}"/>
              </a:ext>
            </a:extLst>
          </p:cNvPr>
          <p:cNvPicPr>
            <a:picLocks noGrp="1"/>
          </p:cNvPicPr>
          <p:nvPr>
            <p:ph idx="1"/>
          </p:nvPr>
        </p:nvPicPr>
        <p:blipFill>
          <a:blip r:embed="rId2"/>
          <a:stretch>
            <a:fillRect/>
          </a:stretch>
        </p:blipFill>
        <p:spPr bwMode="auto">
          <a:xfrm>
            <a:off x="781882" y="1968811"/>
            <a:ext cx="2260999" cy="4022725"/>
          </a:xfrm>
          <a:prstGeom prst="rect">
            <a:avLst/>
          </a:prstGeom>
          <a:noFill/>
          <a:ln w="9525">
            <a:noFill/>
            <a:headEnd/>
            <a:tailEnd/>
          </a:ln>
        </p:spPr>
      </p:pic>
      <p:pic>
        <p:nvPicPr>
          <p:cNvPr id="5" name="Picture" descr="image-20220609232101912">
            <a:extLst>
              <a:ext uri="{FF2B5EF4-FFF2-40B4-BE49-F238E27FC236}">
                <a16:creationId xmlns:a16="http://schemas.microsoft.com/office/drawing/2014/main" id="{3E088029-31F9-19B6-2EB1-B96FAAFC20E4}"/>
              </a:ext>
            </a:extLst>
          </p:cNvPr>
          <p:cNvPicPr/>
          <p:nvPr/>
        </p:nvPicPr>
        <p:blipFill>
          <a:blip r:embed="rId3"/>
          <a:stretch>
            <a:fillRect/>
          </a:stretch>
        </p:blipFill>
        <p:spPr bwMode="auto">
          <a:xfrm>
            <a:off x="3423174" y="1968811"/>
            <a:ext cx="2260999" cy="4022725"/>
          </a:xfrm>
          <a:prstGeom prst="rect">
            <a:avLst/>
          </a:prstGeom>
          <a:noFill/>
          <a:ln w="9525">
            <a:noFill/>
            <a:headEnd/>
            <a:tailEnd/>
          </a:ln>
        </p:spPr>
      </p:pic>
      <p:sp>
        <p:nvSpPr>
          <p:cNvPr id="7" name="文本框 6">
            <a:extLst>
              <a:ext uri="{FF2B5EF4-FFF2-40B4-BE49-F238E27FC236}">
                <a16:creationId xmlns:a16="http://schemas.microsoft.com/office/drawing/2014/main" id="{AD677319-B2B5-6A5F-6389-4C2A86597EE6}"/>
              </a:ext>
            </a:extLst>
          </p:cNvPr>
          <p:cNvSpPr txBox="1"/>
          <p:nvPr/>
        </p:nvSpPr>
        <p:spPr>
          <a:xfrm>
            <a:off x="6416353" y="2732381"/>
            <a:ext cx="4739327" cy="3500958"/>
          </a:xfrm>
          <a:prstGeom prst="rect">
            <a:avLst/>
          </a:prstGeom>
          <a:noFill/>
        </p:spPr>
        <p:txBody>
          <a:bodyPr wrap="square">
            <a:spAutoFit/>
          </a:bodyPr>
          <a:lstStyle/>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在用户注册时，可以先自己填个账号，作为此后登录</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APP</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的账号。填写完，点击注册，安卓端生成</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json</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数据，如</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{“account”:“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用户名</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“password”:“</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密码</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“nickname”:“</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昵称</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“tel”:“</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电话</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“sex”</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性别</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，由安卓端向服务端发起</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POST</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请求，同时将生成的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json</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数据上传到服务端，等服务端验证完成后安卓端会收到返回的数据，安卓端再根据返回数据执行相应的逻辑代码。如果账号已注册，客户端会提示用户账号存在，否则，账号注册成功，安卓端会直接切换到登录界面。</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latinLnBrk="1">
              <a:spcAft>
                <a:spcPts val="1000"/>
              </a:spcAft>
            </a:pPr>
            <a:r>
              <a:rPr lang="en-US" altLang="zh-CN" sz="1600" dirty="0">
                <a:effectLst/>
                <a:latin typeface="Consolas" panose="020B0609020204030204" pitchFamily="49" charset="0"/>
                <a:ea typeface="宋体" panose="02010600030101010101" pitchFamily="2" charset="-122"/>
                <a:cs typeface="Times New Roman" panose="02020603050405020304" pitchFamily="18" charset="0"/>
              </a:rPr>
              <a:t>                </a:t>
            </a:r>
            <a:endParaRPr lang="zh-CN" altLang="zh-CN" sz="1600" dirty="0">
              <a:effectLst/>
              <a:latin typeface="Consolas" panose="020B0609020204030204" pitchFamily="49"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2040DDB8-CC40-7385-A3C6-615570997110}"/>
              </a:ext>
            </a:extLst>
          </p:cNvPr>
          <p:cNvSpPr txBox="1"/>
          <p:nvPr/>
        </p:nvSpPr>
        <p:spPr>
          <a:xfrm>
            <a:off x="7428322" y="2055043"/>
            <a:ext cx="2031325" cy="369332"/>
          </a:xfrm>
          <a:prstGeom prst="rect">
            <a:avLst/>
          </a:prstGeom>
          <a:noFill/>
        </p:spPr>
        <p:txBody>
          <a:bodyPr wrap="none" rtlCol="0">
            <a:spAutoFit/>
          </a:bodyPr>
          <a:lstStyle/>
          <a:p>
            <a:r>
              <a:rPr lang="zh-CN" altLang="en-US" dirty="0"/>
              <a:t>登录注册（部分）</a:t>
            </a:r>
          </a:p>
        </p:txBody>
      </p:sp>
    </p:spTree>
    <p:extLst>
      <p:ext uri="{BB962C8B-B14F-4D97-AF65-F5344CB8AC3E}">
        <p14:creationId xmlns:p14="http://schemas.microsoft.com/office/powerpoint/2010/main" val="195830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E40F-B224-1F45-C703-386B068DAFC9}"/>
              </a:ext>
            </a:extLst>
          </p:cNvPr>
          <p:cNvSpPr>
            <a:spLocks noGrp="1"/>
          </p:cNvSpPr>
          <p:nvPr>
            <p:ph type="title"/>
          </p:nvPr>
        </p:nvSpPr>
        <p:spPr/>
        <p:txBody>
          <a:bodyPr/>
          <a:lstStyle/>
          <a:p>
            <a:r>
              <a:rPr lang="en-US" altLang="zh-CN" dirty="0"/>
              <a:t>Android</a:t>
            </a:r>
            <a:r>
              <a:rPr lang="zh-CN" altLang="en-US" dirty="0"/>
              <a:t>端设计</a:t>
            </a:r>
            <a:r>
              <a:rPr lang="en-US" altLang="zh-CN" dirty="0"/>
              <a:t>——</a:t>
            </a:r>
            <a:r>
              <a:rPr lang="zh-CN" altLang="en-US" dirty="0"/>
              <a:t>用户管理模块举例</a:t>
            </a:r>
          </a:p>
        </p:txBody>
      </p:sp>
      <p:sp>
        <p:nvSpPr>
          <p:cNvPr id="3" name="内容占位符 2">
            <a:extLst>
              <a:ext uri="{FF2B5EF4-FFF2-40B4-BE49-F238E27FC236}">
                <a16:creationId xmlns:a16="http://schemas.microsoft.com/office/drawing/2014/main" id="{9F35B8D2-AB57-3374-1AF4-16DBB62298A2}"/>
              </a:ext>
            </a:extLst>
          </p:cNvPr>
          <p:cNvSpPr>
            <a:spLocks noGrp="1"/>
          </p:cNvSpPr>
          <p:nvPr>
            <p:ph idx="1"/>
          </p:nvPr>
        </p:nvSpPr>
        <p:spPr>
          <a:xfrm>
            <a:off x="1097280" y="1845734"/>
            <a:ext cx="3050514" cy="4023360"/>
          </a:xfrm>
        </p:spPr>
        <p:txBody>
          <a:bodyPr/>
          <a:lstStyle/>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个人资料修改</a:t>
            </a:r>
            <a:r>
              <a:rPr lang="zh-CN" altLang="en-US" sz="1800" dirty="0">
                <a:effectLst/>
                <a:latin typeface="宋体" panose="02010600030101010101" pitchFamily="2" charset="-122"/>
                <a:ea typeface="宋体" panose="02010600030101010101" pitchFamily="2" charset="-122"/>
                <a:cs typeface="Times New Roman" panose="02020603050405020304" pitchFamily="18" charset="0"/>
              </a:rPr>
              <a:t>（部分）</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a:effectLst/>
                <a:latin typeface="宋体" panose="02010600030101010101" pitchFamily="2" charset="-122"/>
                <a:cs typeface="Times New Roman" panose="02020603050405020304" pitchFamily="18" charset="0"/>
              </a:rPr>
              <a:t>登录之后通过</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cs typeface="Times New Roman" panose="02020603050405020304" pitchFamily="18" charset="0"/>
              </a:rPr>
              <a:t>我的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cs typeface="Times New Roman" panose="02020603050405020304" pitchFamily="18" charset="0"/>
              </a:rPr>
              <a:t>个人资料</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a:effectLst/>
                <a:latin typeface="宋体" panose="02010600030101010101" pitchFamily="2" charset="-122"/>
                <a:cs typeface="Times New Roman" panose="02020603050405020304" pitchFamily="18" charset="0"/>
              </a:rPr>
              <a:t>进入个人详情页查看详细信息，可以修改。用户的个人数据在本地数据库和服务端的数据库中，一次在客户端使用个人资料时会优先选择本地数据库的数据，避免大量的网络请求。同时，服务端的数据库中数据变化时也会更新本地数据，保证数据的一致</a:t>
            </a:r>
            <a:endParaRPr lang="zh-CN" altLang="en-US" dirty="0"/>
          </a:p>
        </p:txBody>
      </p:sp>
      <p:pic>
        <p:nvPicPr>
          <p:cNvPr id="4" name="Picture" descr="image-20220609231830953">
            <a:extLst>
              <a:ext uri="{FF2B5EF4-FFF2-40B4-BE49-F238E27FC236}">
                <a16:creationId xmlns:a16="http://schemas.microsoft.com/office/drawing/2014/main" id="{C76E5628-3121-656B-A51C-2063585DDBEE}"/>
              </a:ext>
            </a:extLst>
          </p:cNvPr>
          <p:cNvPicPr/>
          <p:nvPr/>
        </p:nvPicPr>
        <p:blipFill>
          <a:blip r:embed="rId2"/>
          <a:stretch>
            <a:fillRect/>
          </a:stretch>
        </p:blipFill>
        <p:spPr bwMode="auto">
          <a:xfrm>
            <a:off x="5007597" y="1737360"/>
            <a:ext cx="2684675" cy="4496062"/>
          </a:xfrm>
          <a:prstGeom prst="rect">
            <a:avLst/>
          </a:prstGeom>
          <a:noFill/>
          <a:ln w="9525">
            <a:noFill/>
            <a:headEnd/>
            <a:tailEnd/>
          </a:ln>
        </p:spPr>
      </p:pic>
      <p:pic>
        <p:nvPicPr>
          <p:cNvPr id="5" name="Picture" descr="image-20220609230345553">
            <a:extLst>
              <a:ext uri="{FF2B5EF4-FFF2-40B4-BE49-F238E27FC236}">
                <a16:creationId xmlns:a16="http://schemas.microsoft.com/office/drawing/2014/main" id="{BFBB2464-2B37-4D0C-DEAA-D3EF97079390}"/>
              </a:ext>
            </a:extLst>
          </p:cNvPr>
          <p:cNvPicPr/>
          <p:nvPr/>
        </p:nvPicPr>
        <p:blipFill>
          <a:blip r:embed="rId3"/>
          <a:stretch>
            <a:fillRect/>
          </a:stretch>
        </p:blipFill>
        <p:spPr bwMode="auto">
          <a:xfrm>
            <a:off x="8391624" y="1737360"/>
            <a:ext cx="2684674" cy="4131734"/>
          </a:xfrm>
          <a:prstGeom prst="rect">
            <a:avLst/>
          </a:prstGeom>
          <a:noFill/>
          <a:ln w="9525">
            <a:noFill/>
            <a:headEnd/>
            <a:tailEnd/>
          </a:ln>
        </p:spPr>
      </p:pic>
    </p:spTree>
    <p:extLst>
      <p:ext uri="{BB962C8B-B14F-4D97-AF65-F5344CB8AC3E}">
        <p14:creationId xmlns:p14="http://schemas.microsoft.com/office/powerpoint/2010/main" val="2069133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D14D3-D866-40E5-3653-3332C24968AD}"/>
              </a:ext>
            </a:extLst>
          </p:cNvPr>
          <p:cNvSpPr>
            <a:spLocks noGrp="1"/>
          </p:cNvSpPr>
          <p:nvPr>
            <p:ph type="title"/>
          </p:nvPr>
        </p:nvSpPr>
        <p:spPr>
          <a:xfrm>
            <a:off x="1097280" y="286603"/>
            <a:ext cx="10601384" cy="1450757"/>
          </a:xfrm>
        </p:spPr>
        <p:txBody>
          <a:bodyPr/>
          <a:lstStyle/>
          <a:p>
            <a:r>
              <a:rPr lang="en-US" altLang="zh-CN" dirty="0"/>
              <a:t>Android</a:t>
            </a:r>
            <a:r>
              <a:rPr lang="zh-CN" altLang="en-US" dirty="0"/>
              <a:t>端设计</a:t>
            </a:r>
            <a:r>
              <a:rPr lang="en-US" altLang="zh-CN" dirty="0"/>
              <a:t>——</a:t>
            </a:r>
            <a:r>
              <a:rPr lang="zh-CN" altLang="en-US" dirty="0"/>
              <a:t>发布与检索模块举例</a:t>
            </a:r>
          </a:p>
        </p:txBody>
      </p:sp>
      <p:sp>
        <p:nvSpPr>
          <p:cNvPr id="3" name="内容占位符 2">
            <a:extLst>
              <a:ext uri="{FF2B5EF4-FFF2-40B4-BE49-F238E27FC236}">
                <a16:creationId xmlns:a16="http://schemas.microsoft.com/office/drawing/2014/main" id="{E0345B79-1AFA-AB9B-657F-F4777D36B3D6}"/>
              </a:ext>
            </a:extLst>
          </p:cNvPr>
          <p:cNvSpPr>
            <a:spLocks noGrp="1"/>
          </p:cNvSpPr>
          <p:nvPr>
            <p:ph idx="1"/>
          </p:nvPr>
        </p:nvSpPr>
        <p:spPr>
          <a:xfrm>
            <a:off x="1097280" y="1845734"/>
            <a:ext cx="3342745" cy="4023360"/>
          </a:xfrm>
        </p:spPr>
        <p:txBody>
          <a:bodyPr/>
          <a:lstStyle/>
          <a:p>
            <a:r>
              <a:rPr lang="zh-CN" altLang="zh-CN" sz="1800" dirty="0">
                <a:effectLst/>
                <a:ea typeface="Cambria" panose="02040503050406030204" pitchFamily="18" charset="0"/>
                <a:cs typeface="Times New Roman" panose="02020603050405020304" pitchFamily="18" charset="0"/>
              </a:rPr>
              <a:t> </a:t>
            </a:r>
            <a:r>
              <a:rPr lang="en-US" altLang="zh-CN" sz="1800" dirty="0" err="1">
                <a:effectLst/>
                <a:latin typeface="宋体" panose="02010600030101010101" pitchFamily="2" charset="-122"/>
                <a:cs typeface="Times New Roman" panose="02020603050405020304" pitchFamily="18" charset="0"/>
              </a:rPr>
              <a:t>发布功能</a:t>
            </a:r>
            <a:r>
              <a:rPr lang="zh-CN" altLang="en-US" sz="1800" dirty="0">
                <a:effectLst/>
                <a:latin typeface="宋体" panose="02010600030101010101" pitchFamily="2" charset="-122"/>
                <a:cs typeface="Times New Roman" panose="02020603050405020304" pitchFamily="18" charset="0"/>
              </a:rPr>
              <a:t>（部分）</a:t>
            </a:r>
            <a:endParaRPr lang="en-US" altLang="zh-CN" sz="1800" dirty="0">
              <a:effectLst/>
              <a:latin typeface="宋体" panose="02010600030101010101" pitchFamily="2" charset="-122"/>
              <a:cs typeface="Times New Roman" panose="02020603050405020304" pitchFamily="18" charset="0"/>
            </a:endParaRPr>
          </a:p>
          <a:p>
            <a:r>
              <a:rPr lang="zh-CN" altLang="en-US" sz="1800" dirty="0">
                <a:latin typeface="宋体" panose="02010600030101010101" pitchFamily="2" charset="-122"/>
                <a:cs typeface="Times New Roman" panose="02020603050405020304" pitchFamily="18" charset="0"/>
              </a:rPr>
              <a:t>发布闲置：</a:t>
            </a:r>
            <a:endParaRPr lang="en-US" altLang="zh-CN" sz="1800" dirty="0">
              <a:effectLst/>
              <a:latin typeface="宋体" panose="02010600030101010101" pitchFamily="2" charset="-122"/>
              <a:cs typeface="Times New Roman" panose="02020603050405020304" pitchFamily="18" charset="0"/>
            </a:endParaRPr>
          </a:p>
          <a:p>
            <a:r>
              <a:rPr lang="en-US" altLang="zh-CN" sz="1800" dirty="0">
                <a:effectLst/>
                <a:latin typeface="宋体" panose="02010600030101010101" pitchFamily="2" charset="-122"/>
                <a:cs typeface="Times New Roman" panose="02020603050405020304" pitchFamily="18" charset="0"/>
              </a:rPr>
              <a:t>上传商品信息定义一个</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publish</a:t>
            </a:r>
            <a:r>
              <a:rPr lang="en-US" altLang="zh-CN" sz="1800" dirty="0">
                <a:effectLst/>
                <a:latin typeface="宋体" panose="02010600030101010101" pitchFamily="2" charset="-122"/>
                <a:cs typeface="Times New Roman" panose="02020603050405020304" pitchFamily="18" charset="0"/>
              </a:rPr>
              <a:t>方法，然后用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Toast.makeText</a:t>
            </a:r>
            <a:r>
              <a:rPr lang="en-US" altLang="zh-CN" sz="1800" dirty="0">
                <a:effectLst/>
                <a:latin typeface="宋体" panose="02010600030101010101" pitchFamily="2" charset="-122"/>
                <a:cs typeface="Times New Roman" panose="02020603050405020304" pitchFamily="18" charset="0"/>
              </a:rPr>
              <a:t>来获取信息，然后用</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params.put</a:t>
            </a:r>
            <a:r>
              <a:rPr lang="en-US" altLang="zh-CN" sz="1800" dirty="0">
                <a:effectLst/>
                <a:latin typeface="宋体" panose="02010600030101010101" pitchFamily="2" charset="-122"/>
                <a:cs typeface="Times New Roman" panose="02020603050405020304" pitchFamily="18" charset="0"/>
              </a:rPr>
              <a:t>方法来设置数据，把商品信息上传</a:t>
            </a:r>
            <a:endParaRPr lang="zh-CN" altLang="en-US" dirty="0"/>
          </a:p>
        </p:txBody>
      </p:sp>
      <p:pic>
        <p:nvPicPr>
          <p:cNvPr id="4" name="Picture" descr="image-20220609230657013">
            <a:extLst>
              <a:ext uri="{FF2B5EF4-FFF2-40B4-BE49-F238E27FC236}">
                <a16:creationId xmlns:a16="http://schemas.microsoft.com/office/drawing/2014/main" id="{04526F86-8955-2A65-295D-341056726DC8}"/>
              </a:ext>
            </a:extLst>
          </p:cNvPr>
          <p:cNvPicPr/>
          <p:nvPr/>
        </p:nvPicPr>
        <p:blipFill>
          <a:blip r:embed="rId2"/>
          <a:stretch>
            <a:fillRect/>
          </a:stretch>
        </p:blipFill>
        <p:spPr bwMode="auto">
          <a:xfrm>
            <a:off x="5647474" y="1737360"/>
            <a:ext cx="2610405" cy="4597452"/>
          </a:xfrm>
          <a:prstGeom prst="rect">
            <a:avLst/>
          </a:prstGeom>
          <a:noFill/>
          <a:ln w="9525">
            <a:noFill/>
            <a:headEnd/>
            <a:tailEnd/>
          </a:ln>
        </p:spPr>
      </p:pic>
      <p:pic>
        <p:nvPicPr>
          <p:cNvPr id="5" name="Picture">
            <a:extLst>
              <a:ext uri="{FF2B5EF4-FFF2-40B4-BE49-F238E27FC236}">
                <a16:creationId xmlns:a16="http://schemas.microsoft.com/office/drawing/2014/main" id="{9D235229-864E-4A77-8FB9-CAD8CB3CE922}"/>
              </a:ext>
            </a:extLst>
          </p:cNvPr>
          <p:cNvPicPr/>
          <p:nvPr/>
        </p:nvPicPr>
        <p:blipFill>
          <a:blip r:embed="rId3"/>
          <a:stretch>
            <a:fillRect/>
          </a:stretch>
        </p:blipFill>
        <p:spPr bwMode="auto">
          <a:xfrm>
            <a:off x="8424290" y="1737360"/>
            <a:ext cx="2869022" cy="4597452"/>
          </a:xfrm>
          <a:prstGeom prst="rect">
            <a:avLst/>
          </a:prstGeom>
          <a:noFill/>
          <a:ln w="9525">
            <a:noFill/>
            <a:headEnd/>
            <a:tailEnd/>
          </a:ln>
        </p:spPr>
      </p:pic>
    </p:spTree>
    <p:extLst>
      <p:ext uri="{BB962C8B-B14F-4D97-AF65-F5344CB8AC3E}">
        <p14:creationId xmlns:p14="http://schemas.microsoft.com/office/powerpoint/2010/main" val="3589081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CEC51-97F8-3F6C-9087-A4D2C3CB6BFE}"/>
              </a:ext>
            </a:extLst>
          </p:cNvPr>
          <p:cNvSpPr>
            <a:spLocks noGrp="1"/>
          </p:cNvSpPr>
          <p:nvPr>
            <p:ph type="title"/>
          </p:nvPr>
        </p:nvSpPr>
        <p:spPr>
          <a:xfrm>
            <a:off x="1097279" y="286603"/>
            <a:ext cx="10525969" cy="1450757"/>
          </a:xfrm>
        </p:spPr>
        <p:txBody>
          <a:bodyPr/>
          <a:lstStyle/>
          <a:p>
            <a:r>
              <a:rPr lang="en-US" altLang="zh-CN" dirty="0"/>
              <a:t>Android</a:t>
            </a:r>
            <a:r>
              <a:rPr lang="zh-CN" altLang="en-US" dirty="0"/>
              <a:t>端设计</a:t>
            </a:r>
            <a:r>
              <a:rPr lang="en-US" altLang="zh-CN" dirty="0"/>
              <a:t>——</a:t>
            </a:r>
            <a:r>
              <a:rPr lang="zh-CN" altLang="en-US" dirty="0"/>
              <a:t>发布与检索模块举例</a:t>
            </a:r>
          </a:p>
        </p:txBody>
      </p:sp>
      <p:sp>
        <p:nvSpPr>
          <p:cNvPr id="3" name="内容占位符 2">
            <a:extLst>
              <a:ext uri="{FF2B5EF4-FFF2-40B4-BE49-F238E27FC236}">
                <a16:creationId xmlns:a16="http://schemas.microsoft.com/office/drawing/2014/main" id="{EC8503A0-269A-2A52-3DF9-49BDD919F9F5}"/>
              </a:ext>
            </a:extLst>
          </p:cNvPr>
          <p:cNvSpPr>
            <a:spLocks noGrp="1"/>
          </p:cNvSpPr>
          <p:nvPr>
            <p:ph idx="1"/>
          </p:nvPr>
        </p:nvSpPr>
        <p:spPr>
          <a:xfrm>
            <a:off x="503392" y="1996562"/>
            <a:ext cx="7273722" cy="4023360"/>
          </a:xfrm>
        </p:spPr>
        <p:txBody>
          <a:bodyPr>
            <a:normAutofit fontScale="70000" lnSpcReduction="20000"/>
          </a:bodyPr>
          <a:lstStyle/>
          <a:p>
            <a:pPr>
              <a:spcBef>
                <a:spcPts val="900"/>
              </a:spcBef>
              <a:spcAft>
                <a:spcPts val="900"/>
              </a:spcAft>
            </a:pPr>
            <a:r>
              <a:rPr lang="en-US" altLang="zh-CN" sz="1800" dirty="0" err="1">
                <a:effectLst/>
                <a:latin typeface="宋体" panose="02010600030101010101" pitchFamily="2" charset="-122"/>
                <a:cs typeface="Times New Roman" panose="02020603050405020304" pitchFamily="18" charset="0"/>
              </a:rPr>
              <a:t>商品检索及浏览</a:t>
            </a:r>
            <a:r>
              <a:rPr lang="zh-CN" altLang="en-US" sz="1800" dirty="0">
                <a:effectLst/>
                <a:latin typeface="宋体" panose="02010600030101010101" pitchFamily="2" charset="-122"/>
                <a:cs typeface="Times New Roman" panose="02020603050405020304" pitchFamily="18" charset="0"/>
              </a:rPr>
              <a:t>（部分）</a:t>
            </a:r>
            <a:endParaRPr lang="en-US" altLang="zh-CN" sz="1800" dirty="0">
              <a:effectLst/>
              <a:latin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关键词检索</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这是搜索点击功能的实现</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latinLnBrk="1">
              <a:spcAft>
                <a:spcPts val="1000"/>
              </a:spcAft>
            </a:pP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case R.id.iv_f1_search:</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if("".equals(et_f1_search.getText().</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toString</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().trim())){</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Toast.makeText</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QTApplication.getmContext</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a:t>
            </a:r>
          </a:p>
          <a:p>
            <a:pPr latinLnBrk="1">
              <a:spcAft>
                <a:spcPts val="1000"/>
              </a:spcAft>
            </a:pP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请输入要搜索的商品哦</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Toast.LENGTH_LONG</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).show();</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}else {</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Intent </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searchIntent</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 new Intent(</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getActivity</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GoodsListActivity.class</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searchIntent.putExtra</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searchType</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goodsName</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searchIntent.putExtra</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goodsType</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et_f1_search.getText().</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toString</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().trim());</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startActivity</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a:t>
            </a:r>
            <a:r>
              <a:rPr lang="en-US" altLang="zh-CN" sz="1800" dirty="0" err="1">
                <a:effectLst/>
                <a:latin typeface="Consolas" panose="020B0609020204030204" pitchFamily="49" charset="0"/>
                <a:ea typeface="宋体" panose="02010600030101010101" pitchFamily="2" charset="-122"/>
                <a:cs typeface="Times New Roman" panose="02020603050405020304" pitchFamily="18" charset="0"/>
              </a:rPr>
              <a:t>searchIntent</a:t>
            </a: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et_f1_search.setText("");</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a:t>
            </a:r>
            <a:b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br>
            <a:r>
              <a:rPr lang="en-US" altLang="zh-CN" sz="1800" dirty="0">
                <a:effectLst/>
                <a:latin typeface="Consolas" panose="020B0609020204030204" pitchFamily="49" charset="0"/>
                <a:ea typeface="宋体" panose="02010600030101010101" pitchFamily="2" charset="-122"/>
                <a:cs typeface="Times New Roman" panose="02020603050405020304" pitchFamily="18" charset="0"/>
              </a:rPr>
              <a:t>    break;</a:t>
            </a:r>
            <a:endParaRPr lang="zh-CN" altLang="zh-CN" sz="1800" dirty="0">
              <a:effectLst/>
              <a:latin typeface="Consolas" panose="020B0609020204030204" pitchFamily="49" charset="0"/>
              <a:ea typeface="宋体" panose="02010600030101010101" pitchFamily="2" charset="-122"/>
              <a:cs typeface="Times New Roman" panose="02020603050405020304" pitchFamily="18" charset="0"/>
            </a:endParaRPr>
          </a:p>
          <a:p>
            <a:r>
              <a:rPr lang="en-US" altLang="zh-CN" sz="1800" dirty="0">
                <a:effectLst/>
                <a:latin typeface="宋体" panose="02010600030101010101" pitchFamily="2" charset="-122"/>
                <a:cs typeface="Times New Roman" panose="02020603050405020304" pitchFamily="18" charset="0"/>
              </a:rPr>
              <a:t>对于目前市场上大多数的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App</a:t>
            </a:r>
            <a:r>
              <a:rPr lang="en-US" altLang="zh-CN" sz="1800" dirty="0">
                <a:effectLst/>
                <a:latin typeface="宋体" panose="02010600030101010101" pitchFamily="2" charset="-122"/>
                <a:cs typeface="Times New Roman" panose="02020603050405020304" pitchFamily="18" charset="0"/>
              </a:rPr>
              <a:t>来说搜索功能是一个必不可少的功能，对于二手交易平台来说更是一个必要的功能，因此本客户端中最重要的检索方式就是通过商品的关键词进行搜索。</a:t>
            </a:r>
            <a:endParaRPr lang="zh-CN" altLang="en-US" dirty="0"/>
          </a:p>
        </p:txBody>
      </p:sp>
      <p:pic>
        <p:nvPicPr>
          <p:cNvPr id="4" name="Picture" descr="image-20220609231334327">
            <a:extLst>
              <a:ext uri="{FF2B5EF4-FFF2-40B4-BE49-F238E27FC236}">
                <a16:creationId xmlns:a16="http://schemas.microsoft.com/office/drawing/2014/main" id="{31C2F639-29F3-6302-86DE-16DE7FA6918F}"/>
              </a:ext>
            </a:extLst>
          </p:cNvPr>
          <p:cNvPicPr/>
          <p:nvPr/>
        </p:nvPicPr>
        <p:blipFill>
          <a:blip r:embed="rId2"/>
          <a:stretch>
            <a:fillRect/>
          </a:stretch>
        </p:blipFill>
        <p:spPr bwMode="auto">
          <a:xfrm>
            <a:off x="8330769" y="1737360"/>
            <a:ext cx="2642031" cy="4540892"/>
          </a:xfrm>
          <a:prstGeom prst="rect">
            <a:avLst/>
          </a:prstGeom>
          <a:noFill/>
          <a:ln w="9525">
            <a:noFill/>
            <a:headEnd/>
            <a:tailEnd/>
          </a:ln>
        </p:spPr>
      </p:pic>
    </p:spTree>
    <p:extLst>
      <p:ext uri="{BB962C8B-B14F-4D97-AF65-F5344CB8AC3E}">
        <p14:creationId xmlns:p14="http://schemas.microsoft.com/office/powerpoint/2010/main" val="1174633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67BE88B-7CA0-9F79-5932-71F79D3CA775}"/>
              </a:ext>
            </a:extLst>
          </p:cNvPr>
          <p:cNvSpPr/>
          <p:nvPr/>
        </p:nvSpPr>
        <p:spPr>
          <a:xfrm>
            <a:off x="4272422" y="2967335"/>
            <a:ext cx="3647153"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服务端设计</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80856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6D41F-D691-100C-889B-A481B5D1EAFA}"/>
              </a:ext>
            </a:extLst>
          </p:cNvPr>
          <p:cNvSpPr>
            <a:spLocks noGrp="1"/>
          </p:cNvSpPr>
          <p:nvPr>
            <p:ph type="title"/>
          </p:nvPr>
        </p:nvSpPr>
        <p:spPr/>
        <p:txBody>
          <a:bodyPr/>
          <a:lstStyle/>
          <a:p>
            <a:r>
              <a:rPr lang="zh-CN" altLang="en-US" dirty="0"/>
              <a:t>服务端实现</a:t>
            </a:r>
            <a:r>
              <a:rPr lang="en-US" altLang="zh-CN" dirty="0"/>
              <a:t>——</a:t>
            </a:r>
            <a:r>
              <a:rPr lang="zh-CN" altLang="en-US" dirty="0"/>
              <a:t>全局说明</a:t>
            </a:r>
          </a:p>
        </p:txBody>
      </p:sp>
      <p:sp>
        <p:nvSpPr>
          <p:cNvPr id="3" name="内容占位符 2">
            <a:extLst>
              <a:ext uri="{FF2B5EF4-FFF2-40B4-BE49-F238E27FC236}">
                <a16:creationId xmlns:a16="http://schemas.microsoft.com/office/drawing/2014/main" id="{E98514B1-0BFD-12EF-1C73-09B64593425B}"/>
              </a:ext>
            </a:extLst>
          </p:cNvPr>
          <p:cNvSpPr>
            <a:spLocks noGrp="1"/>
          </p:cNvSpPr>
          <p:nvPr>
            <p:ph idx="1"/>
          </p:nvPr>
        </p:nvSpPr>
        <p:spPr>
          <a:xfrm>
            <a:off x="1097280" y="1845734"/>
            <a:ext cx="3318856" cy="4023360"/>
          </a:xfrm>
        </p:spPr>
        <p:txBody>
          <a:bodyPr/>
          <a:lstStyle/>
          <a:p>
            <a:r>
              <a:rPr lang="zh-CN" altLang="en-US" dirty="0"/>
              <a:t>框架：</a:t>
            </a:r>
            <a:r>
              <a:rPr lang="en-US" altLang="zh-CN" dirty="0" err="1"/>
              <a:t>Springboot+MyBatis</a:t>
            </a:r>
            <a:endParaRPr lang="en-US" altLang="zh-CN" dirty="0"/>
          </a:p>
          <a:p>
            <a:r>
              <a:rPr lang="zh-CN" altLang="en-US" dirty="0"/>
              <a:t>插件：</a:t>
            </a:r>
            <a:r>
              <a:rPr lang="en-US" altLang="zh-CN" dirty="0"/>
              <a:t>Lombok</a:t>
            </a:r>
          </a:p>
          <a:p>
            <a:r>
              <a:rPr lang="zh-CN" altLang="en-US" dirty="0"/>
              <a:t>技术扩展：驼峰映射</a:t>
            </a:r>
          </a:p>
        </p:txBody>
      </p:sp>
      <p:sp>
        <p:nvSpPr>
          <p:cNvPr id="4" name="文本框 3">
            <a:extLst>
              <a:ext uri="{FF2B5EF4-FFF2-40B4-BE49-F238E27FC236}">
                <a16:creationId xmlns:a16="http://schemas.microsoft.com/office/drawing/2014/main" id="{64F2446B-1BDC-F2AC-4185-359CD2281687}"/>
              </a:ext>
            </a:extLst>
          </p:cNvPr>
          <p:cNvSpPr txBox="1"/>
          <p:nvPr/>
        </p:nvSpPr>
        <p:spPr>
          <a:xfrm>
            <a:off x="7640597" y="1845734"/>
            <a:ext cx="1107996" cy="369332"/>
          </a:xfrm>
          <a:prstGeom prst="rect">
            <a:avLst/>
          </a:prstGeom>
          <a:noFill/>
        </p:spPr>
        <p:txBody>
          <a:bodyPr wrap="none" rtlCol="0">
            <a:spAutoFit/>
          </a:bodyPr>
          <a:lstStyle/>
          <a:p>
            <a:r>
              <a:rPr lang="zh-CN" altLang="en-US" dirty="0"/>
              <a:t>项目结构</a:t>
            </a:r>
          </a:p>
        </p:txBody>
      </p:sp>
      <p:pic>
        <p:nvPicPr>
          <p:cNvPr id="6" name="图片 5">
            <a:extLst>
              <a:ext uri="{FF2B5EF4-FFF2-40B4-BE49-F238E27FC236}">
                <a16:creationId xmlns:a16="http://schemas.microsoft.com/office/drawing/2014/main" id="{D7E062D3-7E75-8843-E5B9-03C70209DE1E}"/>
              </a:ext>
            </a:extLst>
          </p:cNvPr>
          <p:cNvPicPr>
            <a:picLocks noChangeAspect="1"/>
          </p:cNvPicPr>
          <p:nvPr/>
        </p:nvPicPr>
        <p:blipFill>
          <a:blip r:embed="rId2"/>
          <a:stretch>
            <a:fillRect/>
          </a:stretch>
        </p:blipFill>
        <p:spPr>
          <a:xfrm>
            <a:off x="5741908" y="2323440"/>
            <a:ext cx="4905375" cy="4029075"/>
          </a:xfrm>
          <a:prstGeom prst="rect">
            <a:avLst/>
          </a:prstGeom>
        </p:spPr>
      </p:pic>
    </p:spTree>
    <p:extLst>
      <p:ext uri="{BB962C8B-B14F-4D97-AF65-F5344CB8AC3E}">
        <p14:creationId xmlns:p14="http://schemas.microsoft.com/office/powerpoint/2010/main" val="367706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BB7510-8A7F-9604-249D-A123039F117C}"/>
              </a:ext>
            </a:extLst>
          </p:cNvPr>
          <p:cNvSpPr>
            <a:spLocks noGrp="1"/>
          </p:cNvSpPr>
          <p:nvPr>
            <p:ph type="title"/>
          </p:nvPr>
        </p:nvSpPr>
        <p:spPr/>
        <p:txBody>
          <a:bodyPr/>
          <a:lstStyle/>
          <a:p>
            <a:r>
              <a:rPr lang="zh-CN" altLang="en-US" dirty="0"/>
              <a:t>服务端设计</a:t>
            </a:r>
            <a:r>
              <a:rPr lang="en-US" altLang="zh-CN" dirty="0"/>
              <a:t>——</a:t>
            </a:r>
            <a:r>
              <a:rPr lang="zh-CN" altLang="en-US" dirty="0"/>
              <a:t>订单功能举例</a:t>
            </a:r>
          </a:p>
        </p:txBody>
      </p:sp>
      <p:sp>
        <p:nvSpPr>
          <p:cNvPr id="4" name="Rectangle 1">
            <a:extLst>
              <a:ext uri="{FF2B5EF4-FFF2-40B4-BE49-F238E27FC236}">
                <a16:creationId xmlns:a16="http://schemas.microsoft.com/office/drawing/2014/main" id="{FAE3FDEF-5CD4-43A4-A0A9-AAC77C9460F9}"/>
              </a:ext>
            </a:extLst>
          </p:cNvPr>
          <p:cNvSpPr>
            <a:spLocks noGrp="1" noChangeArrowheads="1"/>
          </p:cNvSpPr>
          <p:nvPr>
            <p:ph idx="1"/>
          </p:nvPr>
        </p:nvSpPr>
        <p:spPr bwMode="auto">
          <a:xfrm>
            <a:off x="984158" y="2027249"/>
            <a:ext cx="9972602" cy="211590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522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1.获取商品状态并修改为在售，获取买家金额并修改金额，获取商品信息（判断商品存在）。</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2.同时满足三个逻辑，联系卖家并取消订单，同时修改商品状态（置1）；否则，取消订单失败。</a:t>
            </a:r>
            <a:endParaRPr kumimoji="0" lang="zh-CN" altLang="zh-C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修改用户金额逻辑实现：</a:t>
            </a:r>
            <a:endParaRPr kumimoji="0" lang="zh-CN" altLang="zh-CN" sz="13800" b="0" i="0" u="none" strike="noStrike" cap="none" normalizeH="0" baseline="0" dirty="0">
              <a:ln>
                <a:noFill/>
              </a:ln>
              <a:solidFill>
                <a:srgbClr val="008855"/>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8855"/>
                </a:solidFill>
                <a:effectLst/>
                <a:latin typeface="Arial Unicode MS"/>
                <a:ea typeface="var(--monospace)"/>
              </a:rPr>
              <a:t>double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balance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user</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getUbalance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8855"/>
                </a:solidFill>
                <a:effectLst/>
                <a:latin typeface="Arial Unicode MS"/>
                <a:ea typeface="var(--monospace)"/>
              </a:rPr>
              <a:t>Double</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valueOf</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request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getParameter</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"abill"</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trim</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000000"/>
                </a:solidFill>
                <a:effectLst/>
                <a:latin typeface="Arial Unicode MS"/>
                <a:ea typeface="var(--monospace)"/>
              </a:rPr>
              <a:t>User</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target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770088"/>
                </a:solidFill>
                <a:effectLst/>
                <a:latin typeface="Arial Unicode MS"/>
                <a:ea typeface="var(--monospace)"/>
              </a:rPr>
              <a:t>new</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User</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000000"/>
                </a:solidFill>
                <a:effectLst/>
                <a:latin typeface="Arial Unicode MS"/>
                <a:ea typeface="var(--monospace)"/>
              </a:rPr>
              <a:t>target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setUaccount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user</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getUaccount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setUbalance</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balance</a:t>
            </a:r>
            <a:r>
              <a:rPr kumimoji="0" lang="zh-CN" altLang="zh-CN" sz="1400" b="0" i="0" u="none" strike="noStrike" cap="none" normalizeH="0" baseline="0" dirty="0">
                <a:ln>
                  <a:noFill/>
                </a:ln>
                <a:solidFill>
                  <a:srgbClr val="333333"/>
                </a:solidFill>
                <a:effectLst/>
                <a:latin typeface="Arial Unicode MS"/>
                <a:ea typeface="var(--monospace)"/>
              </a:rPr>
              <a:t>);</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修改商品状态逻辑（置1）实现：</a:t>
            </a:r>
            <a:endParaRPr kumimoji="0" lang="zh-CN" altLang="zh-CN" sz="1400" b="0" i="0" u="none" strike="noStrike" cap="none" normalizeH="0" baseline="0" dirty="0">
              <a:ln>
                <a:noFill/>
              </a:ln>
              <a:solidFill>
                <a:srgbClr val="000000"/>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Arial Unicode MS"/>
                <a:ea typeface="var(--monospace)"/>
              </a:rPr>
              <a:t>goodTarget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setGid</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8855"/>
                </a:solidFill>
                <a:effectLst/>
                <a:latin typeface="Arial Unicode MS"/>
                <a:ea typeface="var(--monospace)"/>
              </a:rPr>
              <a:t>Integer</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valueOf</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request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getParameter</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"gid"</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trim</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setGstate</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116644"/>
                </a:solidFill>
                <a:effectLst/>
                <a:latin typeface="Arial Unicode MS"/>
                <a:ea typeface="var(--monospace)"/>
              </a:rPr>
              <a:t>1</a:t>
            </a:r>
            <a:r>
              <a:rPr kumimoji="0" lang="zh-CN" altLang="zh-CN" sz="1400" b="0" i="0" u="none" strike="noStrike" cap="none" normalizeH="0" baseline="0" dirty="0">
                <a:ln>
                  <a:noFill/>
                </a:ln>
                <a:solidFill>
                  <a:srgbClr val="333333"/>
                </a:solidFill>
                <a:effectLst/>
                <a:latin typeface="Arial Unicode MS"/>
                <a:ea typeface="var(--monospace)"/>
              </a:rPr>
              <a:t>);</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联系卖家逻辑实现(if语句内)：</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3223AAFB-1A32-2E1E-C22F-6F0429C633D1}"/>
              </a:ext>
            </a:extLst>
          </p:cNvPr>
          <p:cNvSpPr txBox="1"/>
          <p:nvPr/>
        </p:nvSpPr>
        <p:spPr>
          <a:xfrm>
            <a:off x="984158" y="4197311"/>
            <a:ext cx="10723932" cy="1846659"/>
          </a:xfrm>
          <a:prstGeom prst="rect">
            <a:avLst/>
          </a:prstGeom>
          <a:noFill/>
        </p:spPr>
        <p:txBody>
          <a:bodyPr wrap="square">
            <a:spAutoFit/>
          </a:bodyPr>
          <a:lstStyle/>
          <a:p>
            <a:endParaRPr lang="en-US" altLang="zh-CN" dirty="0"/>
          </a:p>
          <a:p>
            <a:r>
              <a:rPr lang="zh-CN" altLang="en-US" sz="1600" dirty="0"/>
              <a:t>message.setMtitle("【取消订单】");</a:t>
            </a:r>
          </a:p>
          <a:p>
            <a:r>
              <a:rPr lang="zh-CN" altLang="en-US" sz="1600" dirty="0"/>
              <a:t>message.setMcontent("商品【" + request.getParameter("gname").trim() + "】订单已取消，请与对方联系！");</a:t>
            </a:r>
          </a:p>
          <a:p>
            <a:r>
              <a:rPr lang="zh-CN" altLang="en-US" sz="1600" dirty="0"/>
              <a:t>message.setReceiveid(Integer.valueOf(request.getParameter("uid").trim()));</a:t>
            </a:r>
          </a:p>
          <a:p>
            <a:r>
              <a:rPr lang="zh-CN" altLang="en-US" sz="1600" dirty="0"/>
              <a:t>message.setMtime(request.getParameter("time").trim());</a:t>
            </a:r>
          </a:p>
          <a:p>
            <a:r>
              <a:rPr lang="zh-CN" altLang="en-US" sz="1600" dirty="0"/>
              <a:t>message.setMstate(1);</a:t>
            </a:r>
          </a:p>
          <a:p>
            <a:r>
              <a:rPr lang="zh-CN" altLang="en-US" sz="1600" dirty="0"/>
              <a:t>messageService.insertMessage(message);</a:t>
            </a:r>
          </a:p>
        </p:txBody>
      </p:sp>
      <p:sp>
        <p:nvSpPr>
          <p:cNvPr id="8" name="Rectangle 2">
            <a:extLst>
              <a:ext uri="{FF2B5EF4-FFF2-40B4-BE49-F238E27FC236}">
                <a16:creationId xmlns:a16="http://schemas.microsoft.com/office/drawing/2014/main" id="{E7F5DE3D-E4DA-BCC3-8772-6850206EF88A}"/>
              </a:ext>
            </a:extLst>
          </p:cNvPr>
          <p:cNvSpPr>
            <a:spLocks noChangeArrowheads="1"/>
          </p:cNvSpPr>
          <p:nvPr/>
        </p:nvSpPr>
        <p:spPr bwMode="auto">
          <a:xfrm>
            <a:off x="984158" y="4143152"/>
            <a:ext cx="40812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联系卖家逻辑实现(if语句内)</a:t>
            </a: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ED776E38-F92B-6AFF-620C-E79376BEC910}"/>
              </a:ext>
            </a:extLst>
          </p:cNvPr>
          <p:cNvSpPr txBox="1"/>
          <p:nvPr/>
        </p:nvSpPr>
        <p:spPr>
          <a:xfrm>
            <a:off x="4889501" y="1750002"/>
            <a:ext cx="1107996" cy="369332"/>
          </a:xfrm>
          <a:prstGeom prst="rect">
            <a:avLst/>
          </a:prstGeom>
          <a:noFill/>
        </p:spPr>
        <p:txBody>
          <a:bodyPr wrap="none" rtlCol="0">
            <a:spAutoFit/>
          </a:bodyPr>
          <a:lstStyle/>
          <a:p>
            <a:r>
              <a:rPr lang="zh-CN" altLang="en-US" dirty="0"/>
              <a:t>取消订单</a:t>
            </a:r>
          </a:p>
        </p:txBody>
      </p:sp>
    </p:spTree>
    <p:extLst>
      <p:ext uri="{BB962C8B-B14F-4D97-AF65-F5344CB8AC3E}">
        <p14:creationId xmlns:p14="http://schemas.microsoft.com/office/powerpoint/2010/main" val="1635236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8026D-3E37-0F46-CA85-002401DDE0E7}"/>
              </a:ext>
            </a:extLst>
          </p:cNvPr>
          <p:cNvSpPr>
            <a:spLocks noGrp="1"/>
          </p:cNvSpPr>
          <p:nvPr>
            <p:ph type="title"/>
          </p:nvPr>
        </p:nvSpPr>
        <p:spPr/>
        <p:txBody>
          <a:bodyPr/>
          <a:lstStyle/>
          <a:p>
            <a:r>
              <a:rPr lang="zh-CN" altLang="en-US" dirty="0"/>
              <a:t>服务端设计</a:t>
            </a:r>
            <a:r>
              <a:rPr lang="en-US" altLang="zh-CN" dirty="0"/>
              <a:t>——</a:t>
            </a:r>
            <a:r>
              <a:rPr lang="zh-CN" altLang="en-US" dirty="0"/>
              <a:t>商品功能实现</a:t>
            </a:r>
          </a:p>
        </p:txBody>
      </p:sp>
      <p:sp>
        <p:nvSpPr>
          <p:cNvPr id="9" name="Rectangle 4">
            <a:extLst>
              <a:ext uri="{FF2B5EF4-FFF2-40B4-BE49-F238E27FC236}">
                <a16:creationId xmlns:a16="http://schemas.microsoft.com/office/drawing/2014/main" id="{1369CA83-D2CB-CA14-AF90-A821CBBD4D96}"/>
              </a:ext>
            </a:extLst>
          </p:cNvPr>
          <p:cNvSpPr>
            <a:spLocks noChangeArrowheads="1"/>
          </p:cNvSpPr>
          <p:nvPr/>
        </p:nvSpPr>
        <p:spPr bwMode="auto">
          <a:xfrm>
            <a:off x="776768" y="1797784"/>
            <a:ext cx="1069942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该部分实现的功能主要是商品的命名、提交、类型定义、免费性质等基本逻辑的实现，可以统一理解为各类型的商品上传数据，代码结构比较简单，基本逻辑都是遍历商品查找重复项，若没有重复项，则对应种类的商品在数据中更新该商品。</a:t>
            </a:r>
            <a:endParaRPr kumimoji="0" lang="zh-CN" altLang="zh-CN"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由于代码结构几乎一致，在这里仅以goodstype(商品类型)为例子进行一定的说明(该段代码为完整的 case:goodstype 的逻辑)：</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2130CF4A-456E-96FD-28D6-F1C97907AC20}"/>
              </a:ext>
            </a:extLst>
          </p:cNvPr>
          <p:cNvSpPr txBox="1"/>
          <p:nvPr/>
        </p:nvSpPr>
        <p:spPr>
          <a:xfrm>
            <a:off x="1416377" y="3362741"/>
            <a:ext cx="12111087" cy="3139321"/>
          </a:xfrm>
          <a:prstGeom prst="rect">
            <a:avLst/>
          </a:prstGeom>
          <a:noFill/>
        </p:spPr>
        <p:txBody>
          <a:bodyPr wrap="square">
            <a:spAutoFit/>
          </a:bodyPr>
          <a:lstStyle/>
          <a:p>
            <a:r>
              <a:rPr lang="zh-CN" altLang="en-US" dirty="0"/>
              <a:t> case "goodstype":</a:t>
            </a:r>
          </a:p>
          <a:p>
            <a:r>
              <a:rPr lang="zh-CN" altLang="en-US" dirty="0"/>
              <a:t>                    goods = goodsService.queryType(request.getParameter(“type”).trim(), </a:t>
            </a:r>
            <a:endParaRPr lang="en-US" altLang="zh-CN" dirty="0"/>
          </a:p>
          <a:p>
            <a:r>
              <a:rPr lang="en-US" altLang="zh-CN" dirty="0"/>
              <a:t>                    r</a:t>
            </a:r>
            <a:r>
              <a:rPr lang="zh-CN" altLang="en-US" dirty="0"/>
              <a:t>equest.getParameter("state").trim());//获取state参数对应的信息</a:t>
            </a:r>
          </a:p>
          <a:p>
            <a:r>
              <a:rPr lang="zh-CN" altLang="en-US" dirty="0"/>
              <a:t>                    for (Goods good : goods) {//遍历商品</a:t>
            </a:r>
          </a:p>
          <a:p>
            <a:r>
              <a:rPr lang="zh-CN" altLang="en-US" dirty="0"/>
              <a:t>                        uagdata.put("userdata", userService.getById(good.getUid()));//上传数据</a:t>
            </a:r>
          </a:p>
          <a:p>
            <a:r>
              <a:rPr lang="zh-CN" altLang="en-US" dirty="0"/>
              <a:t>                        uagdata.put("goodsdata", good);</a:t>
            </a:r>
          </a:p>
          <a:p>
            <a:r>
              <a:rPr lang="zh-CN" altLang="en-US" dirty="0"/>
              <a:t>                        uaglist.add(uagdata); }</a:t>
            </a:r>
          </a:p>
          <a:p>
            <a:r>
              <a:rPr lang="zh-CN" altLang="en-US" dirty="0"/>
              <a:t>                    params.put("code", "1");//参数标签更新</a:t>
            </a:r>
          </a:p>
          <a:p>
            <a:r>
              <a:rPr lang="zh-CN" altLang="en-US" dirty="0"/>
              <a:t>                    params.put("data", uaglist);</a:t>
            </a:r>
          </a:p>
          <a:p>
            <a:r>
              <a:rPr lang="zh-CN" altLang="en-US" dirty="0"/>
              <a:t>                    System.out.println("商品类型请求成功！");</a:t>
            </a:r>
          </a:p>
          <a:p>
            <a:r>
              <a:rPr lang="zh-CN" altLang="en-US" dirty="0"/>
              <a:t>                    break;</a:t>
            </a:r>
          </a:p>
        </p:txBody>
      </p:sp>
    </p:spTree>
    <p:extLst>
      <p:ext uri="{BB962C8B-B14F-4D97-AF65-F5344CB8AC3E}">
        <p14:creationId xmlns:p14="http://schemas.microsoft.com/office/powerpoint/2010/main" val="3859520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6D989-4A47-F321-3373-2F2284B3A5CD}"/>
              </a:ext>
            </a:extLst>
          </p:cNvPr>
          <p:cNvSpPr>
            <a:spLocks noGrp="1"/>
          </p:cNvSpPr>
          <p:nvPr>
            <p:ph type="title"/>
          </p:nvPr>
        </p:nvSpPr>
        <p:spPr/>
        <p:txBody>
          <a:bodyPr/>
          <a:lstStyle/>
          <a:p>
            <a:r>
              <a:rPr lang="zh-CN" altLang="en-US" dirty="0"/>
              <a:t>服务端设计</a:t>
            </a:r>
            <a:r>
              <a:rPr lang="en-US" altLang="zh-CN" dirty="0"/>
              <a:t>——</a:t>
            </a:r>
            <a:r>
              <a:rPr lang="zh-CN" altLang="en-US" dirty="0"/>
              <a:t>用户功能举例</a:t>
            </a:r>
          </a:p>
        </p:txBody>
      </p:sp>
      <p:sp>
        <p:nvSpPr>
          <p:cNvPr id="3" name="内容占位符 2">
            <a:extLst>
              <a:ext uri="{FF2B5EF4-FFF2-40B4-BE49-F238E27FC236}">
                <a16:creationId xmlns:a16="http://schemas.microsoft.com/office/drawing/2014/main" id="{E137DE58-CE75-87EE-1523-9437CF6FA58B}"/>
              </a:ext>
            </a:extLst>
          </p:cNvPr>
          <p:cNvSpPr>
            <a:spLocks noGrp="1"/>
          </p:cNvSpPr>
          <p:nvPr>
            <p:ph idx="1"/>
          </p:nvPr>
        </p:nvSpPr>
        <p:spPr/>
        <p:txBody>
          <a:bodyPr/>
          <a:lstStyle/>
          <a:p>
            <a:r>
              <a:rPr lang="zh-CN" altLang="en-US" sz="1600" dirty="0"/>
              <a:t>                                                                         登录功能</a:t>
            </a:r>
            <a:endParaRPr lang="en-US" altLang="zh-CN" sz="1600" dirty="0"/>
          </a:p>
          <a:p>
            <a:endParaRPr lang="zh-CN" altLang="en-US" sz="1600" dirty="0"/>
          </a:p>
        </p:txBody>
      </p:sp>
      <p:sp>
        <p:nvSpPr>
          <p:cNvPr id="4" name="Rectangle 1">
            <a:extLst>
              <a:ext uri="{FF2B5EF4-FFF2-40B4-BE49-F238E27FC236}">
                <a16:creationId xmlns:a16="http://schemas.microsoft.com/office/drawing/2014/main" id="{5E402782-A125-1463-C257-51A5DCC50F39}"/>
              </a:ext>
            </a:extLst>
          </p:cNvPr>
          <p:cNvSpPr>
            <a:spLocks noChangeArrowheads="1"/>
          </p:cNvSpPr>
          <p:nvPr/>
        </p:nvSpPr>
        <p:spPr bwMode="auto">
          <a:xfrm>
            <a:off x="1429106" y="2133609"/>
            <a:ext cx="10058400" cy="413184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实现方法说明(controller):先从数据库中获取已经注册过的账号信息和密码的数据进行匹配在实现登录。</a:t>
            </a:r>
            <a:endParaRPr kumimoji="0" lang="zh-CN" altLang="zh-CN" sz="1600" b="0" i="0" u="none" strike="noStrike" cap="none" normalizeH="0" baseline="0" dirty="0">
              <a:ln>
                <a:noFill/>
              </a:ln>
              <a:solidFill>
                <a:srgbClr val="AA5500"/>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AA5500"/>
                </a:solidFill>
                <a:effectLst/>
                <a:latin typeface="Arial Unicode MS"/>
                <a:ea typeface="var(--monospace)"/>
              </a:rPr>
              <a:t>//获取上传的账户密码</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8855"/>
                </a:solidFill>
                <a:effectLst/>
                <a:latin typeface="Arial Unicode MS"/>
                <a:ea typeface="var(--monospace)"/>
              </a:rPr>
              <a:t>String</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account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request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getParameter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"account"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trim</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8855"/>
                </a:solidFill>
                <a:effectLst/>
                <a:latin typeface="Arial Unicode MS"/>
                <a:ea typeface="var(--monospace)"/>
              </a:rPr>
              <a:t>String</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password</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request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getParameter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"password"</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trim</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AA5500"/>
                </a:solidFill>
                <a:effectLst/>
                <a:latin typeface="Arial Unicode MS"/>
                <a:ea typeface="var(--monospace)"/>
              </a:rPr>
              <a:t>//验证用户密码</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0000"/>
                </a:solidFill>
                <a:effectLst/>
                <a:latin typeface="Arial Unicode MS"/>
                <a:ea typeface="var(--monospace)"/>
              </a:rPr>
              <a:t>vresult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userService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Loginverify</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account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password</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0000"/>
                </a:solidFill>
                <a:effectLst/>
                <a:latin typeface="Arial Unicode MS"/>
                <a:ea typeface="var(--monospace)"/>
              </a:rPr>
              <a:t>ObjectMapper</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objectMapper</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770088"/>
                </a:solidFill>
                <a:effectLst/>
                <a:latin typeface="Arial Unicode MS"/>
                <a:ea typeface="var(--monospace)"/>
              </a:rPr>
              <a:t>new</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ObjectMapper</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770088"/>
                </a:solidFill>
                <a:effectLst/>
                <a:latin typeface="Arial Unicode MS"/>
                <a:ea typeface="var(--monospace)"/>
              </a:rPr>
              <a:t>return</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objectMapper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writeValueAsString</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vresult</a:t>
            </a:r>
            <a:r>
              <a:rPr kumimoji="0" lang="zh-CN" altLang="zh-CN" sz="1600" b="0" i="0" u="none" strike="noStrike" cap="none" normalizeH="0" baseline="0" dirty="0">
                <a:ln>
                  <a:noFill/>
                </a:ln>
                <a:solidFill>
                  <a:srgbClr val="333333"/>
                </a:solidFill>
                <a:effectLst/>
                <a:latin typeface="Arial Unicode MS"/>
                <a:ea typeface="var(--monospace)"/>
              </a:rPr>
              <a:t>);</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账号验证逻辑（环信）：</a:t>
            </a:r>
            <a:endParaRPr kumimoji="0" lang="zh-CN" altLang="zh-CN" sz="1600" b="0" i="0" u="none" strike="noStrike" cap="none" normalizeH="0" baseline="0" dirty="0">
              <a:ln>
                <a:noFill/>
              </a:ln>
              <a:solidFill>
                <a:srgbClr val="000000"/>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Unicode MS"/>
                <a:ea typeface="var(--monospace)"/>
              </a:rPr>
              <a:t>User</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user</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queryUserByAccount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account</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770088"/>
                </a:solidFill>
                <a:effectLst/>
                <a:latin typeface="Arial Unicode MS"/>
                <a:ea typeface="var(--monospace)"/>
              </a:rPr>
              <a:t>if</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221199"/>
                </a:solidFill>
                <a:effectLst/>
                <a:latin typeface="Arial Unicode MS"/>
                <a:ea typeface="var(--monospace)"/>
              </a:rPr>
              <a:t>null</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user</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AA5500"/>
                </a:solidFill>
                <a:effectLst/>
                <a:latin typeface="Arial Unicode MS"/>
                <a:ea typeface="var(--monospace)"/>
              </a:rPr>
              <a:t>//验证环信账号有没有注册成功</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8855"/>
                </a:solidFill>
                <a:effectLst/>
                <a:latin typeface="Arial Unicode MS"/>
                <a:ea typeface="var(--monospace)"/>
              </a:rPr>
              <a:t>boolean</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verifyHx</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HXUtil</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addUser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account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pwd</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nickName</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770088"/>
                </a:solidFill>
                <a:effectLst/>
                <a:latin typeface="Arial Unicode MS"/>
                <a:ea typeface="var(--monospace)"/>
              </a:rPr>
              <a:t>if</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verifyHx</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user</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770088"/>
                </a:solidFill>
                <a:effectLst/>
                <a:latin typeface="Arial Unicode MS"/>
                <a:ea typeface="var(--monospace)"/>
              </a:rPr>
              <a:t>new</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User</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user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setXX</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XX</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5500"/>
                </a:solidFill>
                <a:effectLst/>
                <a:latin typeface="Arial Unicode MS"/>
                <a:ea typeface="var(--monospace)"/>
              </a:rPr>
              <a:t>//XX代表对应的param参数，此处太多不展示</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  }</a:t>
            </a:r>
            <a:endParaRPr kumimoji="0" lang="zh-CN" altLang="zh-CN"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25698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A26E5-7870-ECC2-22B0-E10335A0E347}"/>
              </a:ext>
            </a:extLst>
          </p:cNvPr>
          <p:cNvSpPr>
            <a:spLocks noGrp="1"/>
          </p:cNvSpPr>
          <p:nvPr>
            <p:ph type="title"/>
          </p:nvPr>
        </p:nvSpPr>
        <p:spPr/>
        <p:txBody>
          <a:bodyPr/>
          <a:lstStyle/>
          <a:p>
            <a:r>
              <a:rPr lang="zh-CN" altLang="en-US" dirty="0"/>
              <a:t>服务端设计</a:t>
            </a:r>
            <a:r>
              <a:rPr lang="en-US" altLang="zh-CN" dirty="0"/>
              <a:t>——</a:t>
            </a:r>
            <a:r>
              <a:rPr lang="zh-CN" altLang="en-US" dirty="0"/>
              <a:t>用户功能举例</a:t>
            </a:r>
          </a:p>
        </p:txBody>
      </p:sp>
      <p:sp>
        <p:nvSpPr>
          <p:cNvPr id="4" name="Rectangle 1">
            <a:extLst>
              <a:ext uri="{FF2B5EF4-FFF2-40B4-BE49-F238E27FC236}">
                <a16:creationId xmlns:a16="http://schemas.microsoft.com/office/drawing/2014/main" id="{C420F297-AEC1-2094-BF7C-0877A31A1258}"/>
              </a:ext>
            </a:extLst>
          </p:cNvPr>
          <p:cNvSpPr>
            <a:spLocks noGrp="1" noChangeArrowheads="1"/>
          </p:cNvSpPr>
          <p:nvPr>
            <p:ph idx="1"/>
          </p:nvPr>
        </p:nvSpPr>
        <p:spPr bwMode="auto">
          <a:xfrm>
            <a:off x="848412" y="1829693"/>
            <a:ext cx="10152668" cy="443961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密码验证逻辑实现（service）：现将用户的账号密码进行匹配，在根据匹配结果的不同输出不同的结果。</a:t>
            </a:r>
            <a:endParaRPr kumimoji="0" lang="zh-CN" altLang="zh-CN" sz="1200" b="0" i="0" u="none" strike="noStrike" cap="none" normalizeH="0" baseline="0" dirty="0">
              <a:ln>
                <a:noFill/>
              </a:ln>
              <a:solidFill>
                <a:srgbClr val="770088"/>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70088"/>
                </a:solidFill>
                <a:effectLst/>
                <a:latin typeface="Arial Unicode MS"/>
                <a:ea typeface="var(--monospace)"/>
              </a:rPr>
              <a:t>if</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221199"/>
                </a:solidFill>
                <a:effectLst/>
                <a:latin typeface="Arial Unicode MS"/>
                <a:ea typeface="var(--monospace)"/>
              </a:rPr>
              <a:t>null</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981A1A"/>
                </a:solidFill>
                <a:effectLst/>
                <a:latin typeface="Arial Unicode MS"/>
                <a:ea typeface="var(--monospace)"/>
              </a:rPr>
              <a:t>!=</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user</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981A1A"/>
                </a:solidFill>
                <a:effectLst/>
                <a:latin typeface="Arial Unicode MS"/>
                <a:ea typeface="var(--monospace)"/>
              </a:rPr>
              <a:t>&amp;&amp;</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password</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equals</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user</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getPassword</a:t>
            </a:r>
            <a:r>
              <a:rPr kumimoji="0" lang="zh-CN" altLang="zh-CN" sz="1200" b="0" i="0" u="none" strike="noStrike" cap="none" normalizeH="0" baseline="0" dirty="0">
                <a:ln>
                  <a:noFill/>
                </a:ln>
                <a:solidFill>
                  <a:srgbClr val="333333"/>
                </a:solidFill>
                <a:effectLst/>
                <a:latin typeface="Arial Unicode MS"/>
                <a:ea typeface="var(--monospace)"/>
              </a:rPr>
              <a:t>())) { </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AA5500"/>
                </a:solidFill>
                <a:effectLst/>
                <a:latin typeface="Arial Unicode MS"/>
                <a:ea typeface="var(--monospace)"/>
              </a:rPr>
              <a:t>//中间的逻辑在下面说明</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770088"/>
                </a:solidFill>
                <a:effectLst/>
                <a:latin typeface="Arial Unicode MS"/>
                <a:ea typeface="var(--monospace)"/>
              </a:rPr>
              <a:t>else</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AA5500"/>
                </a:solidFill>
                <a:effectLst/>
                <a:latin typeface="Arial Unicode MS"/>
                <a:ea typeface="var(--monospace)"/>
              </a:rPr>
              <a:t>//登录失败</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code</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put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AA1111"/>
                </a:solidFill>
                <a:effectLst/>
                <a:latin typeface="Arial Unicode MS"/>
                <a:ea typeface="var(--monospace)"/>
              </a:rPr>
              <a:t>"code"</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AA1111"/>
                </a:solidFill>
                <a:effectLst/>
                <a:latin typeface="Arial Unicode MS"/>
                <a:ea typeface="var(--monospace)"/>
              </a:rPr>
              <a:t>"0"</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System</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out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println</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AA1111"/>
                </a:solidFill>
                <a:effectLst/>
                <a:latin typeface="Arial Unicode MS"/>
                <a:ea typeface="var(--monospace)"/>
              </a:rPr>
              <a:t>"登录失败！"</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AA5500"/>
                </a:solidFill>
                <a:effectLst/>
                <a:latin typeface="Arial Unicode MS"/>
                <a:ea typeface="var(--monospace)"/>
              </a:rPr>
              <a:t>//匹配并且判断账号密码是否存在真确</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逻辑1：登陆成功</a:t>
            </a:r>
            <a:endParaRPr kumimoji="0" lang="zh-CN" altLang="zh-CN" sz="1200" b="0" i="0" u="none" strike="noStrike" cap="none" normalizeH="0" baseline="0" dirty="0">
              <a:ln>
                <a:noFill/>
              </a:ln>
              <a:solidFill>
                <a:srgbClr val="770088"/>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70088"/>
                </a:solidFill>
                <a:effectLst/>
                <a:latin typeface="Arial Unicode MS"/>
                <a:ea typeface="var(--monospace)"/>
              </a:rPr>
              <a:t>if</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user</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getState</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981A1A"/>
                </a:solidFill>
                <a:effectLst/>
                <a:latin typeface="Arial Unicode MS"/>
                <a:ea typeface="var(--monospace)"/>
              </a:rPr>
              <a:t>==</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116644"/>
                </a:solidFill>
                <a:effectLst/>
                <a:latin typeface="Arial Unicode MS"/>
                <a:ea typeface="var(--monospace)"/>
              </a:rPr>
              <a:t>1</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AA5500"/>
                </a:solidFill>
                <a:effectLst/>
                <a:latin typeface="Arial Unicode MS"/>
                <a:ea typeface="var(--monospace)"/>
              </a:rPr>
              <a:t>//将用户的登录状态改为2</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User</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target</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981A1A"/>
                </a:solidFill>
                <a:effectLst/>
                <a:latin typeface="Arial Unicode MS"/>
                <a:ea typeface="var(--monospace)"/>
              </a:rPr>
              <a:t>=</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770088"/>
                </a:solidFill>
                <a:effectLst/>
                <a:latin typeface="Arial Unicode MS"/>
                <a:ea typeface="var(--monospace)"/>
              </a:rPr>
              <a:t>new</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User</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target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setUid</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user</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getUid</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target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setState</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116644"/>
                </a:solidFill>
                <a:effectLst/>
                <a:latin typeface="Arial Unicode MS"/>
                <a:ea typeface="var(--monospace)"/>
              </a:rPr>
              <a:t>2</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updateUser</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target</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code</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put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AA1111"/>
                </a:solidFill>
                <a:effectLst/>
                <a:latin typeface="Arial Unicode MS"/>
                <a:ea typeface="var(--monospace)"/>
              </a:rPr>
              <a:t>"code"</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AA1111"/>
                </a:solidFill>
                <a:effectLst/>
                <a:latin typeface="Arial Unicode MS"/>
                <a:ea typeface="var(--monospace)"/>
              </a:rPr>
              <a:t>"1"</a:t>
            </a:r>
            <a:r>
              <a:rPr kumimoji="0" lang="zh-CN" altLang="zh-CN" sz="1200" b="0" i="0" u="none" strike="noStrike" cap="none" normalizeH="0" baseline="0" dirty="0">
                <a:ln>
                  <a:noFill/>
                </a:ln>
                <a:solidFill>
                  <a:srgbClr val="333333"/>
                </a:solidFill>
                <a:effectLst/>
                <a:latin typeface="Arial Unicode MS"/>
                <a:ea typeface="var(--monospace)"/>
              </a:rPr>
              <a:t>); </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data</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put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AA5500"/>
                </a:solidFill>
                <a:effectLst/>
                <a:latin typeface="Arial Unicode MS"/>
                <a:ea typeface="var(--monospace)"/>
              </a:rPr>
              <a:t>//中间为各param对应逻辑匹配此处省略</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System</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out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println</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AA1111"/>
                </a:solidFill>
                <a:effectLst/>
                <a:latin typeface="Arial Unicode MS"/>
                <a:ea typeface="var(--monospace)"/>
              </a:rPr>
              <a:t>"登录成功！"</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AA5500"/>
                </a:solidFill>
                <a:effectLst/>
                <a:latin typeface="Arial Unicode MS"/>
                <a:ea typeface="var(--monospace)"/>
              </a:rPr>
              <a:t>//输出成功</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逻辑2：异地登录</a:t>
            </a:r>
            <a:endParaRPr kumimoji="0" lang="zh-CN" altLang="zh-CN" sz="1200" b="0" i="0" u="none" strike="noStrike" cap="none" normalizeH="0" baseline="0" dirty="0">
              <a:ln>
                <a:noFill/>
              </a:ln>
              <a:solidFill>
                <a:srgbClr val="770088"/>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770088"/>
                </a:solidFill>
                <a:effectLst/>
                <a:latin typeface="Arial Unicode MS"/>
                <a:ea typeface="var(--monospace)"/>
              </a:rPr>
              <a:t>else</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770088"/>
                </a:solidFill>
                <a:effectLst/>
                <a:latin typeface="Arial Unicode MS"/>
                <a:ea typeface="var(--monospace)"/>
              </a:rPr>
              <a:t>if</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user</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getState</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981A1A"/>
                </a:solidFill>
                <a:effectLst/>
                <a:latin typeface="Arial Unicode MS"/>
                <a:ea typeface="var(--monospace)"/>
              </a:rPr>
              <a:t>==</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116644"/>
                </a:solidFill>
                <a:effectLst/>
                <a:latin typeface="Arial Unicode MS"/>
                <a:ea typeface="var(--monospace)"/>
              </a:rPr>
              <a:t>2</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AA5500"/>
                </a:solidFill>
                <a:effectLst/>
                <a:latin typeface="Arial Unicode MS"/>
                <a:ea typeface="var(--monospace)"/>
              </a:rPr>
              <a:t>//用户在其他设备已登录</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code</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put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AA1111"/>
                </a:solidFill>
                <a:effectLst/>
                <a:latin typeface="Arial Unicode MS"/>
                <a:ea typeface="var(--monospace)"/>
              </a:rPr>
              <a:t>"code"</a:t>
            </a: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AA1111"/>
                </a:solidFill>
                <a:effectLst/>
                <a:latin typeface="Arial Unicode MS"/>
                <a:ea typeface="var(--monospace)"/>
              </a:rPr>
              <a:t>"2"</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               </a:t>
            </a:r>
            <a:r>
              <a:rPr kumimoji="0" lang="zh-CN" altLang="zh-CN" sz="1200" b="0" i="0" u="none" strike="noStrike" cap="none" normalizeH="0" baseline="0" dirty="0">
                <a:ln>
                  <a:noFill/>
                </a:ln>
                <a:solidFill>
                  <a:srgbClr val="000000"/>
                </a:solidFill>
                <a:effectLst/>
                <a:latin typeface="Arial Unicode MS"/>
                <a:ea typeface="var(--monospace)"/>
              </a:rPr>
              <a:t>System</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out</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000000"/>
                </a:solidFill>
                <a:effectLst/>
                <a:latin typeface="Arial Unicode MS"/>
                <a:ea typeface="var(--monospace)"/>
              </a:rPr>
              <a:t>println</a:t>
            </a:r>
            <a:r>
              <a:rPr kumimoji="0" lang="zh-CN" altLang="zh-CN" sz="1200" b="0" i="0" u="none" strike="noStrike" cap="none" normalizeH="0" baseline="0" dirty="0">
                <a:ln>
                  <a:noFill/>
                </a:ln>
                <a:solidFill>
                  <a:srgbClr val="333333"/>
                </a:solidFill>
                <a:effectLst/>
                <a:latin typeface="Arial Unicode MS"/>
                <a:ea typeface="var(--monospace)"/>
              </a:rPr>
              <a:t>(</a:t>
            </a:r>
            <a:r>
              <a:rPr kumimoji="0" lang="zh-CN" altLang="zh-CN" sz="1200" b="0" i="0" u="none" strike="noStrike" cap="none" normalizeH="0" baseline="0" dirty="0">
                <a:ln>
                  <a:noFill/>
                </a:ln>
                <a:solidFill>
                  <a:srgbClr val="AA1111"/>
                </a:solidFill>
                <a:effectLst/>
                <a:latin typeface="Arial Unicode MS"/>
                <a:ea typeface="var(--monospace)"/>
              </a:rPr>
              <a:t>"用户在其他设备登录！"</a:t>
            </a:r>
            <a:r>
              <a:rPr kumimoji="0" lang="zh-CN" altLang="zh-CN" sz="1200" b="0" i="0" u="none" strike="noStrike" cap="none" normalizeH="0" baseline="0" dirty="0">
                <a:ln>
                  <a:noFill/>
                </a:ln>
                <a:solidFill>
                  <a:srgbClr val="333333"/>
                </a:solidFill>
                <a:effectLst/>
                <a:latin typeface="Arial Unicode MS"/>
                <a:ea typeface="var(--monospace)"/>
              </a:rPr>
              <a:t>);</a:t>
            </a:r>
            <a:br>
              <a:rPr kumimoji="0" lang="zh-CN" altLang="zh-CN" sz="1200" b="0" i="0" u="none" strike="noStrike" cap="none" normalizeH="0" baseline="0" dirty="0">
                <a:ln>
                  <a:noFill/>
                </a:ln>
                <a:solidFill>
                  <a:srgbClr val="333333"/>
                </a:solidFill>
                <a:effectLst/>
                <a:latin typeface="Arial Unicode MS"/>
                <a:ea typeface="var(--monospace)"/>
              </a:rPr>
            </a:br>
            <a:r>
              <a:rPr kumimoji="0" lang="zh-CN" altLang="zh-CN" sz="1200" b="0" i="0" u="none" strike="noStrike" cap="none" normalizeH="0" baseline="0" dirty="0">
                <a:ln>
                  <a:noFill/>
                </a:ln>
                <a:solidFill>
                  <a:srgbClr val="333333"/>
                </a:solidFill>
                <a:effectLst/>
                <a:latin typeface="Arial Unicode MS"/>
                <a:ea typeface="var(--monospace)"/>
              </a:rPr>
              <a:t>}</a:t>
            </a:r>
            <a:endParaRPr kumimoji="0" lang="zh-CN" altLang="zh-CN"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773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7D5FC-3D66-4756-34B7-ABADBF633EB0}"/>
              </a:ext>
            </a:extLst>
          </p:cNvPr>
          <p:cNvSpPr>
            <a:spLocks noGrp="1"/>
          </p:cNvSpPr>
          <p:nvPr>
            <p:ph type="title"/>
          </p:nvPr>
        </p:nvSpPr>
        <p:spPr/>
        <p:txBody>
          <a:bodyPr/>
          <a:lstStyle/>
          <a:p>
            <a:r>
              <a:rPr lang="zh-CN" altLang="en-US" dirty="0"/>
              <a:t>项目介绍</a:t>
            </a:r>
            <a:r>
              <a:rPr lang="en-US" altLang="zh-CN" dirty="0"/>
              <a:t>——</a:t>
            </a:r>
            <a:r>
              <a:rPr lang="zh-CN" altLang="en-US" dirty="0"/>
              <a:t>背景</a:t>
            </a:r>
          </a:p>
        </p:txBody>
      </p:sp>
      <p:sp>
        <p:nvSpPr>
          <p:cNvPr id="3" name="内容占位符 2">
            <a:extLst>
              <a:ext uri="{FF2B5EF4-FFF2-40B4-BE49-F238E27FC236}">
                <a16:creationId xmlns:a16="http://schemas.microsoft.com/office/drawing/2014/main" id="{EAAEBEFE-9ED0-D634-F510-8F5490701C4D}"/>
              </a:ext>
            </a:extLst>
          </p:cNvPr>
          <p:cNvSpPr>
            <a:spLocks noGrp="1"/>
          </p:cNvSpPr>
          <p:nvPr>
            <p:ph idx="1"/>
          </p:nvPr>
        </p:nvSpPr>
        <p:spPr/>
        <p:txBody>
          <a:bodyPr>
            <a:normAutofit/>
          </a:bodyPr>
          <a:lstStyle/>
          <a:p>
            <a:r>
              <a:rPr lang="zh-CN" altLang="en-US" dirty="0"/>
              <a:t>好物是一款主打闲置物品交易的的安卓软件应用。</a:t>
            </a:r>
          </a:p>
          <a:p>
            <a:r>
              <a:rPr lang="zh-CN" altLang="en-US" dirty="0"/>
              <a:t>生活中我们每个人都会有一些物品，因为时间、年龄、兴趣爱好、学习等各种原因产生很多闲置物品，为了帮助更多人处理自己的闲置物品，我们的应用给用户提供一个处理闲置物品的平台，用户在我们的应用里可以发布求购、发布公益活动、零元买、零元购、发现附近商品等功能。基于系统中的聊天功能，用户可以相约进行线下交易。相比市面上的软件，其体积更加轻便，使用更加简单，没有了广告植入也使得页面更加简洁。</a:t>
            </a:r>
          </a:p>
          <a:p>
            <a:r>
              <a:rPr lang="zh-CN" altLang="en-US" dirty="0"/>
              <a:t>随着生活品质的提升，人们拥有的物品种类及数量越来越多，闲置物品管理问题也愈渐成为人们日常生活的普遍痛点。闲置物品对自己来说没有用，丢了又觉得可惜。据统计，大学的师生有</a:t>
            </a:r>
            <a:r>
              <a:rPr lang="en-US" altLang="zh-CN" dirty="0"/>
              <a:t>79.8%</a:t>
            </a:r>
            <a:r>
              <a:rPr lang="zh-CN" altLang="en-US" dirty="0"/>
              <a:t>的人都有自己的闲置物品，其中</a:t>
            </a:r>
            <a:r>
              <a:rPr lang="en-US" altLang="zh-CN" dirty="0"/>
              <a:t>40%</a:t>
            </a:r>
            <a:r>
              <a:rPr lang="zh-CN" altLang="en-US" dirty="0"/>
              <a:t>的人会将自己的物品闲置，有</a:t>
            </a:r>
            <a:r>
              <a:rPr lang="en-US" altLang="zh-CN" dirty="0"/>
              <a:t>15%</a:t>
            </a:r>
            <a:r>
              <a:rPr lang="zh-CN" altLang="en-US" dirty="0"/>
              <a:t>的人会选择把闲置物品捐赠给他人，有</a:t>
            </a:r>
            <a:r>
              <a:rPr lang="en-US" altLang="zh-CN" dirty="0"/>
              <a:t>31%</a:t>
            </a:r>
            <a:r>
              <a:rPr lang="zh-CN" altLang="en-US" dirty="0"/>
              <a:t>的人希望通过跳蚤市场出售自己的闲置物品，还有</a:t>
            </a:r>
            <a:r>
              <a:rPr lang="en-US" altLang="zh-CN" dirty="0"/>
              <a:t>14%</a:t>
            </a:r>
            <a:r>
              <a:rPr lang="zh-CN" altLang="en-US" dirty="0"/>
              <a:t>的人不知道怎么处理自己的闲置物品。然而，并不是所有学校都有跳瘙市场，对于很多高校学生来说，始终缺乏一个交易的平台，我们这个软件就能帮助用户们方便的处理闲置物品。</a:t>
            </a:r>
          </a:p>
        </p:txBody>
      </p:sp>
    </p:spTree>
    <p:extLst>
      <p:ext uri="{BB962C8B-B14F-4D97-AF65-F5344CB8AC3E}">
        <p14:creationId xmlns:p14="http://schemas.microsoft.com/office/powerpoint/2010/main" val="2283275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07FF2-E3BB-BFC0-0C7E-2F706C26D936}"/>
              </a:ext>
            </a:extLst>
          </p:cNvPr>
          <p:cNvSpPr>
            <a:spLocks noGrp="1"/>
          </p:cNvSpPr>
          <p:nvPr>
            <p:ph type="title"/>
          </p:nvPr>
        </p:nvSpPr>
        <p:spPr/>
        <p:txBody>
          <a:bodyPr/>
          <a:lstStyle/>
          <a:p>
            <a:r>
              <a:rPr lang="zh-CN" altLang="en-US" dirty="0"/>
              <a:t>服务端设计</a:t>
            </a:r>
            <a:r>
              <a:rPr lang="en-US" altLang="zh-CN" dirty="0"/>
              <a:t>——</a:t>
            </a:r>
            <a:r>
              <a:rPr lang="zh-CN" altLang="en-US" dirty="0"/>
              <a:t>公益功能举例</a:t>
            </a:r>
          </a:p>
        </p:txBody>
      </p:sp>
      <p:sp>
        <p:nvSpPr>
          <p:cNvPr id="4" name="Rectangle 1">
            <a:extLst>
              <a:ext uri="{FF2B5EF4-FFF2-40B4-BE49-F238E27FC236}">
                <a16:creationId xmlns:a16="http://schemas.microsoft.com/office/drawing/2014/main" id="{3EA9CD9A-7671-1AEA-437E-3DB223B8EDBE}"/>
              </a:ext>
            </a:extLst>
          </p:cNvPr>
          <p:cNvSpPr>
            <a:spLocks noGrp="1" noChangeArrowheads="1"/>
          </p:cNvSpPr>
          <p:nvPr>
            <p:ph idx="1"/>
          </p:nvPr>
        </p:nvSpPr>
        <p:spPr bwMode="auto">
          <a:xfrm>
            <a:off x="681873" y="1737360"/>
            <a:ext cx="11510127" cy="2408291"/>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获取公益功能</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该部分设计包括了获取我发布公的益功能、获取我参加的公益功能、获取公益的功能。</a:t>
            </a:r>
            <a:endParaRPr kumimoji="0" lang="zh-CN"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因为代码的格式是几乎一样的，所以放在一起进行介绍说明。</a:t>
            </a:r>
            <a:endParaRPr kumimoji="0" lang="zh-CN"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基本实现方法：从已有数据中读取订单的相关信息并且匹配与公益相关的信息，遍历其中的公益，再将相关的信息获取更新。</a:t>
            </a:r>
            <a:endParaRPr kumimoji="0" lang="zh-CN"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匹配订单信息：</a:t>
            </a:r>
            <a:endParaRPr kumimoji="0" lang="zh-CN" altLang="zh-CN" sz="1800" b="0" i="0" u="none" strike="noStrike" cap="none" normalizeH="0" baseline="0" dirty="0">
              <a:ln>
                <a:noFill/>
              </a:ln>
              <a:solidFill>
                <a:srgbClr val="333333"/>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Arial Unicode MS"/>
                <a:ea typeface="var(--monospace)"/>
              </a:rPr>
              <a:t>account = userService.queryUserByAccount(request.getParameter("account").trim());</a:t>
            </a:r>
            <a:endParaRPr kumimoji="0" lang="zh-CN"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遍历公益并且更新：</a:t>
            </a:r>
            <a:endParaRPr kumimoji="0" lang="zh-CN" altLang="zh-CN" sz="1800" b="0" i="0" u="none" strike="noStrike" cap="none" normalizeH="0" baseline="0" dirty="0">
              <a:ln>
                <a:noFill/>
              </a:ln>
              <a:solidFill>
                <a:schemeClr val="tx1"/>
              </a:solidFill>
              <a:effectLst/>
            </a:endParaRPr>
          </a:p>
        </p:txBody>
      </p:sp>
      <p:sp>
        <p:nvSpPr>
          <p:cNvPr id="6" name="文本框 5">
            <a:extLst>
              <a:ext uri="{FF2B5EF4-FFF2-40B4-BE49-F238E27FC236}">
                <a16:creationId xmlns:a16="http://schemas.microsoft.com/office/drawing/2014/main" id="{BDDA072E-503B-055D-C123-EF57C4F02193}"/>
              </a:ext>
            </a:extLst>
          </p:cNvPr>
          <p:cNvSpPr txBox="1"/>
          <p:nvPr/>
        </p:nvSpPr>
        <p:spPr>
          <a:xfrm>
            <a:off x="796565" y="4090599"/>
            <a:ext cx="8564252" cy="1754326"/>
          </a:xfrm>
          <a:prstGeom prst="rect">
            <a:avLst/>
          </a:prstGeom>
          <a:noFill/>
        </p:spPr>
        <p:txBody>
          <a:bodyPr wrap="square">
            <a:spAutoFit/>
          </a:bodyPr>
          <a:lstStyle/>
          <a:p>
            <a:r>
              <a:rPr lang="zh-CN" altLang="en-US" dirty="0"/>
              <a:t>for (Joincharity joincharity : joincharitys) {//遍历对应数据，此处以参加的公益为例子</a:t>
            </a:r>
          </a:p>
          <a:p>
            <a:r>
              <a:rPr lang="zh-CN" altLang="en-US" dirty="0"/>
              <a:t>                            Charity charity = charityService.getById(joincharity.getCid());</a:t>
            </a:r>
          </a:p>
          <a:p>
            <a:r>
              <a:rPr lang="zh-CN" altLang="en-US" dirty="0"/>
              <a:t>                            caudata.put("charitydata", charity);//更新</a:t>
            </a:r>
          </a:p>
          <a:p>
            <a:r>
              <a:rPr lang="zh-CN" altLang="en-US" dirty="0"/>
              <a:t>                            caudata.put("userdata", userdata);</a:t>
            </a:r>
          </a:p>
          <a:p>
            <a:r>
              <a:rPr lang="zh-CN" altLang="en-US" dirty="0"/>
              <a:t>                            caulist.add(caudata);</a:t>
            </a:r>
          </a:p>
          <a:p>
            <a:r>
              <a:rPr lang="zh-CN" altLang="en-US" dirty="0"/>
              <a:t>                        }</a:t>
            </a:r>
          </a:p>
        </p:txBody>
      </p:sp>
    </p:spTree>
    <p:extLst>
      <p:ext uri="{BB962C8B-B14F-4D97-AF65-F5344CB8AC3E}">
        <p14:creationId xmlns:p14="http://schemas.microsoft.com/office/powerpoint/2010/main" val="3954947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F14BD-8522-EB6C-3DF3-E34BC623D316}"/>
              </a:ext>
            </a:extLst>
          </p:cNvPr>
          <p:cNvSpPr>
            <a:spLocks noGrp="1"/>
          </p:cNvSpPr>
          <p:nvPr>
            <p:ph type="title"/>
          </p:nvPr>
        </p:nvSpPr>
        <p:spPr/>
        <p:txBody>
          <a:bodyPr/>
          <a:lstStyle/>
          <a:p>
            <a:r>
              <a:rPr lang="zh-CN" altLang="en-US" dirty="0"/>
              <a:t>服务端设计</a:t>
            </a:r>
            <a:r>
              <a:rPr lang="en-US" altLang="zh-CN" dirty="0"/>
              <a:t>——</a:t>
            </a:r>
            <a:r>
              <a:rPr lang="zh-CN" altLang="en-US" dirty="0"/>
              <a:t>收藏功能</a:t>
            </a:r>
          </a:p>
        </p:txBody>
      </p:sp>
      <p:sp>
        <p:nvSpPr>
          <p:cNvPr id="4" name="Rectangle 1">
            <a:extLst>
              <a:ext uri="{FF2B5EF4-FFF2-40B4-BE49-F238E27FC236}">
                <a16:creationId xmlns:a16="http://schemas.microsoft.com/office/drawing/2014/main" id="{53A206D0-3427-DC1E-65CC-D95F43629C33}"/>
              </a:ext>
            </a:extLst>
          </p:cNvPr>
          <p:cNvSpPr>
            <a:spLocks noGrp="1" noChangeArrowheads="1"/>
          </p:cNvSpPr>
          <p:nvPr>
            <p:ph idx="1"/>
          </p:nvPr>
        </p:nvSpPr>
        <p:spPr bwMode="auto">
          <a:xfrm>
            <a:off x="1031293" y="1978633"/>
            <a:ext cx="9800106" cy="290073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逻辑方法实现：获取账户ID的信息后遍历其收藏夹，如果收藏夹中没有存在需要收藏的商品则录入需要收藏商品的信息到数据，并且更新数据。</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遍历方法并录入更新数据：</a:t>
            </a:r>
            <a:endParaRPr kumimoji="0" lang="en-US"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rgbClr val="770088"/>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770088"/>
                </a:solidFill>
                <a:effectLst/>
                <a:latin typeface="Arial Unicode MS"/>
                <a:ea typeface="var(--monospace)"/>
              </a:rPr>
              <a:t>for</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Collect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collect</a:t>
            </a:r>
            <a:r>
              <a:rPr kumimoji="0" lang="zh-CN" altLang="zh-CN" sz="1600" b="0" i="0" u="none" strike="noStrike" cap="none" normalizeH="0" baseline="0" dirty="0">
                <a:ln>
                  <a:noFill/>
                </a:ln>
                <a:solidFill>
                  <a:srgbClr val="333333"/>
                </a:solidFill>
                <a:effectLst/>
                <a:latin typeface="Arial Unicode MS"/>
                <a:ea typeface="var(--monospace)"/>
              </a:rPr>
              <a:t> : </a:t>
            </a:r>
            <a:r>
              <a:rPr kumimoji="0" lang="zh-CN" altLang="zh-CN" sz="1600" b="0" i="0" u="none" strike="noStrike" cap="none" normalizeH="0" baseline="0" dirty="0">
                <a:ln>
                  <a:noFill/>
                </a:ln>
                <a:solidFill>
                  <a:srgbClr val="000000"/>
                </a:solidFill>
                <a:effectLst/>
                <a:latin typeface="Arial Unicode MS"/>
                <a:ea typeface="var(--monospace)"/>
              </a:rPr>
              <a:t>collects</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AA5500"/>
                </a:solidFill>
                <a:effectLst/>
                <a:latin typeface="Arial Unicode MS"/>
                <a:ea typeface="var(--monospace)"/>
              </a:rPr>
              <a:t>//遍历收藏</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gacdata</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put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"collectdata"</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collect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5500"/>
                </a:solidFill>
                <a:effectLst/>
                <a:latin typeface="Arial Unicode MS"/>
                <a:ea typeface="var(--monospace)"/>
              </a:rPr>
              <a:t>//上传对应收藏商品的数据</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gacdata</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put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"goodsdata"</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goodsService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getById</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collect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getGid</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gacdata</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put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"userdata"</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userService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getById</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collect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getGuid</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gaclist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add</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gacdata</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5500"/>
                </a:solidFill>
                <a:effectLst/>
                <a:latin typeface="Arial Unicode MS"/>
                <a:ea typeface="var(--monospace)"/>
              </a:rPr>
              <a:t>//更新数据</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chemeClr val="tx1"/>
                </a:solidFill>
                <a:effectLst/>
              </a:rPr>
            </a:br>
            <a:endParaRPr kumimoji="0" lang="zh-CN" altLang="zh-CN"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35338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B430A-81D8-23BE-B90B-E377794259E1}"/>
              </a:ext>
            </a:extLst>
          </p:cNvPr>
          <p:cNvSpPr>
            <a:spLocks noGrp="1"/>
          </p:cNvSpPr>
          <p:nvPr>
            <p:ph type="title"/>
          </p:nvPr>
        </p:nvSpPr>
        <p:spPr/>
        <p:txBody>
          <a:bodyPr/>
          <a:lstStyle/>
          <a:p>
            <a:r>
              <a:rPr lang="zh-CN" altLang="en-US" dirty="0"/>
              <a:t>服务端设计</a:t>
            </a:r>
            <a:r>
              <a:rPr lang="en-US" altLang="zh-CN" dirty="0"/>
              <a:t>——</a:t>
            </a:r>
            <a:r>
              <a:rPr lang="zh-CN" altLang="en-US" dirty="0"/>
              <a:t>消息功能举例</a:t>
            </a:r>
          </a:p>
        </p:txBody>
      </p:sp>
      <p:sp>
        <p:nvSpPr>
          <p:cNvPr id="4" name="Rectangle 1">
            <a:extLst>
              <a:ext uri="{FF2B5EF4-FFF2-40B4-BE49-F238E27FC236}">
                <a16:creationId xmlns:a16="http://schemas.microsoft.com/office/drawing/2014/main" id="{C1DCFA2E-258E-9D2E-CFCC-AFBA632F89CB}"/>
              </a:ext>
            </a:extLst>
          </p:cNvPr>
          <p:cNvSpPr>
            <a:spLocks noGrp="1" noChangeArrowheads="1"/>
          </p:cNvSpPr>
          <p:nvPr>
            <p:ph idx="1"/>
          </p:nvPr>
        </p:nvSpPr>
        <p:spPr bwMode="auto">
          <a:xfrm>
            <a:off x="1097280" y="1963674"/>
            <a:ext cx="9800106" cy="4070284"/>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获取消息</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获取消息具体可以分为获取一般的消息和查看未读消息。</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获取一般的消息逻辑：获取对应的账号ID查看其消息是否存在再根据具体情况返回对应信息。</a:t>
            </a:r>
            <a:endParaRPr kumimoji="0" lang="zh-CN" altLang="zh-CN" sz="1400" b="0" i="0" u="none" strike="noStrike" cap="none" normalizeH="0" baseline="0" dirty="0">
              <a:ln>
                <a:noFill/>
              </a:ln>
              <a:solidFill>
                <a:srgbClr val="770088"/>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770088"/>
                </a:solidFill>
                <a:effectLst/>
                <a:latin typeface="Arial Unicode MS"/>
                <a:ea typeface="var(--monospace)"/>
              </a:rPr>
              <a:t>if</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messagelist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size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981A1A"/>
                </a:solidFill>
                <a:effectLst/>
                <a:latin typeface="Arial Unicode MS"/>
                <a:ea typeface="var(--monospace)"/>
              </a:rPr>
              <a:t>&gt;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116644"/>
                </a:solidFill>
                <a:effectLst/>
                <a:latin typeface="Arial Unicode MS"/>
                <a:ea typeface="var(--monospace)"/>
              </a:rPr>
              <a:t>0</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5500"/>
                </a:solidFill>
                <a:effectLst/>
                <a:latin typeface="Arial Unicode MS"/>
                <a:ea typeface="var(--monospace)"/>
              </a:rPr>
              <a:t>//查询到有消息返回1</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params</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put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"code"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1111"/>
                </a:solidFill>
                <a:effectLst/>
                <a:latin typeface="Arial Unicode MS"/>
                <a:ea typeface="var(--monospace)"/>
              </a:rPr>
              <a:t>"1"</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params</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put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"data"</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messagelist</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770088"/>
                </a:solidFill>
                <a:effectLst/>
                <a:latin typeface="Arial Unicode MS"/>
                <a:ea typeface="var(--monospace)"/>
              </a:rPr>
              <a:t>else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770088"/>
                </a:solidFill>
                <a:effectLst/>
                <a:latin typeface="Arial Unicode MS"/>
                <a:ea typeface="var(--monospace)"/>
              </a:rPr>
              <a:t>if</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messagelist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isEmpty</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5500"/>
                </a:solidFill>
                <a:effectLst/>
                <a:latin typeface="Arial Unicode MS"/>
                <a:ea typeface="var(--monospace)"/>
              </a:rPr>
              <a:t>//查询到无消息</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params</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put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"code"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1111"/>
                </a:solidFill>
                <a:effectLst/>
                <a:latin typeface="Arial Unicode MS"/>
                <a:ea typeface="var(--monospace)"/>
              </a:rPr>
              <a:t>"2"</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770088"/>
                </a:solidFill>
                <a:effectLst/>
                <a:latin typeface="Arial Unicode MS"/>
                <a:ea typeface="var(--monospace)"/>
              </a:rPr>
              <a:t>else</a:t>
            </a:r>
            <a:r>
              <a:rPr kumimoji="0" lang="zh-CN" altLang="zh-CN" sz="1400" b="0" i="0" u="none" strike="noStrike" cap="none" normalizeH="0" baseline="0" dirty="0">
                <a:ln>
                  <a:noFill/>
                </a:ln>
                <a:solidFill>
                  <a:srgbClr val="333333"/>
                </a:solidFill>
                <a:effectLst/>
                <a:latin typeface="Arial Unicode MS"/>
                <a:ea typeface="var(--monospace)"/>
              </a:rPr>
              <a:t> {                              </a:t>
            </a:r>
            <a:r>
              <a:rPr kumimoji="0" lang="zh-CN" altLang="zh-CN" sz="1400" b="0" i="0" u="none" strike="noStrike" cap="none" normalizeH="0" baseline="0" dirty="0">
                <a:ln>
                  <a:noFill/>
                </a:ln>
                <a:solidFill>
                  <a:srgbClr val="AA5500"/>
                </a:solidFill>
                <a:effectLst/>
                <a:latin typeface="Arial Unicode MS"/>
                <a:ea typeface="var(--monospace)"/>
              </a:rPr>
              <a:t>//查询出错</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params</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put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"code"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1111"/>
                </a:solidFill>
                <a:effectLst/>
                <a:latin typeface="Arial Unicode MS"/>
                <a:ea typeface="var(--monospace)"/>
              </a:rPr>
              <a:t>"0"</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查看未读消息的逻辑基本上可以与一般消息看做一类，也是获取对应账户的消息中的对应参数不过换成了unreadlist查看是否为空来返回对应信息。</a:t>
            </a:r>
            <a:endParaRPr kumimoji="0" lang="zh-CN" altLang="zh-CN" sz="1400" b="0" i="0" u="none" strike="noStrike" cap="none" normalizeH="0" baseline="0" dirty="0">
              <a:ln>
                <a:noFill/>
              </a:ln>
              <a:solidFill>
                <a:srgbClr val="770088"/>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770088"/>
                </a:solidFill>
                <a:effectLst/>
                <a:latin typeface="Arial Unicode MS"/>
                <a:ea typeface="var(--monospace)"/>
              </a:rPr>
              <a:t>if</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unreadlist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isEmpty</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5500"/>
                </a:solidFill>
                <a:effectLst/>
                <a:latin typeface="Arial Unicode MS"/>
                <a:ea typeface="var(--monospace)"/>
              </a:rPr>
              <a:t>//有未读消息</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params</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put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"code"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1111"/>
                </a:solidFill>
                <a:effectLst/>
                <a:latin typeface="Arial Unicode MS"/>
                <a:ea typeface="var(--monospace)"/>
              </a:rPr>
              <a:t>"1"</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770088"/>
                </a:solidFill>
                <a:effectLst/>
                <a:latin typeface="Arial Unicode MS"/>
                <a:ea typeface="var(--monospace)"/>
              </a:rPr>
              <a:t>else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5500"/>
                </a:solidFill>
                <a:effectLst/>
                <a:latin typeface="Arial Unicode MS"/>
                <a:ea typeface="var(--monospace)"/>
              </a:rPr>
              <a:t>//没有未读消息</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params</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put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"code"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1111"/>
                </a:solidFill>
                <a:effectLst/>
                <a:latin typeface="Arial Unicode MS"/>
                <a:ea typeface="var(--monospace)"/>
              </a:rPr>
              <a:t>"0"</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a:t>
            </a:r>
            <a:endParaRPr kumimoji="0" lang="zh-CN" altLang="zh-CN"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13346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ED315-F481-707C-06C3-B0F8DC2076CD}"/>
              </a:ext>
            </a:extLst>
          </p:cNvPr>
          <p:cNvSpPr>
            <a:spLocks noGrp="1"/>
          </p:cNvSpPr>
          <p:nvPr>
            <p:ph type="title"/>
          </p:nvPr>
        </p:nvSpPr>
        <p:spPr/>
        <p:txBody>
          <a:bodyPr/>
          <a:lstStyle/>
          <a:p>
            <a:r>
              <a:rPr lang="zh-CN" altLang="en-US" dirty="0"/>
              <a:t>服务端设计</a:t>
            </a:r>
            <a:r>
              <a:rPr lang="en-US" altLang="zh-CN" dirty="0"/>
              <a:t>——</a:t>
            </a:r>
            <a:r>
              <a:rPr lang="zh-CN" altLang="en-US" dirty="0"/>
              <a:t>发布功能举例</a:t>
            </a:r>
          </a:p>
        </p:txBody>
      </p:sp>
      <p:sp>
        <p:nvSpPr>
          <p:cNvPr id="4" name="Rectangle 1">
            <a:extLst>
              <a:ext uri="{FF2B5EF4-FFF2-40B4-BE49-F238E27FC236}">
                <a16:creationId xmlns:a16="http://schemas.microsoft.com/office/drawing/2014/main" id="{072B27BE-AEE7-520E-7787-C8D2731AD51A}"/>
              </a:ext>
            </a:extLst>
          </p:cNvPr>
          <p:cNvSpPr>
            <a:spLocks noGrp="1" noChangeArrowheads="1"/>
          </p:cNvSpPr>
          <p:nvPr>
            <p:ph idx="1"/>
          </p:nvPr>
        </p:nvSpPr>
        <p:spPr bwMode="auto">
          <a:xfrm>
            <a:off x="1080419" y="2086355"/>
            <a:ext cx="10031162" cy="3639397"/>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商品发布</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商品发布通过用户的账户来发布，在用户的账户ID下发布商品，录入商品的各种信息。由于商品需要配图，所以需要设置路径用来放置图片。</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商品发布可以配细分为一般商品发布、一般商品重发布、商品公开发布、商品公开重发布。实际上商品的发布与公开发布只不过是发布的在APP中的位置不太一样，录入数据库后的数据其实在用一张表，慈湖不做细讲。商品的重发布实际上就是对已发布的信息进行数据更新覆盖，没有什么别的操作。</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商品发布逻辑实现： 确定存放的地址，建立存放照片的文件夹：判断商品是否为空再建立文件夹。</a:t>
            </a:r>
            <a:endParaRPr kumimoji="0" lang="zh-CN" altLang="zh-CN" sz="1400" b="0" i="0" u="none" strike="noStrike" cap="none" normalizeH="0" baseline="0" dirty="0">
              <a:ln>
                <a:noFill/>
              </a:ln>
              <a:solidFill>
                <a:srgbClr val="008855"/>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8855"/>
                </a:solidFill>
                <a:effectLst/>
                <a:latin typeface="Arial Unicode MS"/>
                <a:ea typeface="var(--monospace)"/>
              </a:rPr>
              <a:t>String</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goodsdata</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apppath</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1111"/>
                </a:solidFill>
                <a:effectLst/>
                <a:latin typeface="Arial Unicode MS"/>
                <a:ea typeface="var(--monospace)"/>
              </a:rPr>
              <a: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AA1111"/>
                </a:solidFill>
                <a:effectLst/>
                <a:latin typeface="Arial Unicode MS"/>
                <a:ea typeface="var(--monospace)"/>
              </a:rPr>
              <a:t>"goodsdata"</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000000"/>
                </a:solidFill>
                <a:effectLst/>
                <a:latin typeface="Arial Unicode MS"/>
                <a:ea typeface="var(--monospace)"/>
              </a:rPr>
              <a:t>File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goodsfile</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770088"/>
                </a:solidFill>
                <a:effectLst/>
                <a:latin typeface="Arial Unicode MS"/>
                <a:ea typeface="var(--monospace)"/>
              </a:rPr>
              <a:t>new</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File</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goodsdata</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770088"/>
                </a:solidFill>
                <a:effectLst/>
                <a:latin typeface="Arial Unicode MS"/>
                <a:ea typeface="var(--monospace)"/>
              </a:rPr>
              <a:t>if</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goodsfile</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exists</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goodsfile</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mkdir</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333333"/>
                </a:solidFill>
                <a:effectLst/>
                <a:latin typeface="Arial Unicode MS"/>
                <a:ea typeface="var(--monospace)"/>
              </a:rPr>
              <a:t>}</a:t>
            </a:r>
            <a:endParaRPr kumimoji="0" lang="zh-CN" altLang="zh-CN"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录入商品信息：</a:t>
            </a:r>
            <a:endParaRPr kumimoji="0" lang="zh-CN" altLang="zh-CN" sz="1400" b="0" i="0" u="none" strike="noStrike" cap="none" normalizeH="0" baseline="0" dirty="0">
              <a:ln>
                <a:noFill/>
              </a:ln>
              <a:solidFill>
                <a:srgbClr val="000000"/>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Arial Unicode MS"/>
                <a:ea typeface="var(--monospace)"/>
              </a:rPr>
              <a:t>user</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981A1A"/>
                </a:solidFill>
                <a:effectLst/>
                <a:latin typeface="Arial Unicode MS"/>
                <a:ea typeface="var(--monospace)"/>
              </a:rPr>
              <a:t>=</a:t>
            </a:r>
            <a:r>
              <a:rPr kumimoji="0" lang="zh-CN" altLang="zh-CN" sz="1400" b="0" i="0" u="none" strike="noStrike" cap="none" normalizeH="0" baseline="0" dirty="0">
                <a:ln>
                  <a:noFill/>
                </a:ln>
                <a:solidFill>
                  <a:srgbClr val="333333"/>
                </a:solidFill>
                <a:effectLst/>
                <a:latin typeface="Arial Unicode MS"/>
                <a:ea typeface="var(--monospace)"/>
              </a:rPr>
              <a:t> </a:t>
            </a:r>
            <a:r>
              <a:rPr kumimoji="0" lang="zh-CN" altLang="zh-CN" sz="1400" b="0" i="0" u="none" strike="noStrike" cap="none" normalizeH="0" baseline="0" dirty="0">
                <a:ln>
                  <a:noFill/>
                </a:ln>
                <a:solidFill>
                  <a:srgbClr val="000000"/>
                </a:solidFill>
                <a:effectLst/>
                <a:latin typeface="Arial Unicode MS"/>
                <a:ea typeface="var(--monospace)"/>
              </a:rPr>
              <a:t>userService</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queryUserByAccount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request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getParameter</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"uaccount"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trim</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000000"/>
                </a:solidFill>
                <a:effectLst/>
                <a:latin typeface="Arial Unicode MS"/>
                <a:ea typeface="var(--monospace)"/>
              </a:rPr>
              <a:t>goods</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setUid</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user</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getUid</a:t>
            </a:r>
            <a:r>
              <a:rPr kumimoji="0" lang="zh-CN" altLang="zh-CN" sz="1400" b="0" i="0" u="none" strike="noStrike" cap="none" normalizeH="0" baseline="0" dirty="0">
                <a:ln>
                  <a:noFill/>
                </a:ln>
                <a:solidFill>
                  <a:srgbClr val="333333"/>
                </a:solidFill>
                <a:effectLst/>
                <a:latin typeface="Arial Unicode MS"/>
                <a:ea typeface="var(--monospace)"/>
              </a:rPr>
              <a:t>());</a:t>
            </a:r>
            <a:br>
              <a:rPr kumimoji="0" lang="zh-CN" altLang="zh-CN" sz="1400" b="0" i="0" u="none" strike="noStrike" cap="none" normalizeH="0" baseline="0" dirty="0">
                <a:ln>
                  <a:noFill/>
                </a:ln>
                <a:solidFill>
                  <a:srgbClr val="333333"/>
                </a:solidFill>
                <a:effectLst/>
                <a:latin typeface="Arial Unicode MS"/>
                <a:ea typeface="var(--monospace)"/>
              </a:rPr>
            </a:br>
            <a:r>
              <a:rPr kumimoji="0" lang="zh-CN" altLang="zh-CN" sz="1400" b="0" i="0" u="none" strike="noStrike" cap="none" normalizeH="0" baseline="0" dirty="0">
                <a:ln>
                  <a:noFill/>
                </a:ln>
                <a:solidFill>
                  <a:srgbClr val="000000"/>
                </a:solidFill>
                <a:effectLst/>
                <a:latin typeface="Arial Unicode MS"/>
                <a:ea typeface="var(--monospace)"/>
              </a:rPr>
              <a:t>goods</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setXX</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request</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getParameter</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1111"/>
                </a:solidFill>
                <a:effectLst/>
                <a:latin typeface="Arial Unicode MS"/>
                <a:ea typeface="var(--monospace)"/>
              </a:rPr>
              <a:t>"XX"</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000000"/>
                </a:solidFill>
                <a:effectLst/>
                <a:latin typeface="Arial Unicode MS"/>
                <a:ea typeface="var(--monospace)"/>
              </a:rPr>
              <a:t>trim</a:t>
            </a:r>
            <a:r>
              <a:rPr kumimoji="0" lang="zh-CN" altLang="zh-CN" sz="1400" b="0" i="0" u="none" strike="noStrike" cap="none" normalizeH="0" baseline="0" dirty="0">
                <a:ln>
                  <a:noFill/>
                </a:ln>
                <a:solidFill>
                  <a:srgbClr val="333333"/>
                </a:solidFill>
                <a:effectLst/>
                <a:latin typeface="Arial Unicode MS"/>
                <a:ea typeface="var(--monospace)"/>
              </a:rPr>
              <a:t>());</a:t>
            </a:r>
            <a:r>
              <a:rPr kumimoji="0" lang="zh-CN" altLang="zh-CN" sz="1400" b="0" i="0" u="none" strike="noStrike" cap="none" normalizeH="0" baseline="0" dirty="0">
                <a:ln>
                  <a:noFill/>
                </a:ln>
                <a:solidFill>
                  <a:srgbClr val="AA5500"/>
                </a:solidFill>
                <a:effectLst/>
                <a:latin typeface="Arial Unicode MS"/>
                <a:ea typeface="var(--monospace)"/>
              </a:rPr>
              <a:t>//XX表示对应param标签</a:t>
            </a:r>
            <a:endParaRPr kumimoji="0" lang="zh-CN" altLang="zh-CN"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08678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93BDA-3C29-4DB9-FFCA-789C85345801}"/>
              </a:ext>
            </a:extLst>
          </p:cNvPr>
          <p:cNvSpPr>
            <a:spLocks noGrp="1"/>
          </p:cNvSpPr>
          <p:nvPr>
            <p:ph type="title"/>
          </p:nvPr>
        </p:nvSpPr>
        <p:spPr/>
        <p:txBody>
          <a:bodyPr/>
          <a:lstStyle/>
          <a:p>
            <a:r>
              <a:rPr lang="zh-CN" altLang="en-US" dirty="0"/>
              <a:t>服务端设计</a:t>
            </a:r>
            <a:r>
              <a:rPr lang="en-US" altLang="zh-CN" dirty="0"/>
              <a:t>——</a:t>
            </a:r>
            <a:r>
              <a:rPr lang="zh-CN" altLang="en-US" dirty="0"/>
              <a:t>购买功能举例</a:t>
            </a:r>
          </a:p>
        </p:txBody>
      </p:sp>
      <p:sp>
        <p:nvSpPr>
          <p:cNvPr id="4" name="Rectangle 1">
            <a:extLst>
              <a:ext uri="{FF2B5EF4-FFF2-40B4-BE49-F238E27FC236}">
                <a16:creationId xmlns:a16="http://schemas.microsoft.com/office/drawing/2014/main" id="{21416683-3D58-5FF3-6C83-5469890A221A}"/>
              </a:ext>
            </a:extLst>
          </p:cNvPr>
          <p:cNvSpPr>
            <a:spLocks noGrp="1" noChangeArrowheads="1"/>
          </p:cNvSpPr>
          <p:nvPr>
            <p:ph idx="1"/>
          </p:nvPr>
        </p:nvSpPr>
        <p:spPr bwMode="auto">
          <a:xfrm>
            <a:off x="775628" y="1724696"/>
            <a:ext cx="10696793" cy="450117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“我买到的”功能</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逻辑功能实现：获取用户的订单ID并匹配，查看ID中的信息，遍历其中所有的购买的订单并且获取，有新的订单就录入信息后更新数据。</a:t>
            </a: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获取用户订单ID：</a:t>
            </a:r>
            <a:endParaRPr kumimoji="0" lang="zh-CN" altLang="zh-CN" b="0" i="0" u="none" strike="noStrike" cap="none" normalizeH="0" baseline="0" dirty="0">
              <a:ln>
                <a:noFill/>
              </a:ln>
              <a:solidFill>
                <a:srgbClr val="000000"/>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Arial Unicode MS"/>
                <a:ea typeface="var(--monospace)"/>
              </a:rPr>
              <a:t>User</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user</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981A1A"/>
                </a:solidFill>
                <a:effectLst/>
                <a:latin typeface="Arial Unicode MS"/>
                <a:ea typeface="var(--monospace)"/>
              </a:rPr>
              <a:t>=</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userService</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queryUserByAccount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request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getParameter</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AA1111"/>
                </a:solidFill>
                <a:effectLst/>
                <a:latin typeface="Arial Unicode MS"/>
                <a:ea typeface="var(--monospace)"/>
              </a:rPr>
              <a:t>"account"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trim</a:t>
            </a:r>
            <a:r>
              <a:rPr kumimoji="0" lang="zh-CN" altLang="zh-CN" b="0" i="0" u="none" strike="noStrike" cap="none" normalizeH="0" baseline="0" dirty="0">
                <a:ln>
                  <a:noFill/>
                </a:ln>
                <a:solidFill>
                  <a:srgbClr val="333333"/>
                </a:solidFill>
                <a:effectLst/>
                <a:latin typeface="Arial Unicode MS"/>
                <a:ea typeface="var(--monospace)"/>
              </a:rPr>
              <a:t>());</a:t>
            </a: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匹配订单对应的用户ID：</a:t>
            </a:r>
            <a:endParaRPr kumimoji="0" lang="zh-CN" altLang="zh-CN" b="0" i="0" u="none" strike="noStrike" cap="none" normalizeH="0" baseline="0" dirty="0">
              <a:ln>
                <a:noFill/>
              </a:ln>
              <a:solidFill>
                <a:srgbClr val="000000"/>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Arial Unicode MS"/>
                <a:ea typeface="var(--monospace)"/>
              </a:rPr>
              <a:t>accoutWrapper</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eq</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Account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getUid</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user</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getUid</a:t>
            </a:r>
            <a:r>
              <a:rPr kumimoji="0" lang="zh-CN" altLang="zh-CN" b="0" i="0" u="none" strike="noStrike" cap="none" normalizeH="0" baseline="0" dirty="0">
                <a:ln>
                  <a:noFill/>
                </a:ln>
                <a:solidFill>
                  <a:srgbClr val="333333"/>
                </a:solidFill>
                <a:effectLst/>
                <a:latin typeface="Arial Unicode MS"/>
                <a:ea typeface="var(--monospace)"/>
              </a:rPr>
              <a:t>());</a:t>
            </a: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录入更新订单信息：</a:t>
            </a:r>
            <a:endParaRPr kumimoji="0" lang="zh-CN" altLang="zh-CN" b="0" i="0" u="none" strike="noStrike" cap="none" normalizeH="0" baseline="0" dirty="0">
              <a:ln>
                <a:noFill/>
              </a:ln>
              <a:solidFill>
                <a:srgbClr val="770088"/>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770088"/>
                </a:solidFill>
                <a:effectLst/>
                <a:latin typeface="Arial Unicode MS"/>
                <a:ea typeface="var(--monospace)"/>
              </a:rPr>
              <a:t>for</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Account</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account</a:t>
            </a:r>
            <a:r>
              <a:rPr kumimoji="0" lang="zh-CN" altLang="zh-CN" b="0" i="0" u="none" strike="noStrike" cap="none" normalizeH="0" baseline="0" dirty="0">
                <a:ln>
                  <a:noFill/>
                </a:ln>
                <a:solidFill>
                  <a:srgbClr val="333333"/>
                </a:solidFill>
                <a:effectLst/>
                <a:latin typeface="Arial Unicode MS"/>
                <a:ea typeface="var(--monospace)"/>
              </a:rPr>
              <a:t> : </a:t>
            </a:r>
            <a:r>
              <a:rPr kumimoji="0" lang="zh-CN" altLang="zh-CN" b="0" i="0" u="none" strike="noStrike" cap="none" normalizeH="0" baseline="0" dirty="0">
                <a:ln>
                  <a:noFill/>
                </a:ln>
                <a:solidFill>
                  <a:srgbClr val="000000"/>
                </a:solidFill>
                <a:effectLst/>
                <a:latin typeface="Arial Unicode MS"/>
                <a:ea typeface="var(--monospace)"/>
              </a:rPr>
              <a:t>accountList</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AA5500"/>
                </a:solidFill>
                <a:effectLst/>
                <a:latin typeface="Arial Unicode MS"/>
                <a:ea typeface="var(--monospace)"/>
              </a:rPr>
              <a:t>//遍历订单</a:t>
            </a:r>
            <a:br>
              <a:rPr kumimoji="0" lang="zh-CN" altLang="zh-CN" b="0" i="0" u="none" strike="noStrike" cap="none" normalizeH="0" baseline="0" dirty="0">
                <a:ln>
                  <a:noFill/>
                </a:ln>
                <a:solidFill>
                  <a:srgbClr val="333333"/>
                </a:solidFill>
                <a:effectLst/>
                <a:latin typeface="Arial Unicode MS"/>
                <a:ea typeface="var(--monospace)"/>
              </a:rPr>
            </a:b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gaudata</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put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AA1111"/>
                </a:solidFill>
                <a:effectLst/>
                <a:latin typeface="Arial Unicode MS"/>
                <a:ea typeface="var(--monospace)"/>
              </a:rPr>
              <a:t>"accountdata"</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account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AA5500"/>
                </a:solidFill>
                <a:effectLst/>
                <a:latin typeface="Arial Unicode MS"/>
                <a:ea typeface="var(--monospace)"/>
              </a:rPr>
              <a:t>//录入信息</a:t>
            </a:r>
            <a:br>
              <a:rPr kumimoji="0" lang="zh-CN" altLang="zh-CN" b="0" i="0" u="none" strike="noStrike" cap="none" normalizeH="0" baseline="0" dirty="0">
                <a:ln>
                  <a:noFill/>
                </a:ln>
                <a:solidFill>
                  <a:srgbClr val="333333"/>
                </a:solidFill>
                <a:effectLst/>
                <a:latin typeface="Arial Unicode MS"/>
                <a:ea typeface="var(--monospace)"/>
              </a:rPr>
            </a:b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gaudata</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put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AA1111"/>
                </a:solidFill>
                <a:effectLst/>
                <a:latin typeface="Arial Unicode MS"/>
                <a:ea typeface="var(--monospace)"/>
              </a:rPr>
              <a:t>"goodsdata"</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goodsService</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getById</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account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getGid</a:t>
            </a:r>
            <a:r>
              <a:rPr kumimoji="0" lang="zh-CN" altLang="zh-CN" b="0" i="0" u="none" strike="noStrike" cap="none" normalizeH="0" baseline="0" dirty="0">
                <a:ln>
                  <a:noFill/>
                </a:ln>
                <a:solidFill>
                  <a:srgbClr val="333333"/>
                </a:solidFill>
                <a:effectLst/>
                <a:latin typeface="Arial Unicode MS"/>
                <a:ea typeface="var(--monospace)"/>
              </a:rPr>
              <a:t>()));</a:t>
            </a:r>
            <a:br>
              <a:rPr kumimoji="0" lang="zh-CN" altLang="zh-CN" b="0" i="0" u="none" strike="noStrike" cap="none" normalizeH="0" baseline="0" dirty="0">
                <a:ln>
                  <a:noFill/>
                </a:ln>
                <a:solidFill>
                  <a:srgbClr val="333333"/>
                </a:solidFill>
                <a:effectLst/>
                <a:latin typeface="Arial Unicode MS"/>
                <a:ea typeface="var(--monospace)"/>
              </a:rPr>
            </a:b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gaudata</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put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AA1111"/>
                </a:solidFill>
                <a:effectLst/>
                <a:latin typeface="Arial Unicode MS"/>
                <a:ea typeface="var(--monospace)"/>
              </a:rPr>
              <a:t>"userdata"</a:t>
            </a: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userService</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getById</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account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getGuid</a:t>
            </a:r>
            <a:r>
              <a:rPr kumimoji="0" lang="zh-CN" altLang="zh-CN" b="0" i="0" u="none" strike="noStrike" cap="none" normalizeH="0" baseline="0" dirty="0">
                <a:ln>
                  <a:noFill/>
                </a:ln>
                <a:solidFill>
                  <a:srgbClr val="333333"/>
                </a:solidFill>
                <a:effectLst/>
                <a:latin typeface="Arial Unicode MS"/>
                <a:ea typeface="var(--monospace)"/>
              </a:rPr>
              <a:t>()));</a:t>
            </a:r>
            <a:br>
              <a:rPr kumimoji="0" lang="zh-CN" altLang="zh-CN" b="0" i="0" u="none" strike="noStrike" cap="none" normalizeH="0" baseline="0" dirty="0">
                <a:ln>
                  <a:noFill/>
                </a:ln>
                <a:solidFill>
                  <a:srgbClr val="333333"/>
                </a:solidFill>
                <a:effectLst/>
                <a:latin typeface="Arial Unicode MS"/>
                <a:ea typeface="var(--monospace)"/>
              </a:rPr>
            </a:br>
            <a:r>
              <a:rPr kumimoji="0" lang="zh-CN" altLang="zh-CN" b="0" i="0" u="none" strike="noStrike" cap="none" normalizeH="0" baseline="0" dirty="0">
                <a:ln>
                  <a:noFill/>
                </a:ln>
                <a:solidFill>
                  <a:srgbClr val="333333"/>
                </a:solidFill>
                <a:effectLst/>
                <a:latin typeface="Arial Unicode MS"/>
                <a:ea typeface="var(--monospace)"/>
              </a:rPr>
              <a:t>     </a:t>
            </a:r>
            <a:r>
              <a:rPr kumimoji="0" lang="zh-CN" altLang="zh-CN" b="0" i="0" u="none" strike="noStrike" cap="none" normalizeH="0" baseline="0" dirty="0">
                <a:ln>
                  <a:noFill/>
                </a:ln>
                <a:solidFill>
                  <a:srgbClr val="000000"/>
                </a:solidFill>
                <a:effectLst/>
                <a:latin typeface="Arial Unicode MS"/>
                <a:ea typeface="var(--monospace)"/>
              </a:rPr>
              <a:t>gaulist</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add</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000000"/>
                </a:solidFill>
                <a:effectLst/>
                <a:latin typeface="Arial Unicode MS"/>
                <a:ea typeface="var(--monospace)"/>
              </a:rPr>
              <a:t>gaudata</a:t>
            </a:r>
            <a:r>
              <a:rPr kumimoji="0" lang="zh-CN" altLang="zh-CN" b="0" i="0" u="none" strike="noStrike" cap="none" normalizeH="0" baseline="0" dirty="0">
                <a:ln>
                  <a:noFill/>
                </a:ln>
                <a:solidFill>
                  <a:srgbClr val="333333"/>
                </a:solidFill>
                <a:effectLst/>
                <a:latin typeface="Arial Unicode MS"/>
                <a:ea typeface="var(--monospace)"/>
              </a:rPr>
              <a:t>);</a:t>
            </a:r>
            <a:r>
              <a:rPr kumimoji="0" lang="zh-CN" altLang="zh-CN" b="0" i="0" u="none" strike="noStrike" cap="none" normalizeH="0" baseline="0" dirty="0">
                <a:ln>
                  <a:noFill/>
                </a:ln>
                <a:solidFill>
                  <a:srgbClr val="AA5500"/>
                </a:solidFill>
                <a:effectLst/>
                <a:latin typeface="Arial Unicode MS"/>
                <a:ea typeface="var(--monospace)"/>
              </a:rPr>
              <a:t>//更新数据</a:t>
            </a:r>
            <a:br>
              <a:rPr kumimoji="0" lang="zh-CN" altLang="zh-CN" b="0" i="0" u="none" strike="noStrike" cap="none" normalizeH="0" baseline="0" dirty="0">
                <a:ln>
                  <a:noFill/>
                </a:ln>
                <a:solidFill>
                  <a:srgbClr val="333333"/>
                </a:solidFill>
                <a:effectLst/>
                <a:latin typeface="Arial Unicode MS"/>
                <a:ea typeface="var(--monospace)"/>
              </a:rPr>
            </a:br>
            <a:r>
              <a:rPr kumimoji="0" lang="zh-CN" altLang="zh-CN" b="0" i="0" u="none" strike="noStrike" cap="none" normalizeH="0" baseline="0" dirty="0">
                <a:ln>
                  <a:noFill/>
                </a:ln>
                <a:solidFill>
                  <a:srgbClr val="333333"/>
                </a:solidFill>
                <a:effectLst/>
                <a:latin typeface="Arial Unicode MS"/>
                <a:ea typeface="var(--monospace)"/>
              </a:rPr>
              <a:t>    }</a:t>
            </a:r>
            <a:endParaRPr kumimoji="0" lang="zh-CN" altLang="zh-CN"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59419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052A0-2EBD-237C-3848-46092B892756}"/>
              </a:ext>
            </a:extLst>
          </p:cNvPr>
          <p:cNvSpPr>
            <a:spLocks noGrp="1"/>
          </p:cNvSpPr>
          <p:nvPr>
            <p:ph type="title"/>
          </p:nvPr>
        </p:nvSpPr>
        <p:spPr/>
        <p:txBody>
          <a:bodyPr/>
          <a:lstStyle/>
          <a:p>
            <a:r>
              <a:rPr lang="zh-CN" altLang="en-US" dirty="0"/>
              <a:t>服务端设计</a:t>
            </a:r>
            <a:r>
              <a:rPr lang="en-US" altLang="zh-CN" dirty="0"/>
              <a:t>——</a:t>
            </a:r>
            <a:r>
              <a:rPr lang="zh-CN" altLang="en-US" dirty="0"/>
              <a:t>评估功能举例</a:t>
            </a:r>
          </a:p>
        </p:txBody>
      </p:sp>
      <p:sp>
        <p:nvSpPr>
          <p:cNvPr id="4" name="Rectangle 1">
            <a:extLst>
              <a:ext uri="{FF2B5EF4-FFF2-40B4-BE49-F238E27FC236}">
                <a16:creationId xmlns:a16="http://schemas.microsoft.com/office/drawing/2014/main" id="{BCE34E21-E788-ED5C-DBFC-6CC66B23B66E}"/>
              </a:ext>
            </a:extLst>
          </p:cNvPr>
          <p:cNvSpPr>
            <a:spLocks noGrp="1" noChangeArrowheads="1"/>
          </p:cNvSpPr>
          <p:nvPr>
            <p:ph idx="1"/>
          </p:nvPr>
        </p:nvSpPr>
        <p:spPr bwMode="auto">
          <a:xfrm>
            <a:off x="933856" y="1859588"/>
            <a:ext cx="10636433" cy="413184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评论功能主要体现在购买评论（具体商品评论）之下。</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评论功能中可以具体分为评论功能、获取评论功能、删除评论功能，附加上浏览人数的改变。</a:t>
            </a:r>
            <a:endPar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评论功能</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评论逻辑实现说明：在购买的商品之下进行评论需要是需要在数据中心缓存数据的，所以需要默认录入评论相关的信息。之后，系统会回复消息告知用户评论是否成功，此时购买的商品的之下会展示录入的评论。</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录入商品的评论信息：</a:t>
            </a:r>
            <a:endParaRPr kumimoji="0" lang="zh-CN" altLang="zh-CN" sz="1600" b="0" i="0" u="none" strike="noStrike" cap="none" normalizeH="0" baseline="0" dirty="0">
              <a:ln>
                <a:noFill/>
              </a:ln>
              <a:solidFill>
                <a:srgbClr val="000000"/>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Unicode MS"/>
                <a:ea typeface="var(--monospace)"/>
              </a:rPr>
              <a:t>Buyconments</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con</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770088"/>
                </a:solidFill>
                <a:effectLst/>
                <a:latin typeface="Arial Unicode MS"/>
                <a:ea typeface="var(--monospace)"/>
              </a:rPr>
              <a:t>new</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Buyconments</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0000"/>
                </a:solidFill>
                <a:effectLst/>
                <a:latin typeface="Arial Unicode MS"/>
                <a:ea typeface="var(--monospace)"/>
              </a:rPr>
              <a:t>con</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setXX</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request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getParameter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"XX"</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5500"/>
                </a:solidFill>
                <a:effectLst/>
                <a:latin typeface="Arial Unicode MS"/>
                <a:ea typeface="var(--monospace)"/>
              </a:rPr>
              <a:t>//XX表示需要录入的param标签</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评论成功后返回信息：</a:t>
            </a:r>
            <a:endParaRPr kumimoji="0" lang="zh-CN" altLang="zh-CN" sz="1600" b="0" i="0" u="none" strike="noStrike" cap="none" normalizeH="0" baseline="0" dirty="0">
              <a:ln>
                <a:noFill/>
              </a:ln>
              <a:solidFill>
                <a:srgbClr val="000000"/>
              </a:solidFill>
              <a:effectLst/>
              <a:latin typeface="Arial Unicode MS"/>
              <a:ea typeface="var(--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Unicode MS"/>
                <a:ea typeface="var(--monospace)"/>
              </a:rPr>
              <a:t>message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setMtitle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"【评论通知】"</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0000"/>
                </a:solidFill>
                <a:effectLst/>
                <a:latin typeface="Arial Unicode MS"/>
                <a:ea typeface="var(--monospace)"/>
              </a:rPr>
              <a:t>message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setMcontent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"您的求购商品【"</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000000"/>
                </a:solidFill>
                <a:effectLst/>
                <a:latin typeface="Arial Unicode MS"/>
                <a:ea typeface="var(--monospace)"/>
              </a:rPr>
              <a:t>request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getParameter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"bname"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trim</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981A1A"/>
                </a:solidFill>
                <a:effectLst/>
                <a:latin typeface="Arial Unicode MS"/>
                <a:ea typeface="var(--monospace)"/>
              </a:rPr>
              <a:t>+</a:t>
            </a:r>
            <a:r>
              <a:rPr kumimoji="0" lang="zh-CN" altLang="zh-CN" sz="1600" b="0" i="0" u="none" strike="noStrike" cap="none" normalizeH="0" baseline="0" dirty="0">
                <a:ln>
                  <a:noFill/>
                </a:ln>
                <a:solidFill>
                  <a:srgbClr val="333333"/>
                </a:solidFill>
                <a:effectLst/>
                <a:latin typeface="Arial Unicode MS"/>
                <a:ea typeface="var(--monospace)"/>
              </a:rPr>
              <a:t> </a:t>
            </a:r>
            <a:r>
              <a:rPr kumimoji="0" lang="zh-CN" altLang="zh-CN" sz="1600" b="0" i="0" u="none" strike="noStrike" cap="none" normalizeH="0" baseline="0" dirty="0">
                <a:ln>
                  <a:noFill/>
                </a:ln>
                <a:solidFill>
                  <a:srgbClr val="AA1111"/>
                </a:solidFill>
                <a:effectLst/>
                <a:latin typeface="Arial Unicode MS"/>
                <a:ea typeface="var(--monospace)"/>
              </a:rPr>
              <a:t>"】有一条新评论！"</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0000"/>
                </a:solidFill>
                <a:effectLst/>
                <a:latin typeface="Arial Unicode MS"/>
                <a:ea typeface="var(--monospace)"/>
              </a:rPr>
              <a:t>message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setReceiveid</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8855"/>
                </a:solidFill>
                <a:effectLst/>
                <a:latin typeface="Arial Unicode MS"/>
                <a:ea typeface="var(--monospace)"/>
              </a:rPr>
              <a:t>Integer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valueOf</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request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getParameter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"uid"</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trim</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0000"/>
                </a:solidFill>
                <a:effectLst/>
                <a:latin typeface="Arial Unicode MS"/>
                <a:ea typeface="var(--monospace)"/>
              </a:rPr>
              <a:t>message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setMtime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request</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getParameter</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1111"/>
                </a:solidFill>
                <a:effectLst/>
                <a:latin typeface="Arial Unicode MS"/>
                <a:ea typeface="var(--monospace)"/>
              </a:rPr>
              <a:t>"bcontime"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trim</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5500"/>
                </a:solidFill>
                <a:effectLst/>
                <a:latin typeface="Arial Unicode MS"/>
                <a:ea typeface="var(--monospace)"/>
              </a:rPr>
              <a:t>//返回对应信息</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0000"/>
                </a:solidFill>
                <a:effectLst/>
                <a:latin typeface="Arial Unicode MS"/>
                <a:ea typeface="var(--monospace)"/>
              </a:rPr>
              <a:t>message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setMstate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116644"/>
                </a:solidFill>
                <a:effectLst/>
                <a:latin typeface="Arial Unicode MS"/>
                <a:ea typeface="var(--monospace)"/>
              </a:rPr>
              <a:t>1</a:t>
            </a:r>
            <a:r>
              <a:rPr kumimoji="0" lang="zh-CN" altLang="zh-CN" sz="1600" b="0" i="0" u="none" strike="noStrike" cap="none" normalizeH="0" baseline="0" dirty="0">
                <a:ln>
                  <a:noFill/>
                </a:ln>
                <a:solidFill>
                  <a:srgbClr val="333333"/>
                </a:solidFill>
                <a:effectLst/>
                <a:latin typeface="Arial Unicode MS"/>
                <a:ea typeface="var(--monospace)"/>
              </a:rPr>
              <a:t>);</a:t>
            </a:r>
            <a:br>
              <a:rPr kumimoji="0" lang="zh-CN" altLang="zh-CN" sz="1600" b="0" i="0" u="none" strike="noStrike" cap="none" normalizeH="0" baseline="0" dirty="0">
                <a:ln>
                  <a:noFill/>
                </a:ln>
                <a:solidFill>
                  <a:srgbClr val="333333"/>
                </a:solidFill>
                <a:effectLst/>
                <a:latin typeface="Arial Unicode MS"/>
                <a:ea typeface="var(--monospace)"/>
              </a:rPr>
            </a:br>
            <a:r>
              <a:rPr kumimoji="0" lang="zh-CN" altLang="zh-CN" sz="1600" b="0" i="0" u="none" strike="noStrike" cap="none" normalizeH="0" baseline="0" dirty="0">
                <a:ln>
                  <a:noFill/>
                </a:ln>
                <a:solidFill>
                  <a:srgbClr val="000000"/>
                </a:solidFill>
                <a:effectLst/>
                <a:latin typeface="Arial Unicode MS"/>
                <a:ea typeface="var(--monospace)"/>
              </a:rPr>
              <a:t>messageService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insertMessage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000000"/>
                </a:solidFill>
                <a:effectLst/>
                <a:latin typeface="Arial Unicode MS"/>
                <a:ea typeface="var(--monospace)"/>
              </a:rPr>
              <a:t>message</a:t>
            </a:r>
            <a:r>
              <a:rPr kumimoji="0" lang="zh-CN" altLang="zh-CN" sz="1600" b="0" i="0" u="none" strike="noStrike" cap="none" normalizeH="0" baseline="0" dirty="0">
                <a:ln>
                  <a:noFill/>
                </a:ln>
                <a:solidFill>
                  <a:srgbClr val="333333"/>
                </a:solidFill>
                <a:effectLst/>
                <a:latin typeface="Arial Unicode MS"/>
                <a:ea typeface="var(--monospace)"/>
              </a:rPr>
              <a:t>);</a:t>
            </a:r>
            <a:r>
              <a:rPr kumimoji="0" lang="zh-CN" altLang="zh-CN" sz="1600" b="0" i="0" u="none" strike="noStrike" cap="none" normalizeH="0" baseline="0" dirty="0">
                <a:ln>
                  <a:noFill/>
                </a:ln>
                <a:solidFill>
                  <a:srgbClr val="AA5500"/>
                </a:solidFill>
                <a:effectLst/>
                <a:latin typeface="Arial Unicode MS"/>
                <a:ea typeface="var(--monospace)"/>
              </a:rPr>
              <a:t>//更新数据</a:t>
            </a:r>
            <a:br>
              <a:rPr kumimoji="0" lang="zh-CN" altLang="zh-CN" sz="1600" b="0" i="0" u="none" strike="noStrike" cap="none" normalizeH="0" baseline="0" dirty="0">
                <a:ln>
                  <a:noFill/>
                </a:ln>
                <a:solidFill>
                  <a:schemeClr val="tx1"/>
                </a:solidFill>
                <a:effectLst/>
              </a:rPr>
            </a:br>
            <a:endParaRPr kumimoji="0" lang="zh-CN" altLang="zh-CN" sz="1600" b="0" i="0" u="none" strike="noStrike" cap="none" normalizeH="0" baseline="0" dirty="0">
              <a:ln>
                <a:noFill/>
              </a:ln>
              <a:solidFill>
                <a:schemeClr val="tx1"/>
              </a:solidFill>
              <a:effectLst/>
            </a:endParaRPr>
          </a:p>
        </p:txBody>
      </p:sp>
      <p:sp>
        <p:nvSpPr>
          <p:cNvPr id="5" name="箭头: 右 4">
            <a:hlinkClick r:id="rId2" action="ppaction://hlinksldjump"/>
            <a:extLst>
              <a:ext uri="{FF2B5EF4-FFF2-40B4-BE49-F238E27FC236}">
                <a16:creationId xmlns:a16="http://schemas.microsoft.com/office/drawing/2014/main" id="{FFC7C692-B2D5-B2BD-CA64-C946CA4766D2}"/>
              </a:ext>
            </a:extLst>
          </p:cNvPr>
          <p:cNvSpPr/>
          <p:nvPr/>
        </p:nvSpPr>
        <p:spPr>
          <a:xfrm>
            <a:off x="10840825" y="59914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1154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00AF0D-1B4C-8DE4-BEB9-AB539D8554D9}"/>
              </a:ext>
            </a:extLst>
          </p:cNvPr>
          <p:cNvSpPr/>
          <p:nvPr/>
        </p:nvSpPr>
        <p:spPr>
          <a:xfrm>
            <a:off x="4618672" y="2967335"/>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系统测试</a:t>
            </a:r>
          </a:p>
        </p:txBody>
      </p:sp>
    </p:spTree>
    <p:extLst>
      <p:ext uri="{BB962C8B-B14F-4D97-AF65-F5344CB8AC3E}">
        <p14:creationId xmlns:p14="http://schemas.microsoft.com/office/powerpoint/2010/main" val="324774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C1B97-6D3F-415B-2727-AF662CBD5886}"/>
              </a:ext>
            </a:extLst>
          </p:cNvPr>
          <p:cNvSpPr>
            <a:spLocks noGrp="1"/>
          </p:cNvSpPr>
          <p:nvPr>
            <p:ph type="title"/>
          </p:nvPr>
        </p:nvSpPr>
        <p:spPr/>
        <p:txBody>
          <a:bodyPr/>
          <a:lstStyle/>
          <a:p>
            <a:r>
              <a:rPr lang="zh-CN" altLang="en-US" dirty="0"/>
              <a:t>系统测试</a:t>
            </a:r>
            <a:r>
              <a:rPr lang="en-US" altLang="zh-CN" dirty="0"/>
              <a:t>——</a:t>
            </a:r>
            <a:r>
              <a:rPr lang="zh-CN" altLang="en-US" dirty="0"/>
              <a:t>单元测试</a:t>
            </a:r>
          </a:p>
        </p:txBody>
      </p:sp>
      <p:pic>
        <p:nvPicPr>
          <p:cNvPr id="12" name="Picture" descr="image-20220609003246276">
            <a:extLst>
              <a:ext uri="{FF2B5EF4-FFF2-40B4-BE49-F238E27FC236}">
                <a16:creationId xmlns:a16="http://schemas.microsoft.com/office/drawing/2014/main" id="{A5BE873D-1A1C-01D9-69A6-241421F5D740}"/>
              </a:ext>
            </a:extLst>
          </p:cNvPr>
          <p:cNvPicPr>
            <a:picLocks noGrp="1"/>
          </p:cNvPicPr>
          <p:nvPr>
            <p:ph idx="1"/>
          </p:nvPr>
        </p:nvPicPr>
        <p:blipFill>
          <a:blip r:embed="rId2"/>
          <a:stretch>
            <a:fillRect/>
          </a:stretch>
        </p:blipFill>
        <p:spPr bwMode="auto">
          <a:xfrm>
            <a:off x="1363438" y="1846263"/>
            <a:ext cx="4227585" cy="4022725"/>
          </a:xfrm>
          <a:prstGeom prst="rect">
            <a:avLst/>
          </a:prstGeom>
          <a:noFill/>
          <a:ln w="9525">
            <a:noFill/>
            <a:headEnd/>
            <a:tailEnd/>
          </a:ln>
        </p:spPr>
      </p:pic>
      <p:graphicFrame>
        <p:nvGraphicFramePr>
          <p:cNvPr id="13" name="表格 12">
            <a:extLst>
              <a:ext uri="{FF2B5EF4-FFF2-40B4-BE49-F238E27FC236}">
                <a16:creationId xmlns:a16="http://schemas.microsoft.com/office/drawing/2014/main" id="{70FD90A9-353D-35DE-5032-9B8EEA34D6A0}"/>
              </a:ext>
            </a:extLst>
          </p:cNvPr>
          <p:cNvGraphicFramePr>
            <a:graphicFrameLocks noGrp="1"/>
          </p:cNvGraphicFramePr>
          <p:nvPr>
            <p:extLst>
              <p:ext uri="{D42A27DB-BD31-4B8C-83A1-F6EECF244321}">
                <p14:modId xmlns:p14="http://schemas.microsoft.com/office/powerpoint/2010/main" val="2561417859"/>
              </p:ext>
            </p:extLst>
          </p:nvPr>
        </p:nvGraphicFramePr>
        <p:xfrm>
          <a:off x="6357120" y="1932495"/>
          <a:ext cx="4351732" cy="4038786"/>
        </p:xfrm>
        <a:graphic>
          <a:graphicData uri="http://schemas.openxmlformats.org/drawingml/2006/table">
            <a:tbl>
              <a:tblPr firstRow="1" bandRow="1" bandCol="1">
                <a:tableStyleId>{5C22544A-7EE6-4342-B048-85BDC9FD1C3A}</a:tableStyleId>
              </a:tblPr>
              <a:tblGrid>
                <a:gridCol w="1087933">
                  <a:extLst>
                    <a:ext uri="{9D8B030D-6E8A-4147-A177-3AD203B41FA5}">
                      <a16:colId xmlns:a16="http://schemas.microsoft.com/office/drawing/2014/main" val="2762165919"/>
                    </a:ext>
                  </a:extLst>
                </a:gridCol>
                <a:gridCol w="1087933">
                  <a:extLst>
                    <a:ext uri="{9D8B030D-6E8A-4147-A177-3AD203B41FA5}">
                      <a16:colId xmlns:a16="http://schemas.microsoft.com/office/drawing/2014/main" val="2095555012"/>
                    </a:ext>
                  </a:extLst>
                </a:gridCol>
                <a:gridCol w="1087933">
                  <a:extLst>
                    <a:ext uri="{9D8B030D-6E8A-4147-A177-3AD203B41FA5}">
                      <a16:colId xmlns:a16="http://schemas.microsoft.com/office/drawing/2014/main" val="707699719"/>
                    </a:ext>
                  </a:extLst>
                </a:gridCol>
                <a:gridCol w="1087933">
                  <a:extLst>
                    <a:ext uri="{9D8B030D-6E8A-4147-A177-3AD203B41FA5}">
                      <a16:colId xmlns:a16="http://schemas.microsoft.com/office/drawing/2014/main" val="3673777860"/>
                    </a:ext>
                  </a:extLst>
                </a:gridCol>
              </a:tblGrid>
              <a:tr h="190593">
                <a:tc>
                  <a:txBody>
                    <a:bodyPr/>
                    <a:lstStyle/>
                    <a:p>
                      <a:pPr>
                        <a:spcBef>
                          <a:spcPts val="180"/>
                        </a:spcBef>
                        <a:spcAft>
                          <a:spcPts val="180"/>
                        </a:spcAft>
                      </a:pPr>
                      <a:r>
                        <a:rPr lang="en-US" sz="1200">
                          <a:effectLst/>
                        </a:rPr>
                        <a:t>测试名字</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spcBef>
                          <a:spcPts val="180"/>
                        </a:spcBef>
                        <a:spcAft>
                          <a:spcPts val="180"/>
                        </a:spcAft>
                      </a:pPr>
                      <a:r>
                        <a:rPr lang="en-US" sz="1200">
                          <a:effectLst/>
                        </a:rPr>
                        <a:t>类覆盖率</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spcBef>
                          <a:spcPts val="180"/>
                        </a:spcBef>
                        <a:spcAft>
                          <a:spcPts val="180"/>
                        </a:spcAft>
                      </a:pPr>
                      <a:r>
                        <a:rPr lang="en-US" sz="1200">
                          <a:effectLst/>
                        </a:rPr>
                        <a:t>方法覆盖率</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spcBef>
                          <a:spcPts val="180"/>
                        </a:spcBef>
                        <a:spcAft>
                          <a:spcPts val="180"/>
                        </a:spcAft>
                      </a:pPr>
                      <a:r>
                        <a:rPr lang="en-US" sz="1200">
                          <a:effectLst/>
                        </a:rPr>
                        <a:t>行覆盖率</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extLst>
                  <a:ext uri="{0D108BD9-81ED-4DB2-BD59-A6C34878D82A}">
                    <a16:rowId xmlns:a16="http://schemas.microsoft.com/office/drawing/2014/main" val="2860187007"/>
                  </a:ext>
                </a:extLst>
              </a:tr>
              <a:tr h="190593">
                <a:tc>
                  <a:txBody>
                    <a:bodyPr/>
                    <a:lstStyle/>
                    <a:p>
                      <a:pPr>
                        <a:spcBef>
                          <a:spcPts val="180"/>
                        </a:spcBef>
                        <a:spcAft>
                          <a:spcPts val="180"/>
                        </a:spcAft>
                      </a:pPr>
                      <a:r>
                        <a:rPr lang="en-US" sz="1200">
                          <a:effectLst/>
                        </a:rPr>
                        <a:t>AccountServiceTest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50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70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309962"/>
                  </a:ext>
                </a:extLst>
              </a:tr>
              <a:tr h="190593">
                <a:tc>
                  <a:txBody>
                    <a:bodyPr/>
                    <a:lstStyle/>
                    <a:p>
                      <a:pPr>
                        <a:spcBef>
                          <a:spcPts val="180"/>
                        </a:spcBef>
                        <a:spcAft>
                          <a:spcPts val="180"/>
                        </a:spcAft>
                      </a:pPr>
                      <a:r>
                        <a:rPr lang="en-US" sz="1200">
                          <a:effectLst/>
                        </a:rPr>
                        <a:t>BuyconmentsServiceTest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50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80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8379848"/>
                  </a:ext>
                </a:extLst>
              </a:tr>
              <a:tr h="190593">
                <a:tc>
                  <a:txBody>
                    <a:bodyPr/>
                    <a:lstStyle/>
                    <a:p>
                      <a:pPr>
                        <a:spcBef>
                          <a:spcPts val="180"/>
                        </a:spcBef>
                        <a:spcAft>
                          <a:spcPts val="180"/>
                        </a:spcAft>
                      </a:pPr>
                      <a:r>
                        <a:rPr lang="en-US" sz="1200">
                          <a:effectLst/>
                        </a:rPr>
                        <a:t>BuyServiceTest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50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dirty="0">
                          <a:effectLst/>
                        </a:rPr>
                        <a:t>70</a:t>
                      </a:r>
                      <a:endParaRPr lang="zh-CN" sz="12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06516596"/>
                  </a:ext>
                </a:extLst>
              </a:tr>
              <a:tr h="190593">
                <a:tc>
                  <a:txBody>
                    <a:bodyPr/>
                    <a:lstStyle/>
                    <a:p>
                      <a:pPr>
                        <a:spcBef>
                          <a:spcPts val="180"/>
                        </a:spcBef>
                        <a:spcAft>
                          <a:spcPts val="180"/>
                        </a:spcAft>
                      </a:pPr>
                      <a:r>
                        <a:rPr lang="en-US" sz="1200">
                          <a:effectLst/>
                        </a:rPr>
                        <a:t>CharityServiceTest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50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90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9917160"/>
                  </a:ext>
                </a:extLst>
              </a:tr>
              <a:tr h="190593">
                <a:tc>
                  <a:txBody>
                    <a:bodyPr/>
                    <a:lstStyle/>
                    <a:p>
                      <a:pPr>
                        <a:spcBef>
                          <a:spcPts val="180"/>
                        </a:spcBef>
                        <a:spcAft>
                          <a:spcPts val="180"/>
                        </a:spcAft>
                      </a:pPr>
                      <a:r>
                        <a:rPr lang="en-US" sz="1200">
                          <a:effectLst/>
                        </a:rPr>
                        <a:t>CollectServiceTest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70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60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7475577"/>
                  </a:ext>
                </a:extLst>
              </a:tr>
              <a:tr h="190593">
                <a:tc>
                  <a:txBody>
                    <a:bodyPr/>
                    <a:lstStyle/>
                    <a:p>
                      <a:pPr>
                        <a:spcBef>
                          <a:spcPts val="180"/>
                        </a:spcBef>
                        <a:spcAft>
                          <a:spcPts val="180"/>
                        </a:spcAft>
                      </a:pPr>
                      <a:r>
                        <a:rPr lang="en-US" sz="1200">
                          <a:effectLst/>
                        </a:rPr>
                        <a:t>ConmentsServiceTest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70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60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67764507"/>
                  </a:ext>
                </a:extLst>
              </a:tr>
              <a:tr h="190593">
                <a:tc>
                  <a:txBody>
                    <a:bodyPr/>
                    <a:lstStyle/>
                    <a:p>
                      <a:pPr>
                        <a:spcBef>
                          <a:spcPts val="180"/>
                        </a:spcBef>
                        <a:spcAft>
                          <a:spcPts val="180"/>
                        </a:spcAft>
                      </a:pPr>
                      <a:r>
                        <a:rPr lang="en-US" sz="1200">
                          <a:effectLst/>
                        </a:rPr>
                        <a:t>GoodsServiceTest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70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65</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69023441"/>
                  </a:ext>
                </a:extLst>
              </a:tr>
              <a:tr h="190593">
                <a:tc>
                  <a:txBody>
                    <a:bodyPr/>
                    <a:lstStyle/>
                    <a:p>
                      <a:pPr>
                        <a:spcBef>
                          <a:spcPts val="180"/>
                        </a:spcBef>
                        <a:spcAft>
                          <a:spcPts val="180"/>
                        </a:spcAft>
                      </a:pPr>
                      <a:r>
                        <a:rPr lang="en-US" sz="1200">
                          <a:effectLst/>
                        </a:rPr>
                        <a:t>JoincharityServiceTest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dirty="0">
                          <a:effectLst/>
                        </a:rPr>
                        <a:t>50</a:t>
                      </a:r>
                      <a:endParaRPr lang="zh-CN" sz="12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90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6506704"/>
                  </a:ext>
                </a:extLst>
              </a:tr>
              <a:tr h="190593">
                <a:tc>
                  <a:txBody>
                    <a:bodyPr/>
                    <a:lstStyle/>
                    <a:p>
                      <a:pPr>
                        <a:spcBef>
                          <a:spcPts val="180"/>
                        </a:spcBef>
                        <a:spcAft>
                          <a:spcPts val="180"/>
                        </a:spcAft>
                      </a:pPr>
                      <a:r>
                        <a:rPr lang="en-US" sz="1200">
                          <a:effectLst/>
                        </a:rPr>
                        <a:t>MessageServiceTest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80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80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3349421"/>
                  </a:ext>
                </a:extLst>
              </a:tr>
              <a:tr h="190593">
                <a:tc>
                  <a:txBody>
                    <a:bodyPr/>
                    <a:lstStyle/>
                    <a:p>
                      <a:pPr>
                        <a:spcBef>
                          <a:spcPts val="180"/>
                        </a:spcBef>
                        <a:spcAft>
                          <a:spcPts val="180"/>
                        </a:spcAft>
                      </a:pPr>
                      <a:r>
                        <a:rPr lang="en-US" sz="1200">
                          <a:effectLst/>
                        </a:rPr>
                        <a:t>TokenServiceTest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70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60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0122014"/>
                  </a:ext>
                </a:extLst>
              </a:tr>
              <a:tr h="190593">
                <a:tc>
                  <a:txBody>
                    <a:bodyPr/>
                    <a:lstStyle/>
                    <a:p>
                      <a:pPr>
                        <a:spcBef>
                          <a:spcPts val="180"/>
                        </a:spcBef>
                        <a:spcAft>
                          <a:spcPts val="180"/>
                        </a:spcAft>
                      </a:pPr>
                      <a:r>
                        <a:rPr lang="en-US" sz="1200">
                          <a:effectLst/>
                        </a:rPr>
                        <a:t>UserServiceTest</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100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a:effectLst/>
                        </a:rPr>
                        <a:t>70</a:t>
                      </a:r>
                      <a:endParaRPr lang="zh-CN" sz="12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tc>
                  <a:txBody>
                    <a:bodyPr/>
                    <a:lstStyle/>
                    <a:p>
                      <a:pPr>
                        <a:spcBef>
                          <a:spcPts val="180"/>
                        </a:spcBef>
                        <a:spcAft>
                          <a:spcPts val="180"/>
                        </a:spcAft>
                      </a:pPr>
                      <a:r>
                        <a:rPr lang="en-US" sz="1200" dirty="0">
                          <a:effectLst/>
                        </a:rPr>
                        <a:t>50</a:t>
                      </a:r>
                      <a:endParaRPr lang="zh-CN" sz="12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4773420"/>
                  </a:ext>
                </a:extLst>
              </a:tr>
            </a:tbl>
          </a:graphicData>
        </a:graphic>
      </p:graphicFrame>
    </p:spTree>
    <p:extLst>
      <p:ext uri="{BB962C8B-B14F-4D97-AF65-F5344CB8AC3E}">
        <p14:creationId xmlns:p14="http://schemas.microsoft.com/office/powerpoint/2010/main" val="1458676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8B943-A12C-113D-CD2E-080D440F2592}"/>
              </a:ext>
            </a:extLst>
          </p:cNvPr>
          <p:cNvSpPr>
            <a:spLocks noGrp="1"/>
          </p:cNvSpPr>
          <p:nvPr>
            <p:ph type="title"/>
          </p:nvPr>
        </p:nvSpPr>
        <p:spPr/>
        <p:txBody>
          <a:bodyPr/>
          <a:lstStyle/>
          <a:p>
            <a:r>
              <a:rPr lang="zh-CN" altLang="en-US" dirty="0"/>
              <a:t>系统测试</a:t>
            </a:r>
            <a:r>
              <a:rPr lang="en-US" altLang="zh-CN" dirty="0"/>
              <a:t>——</a:t>
            </a:r>
            <a:r>
              <a:rPr lang="zh-CN" altLang="en-US" dirty="0"/>
              <a:t>集成测试</a:t>
            </a:r>
          </a:p>
        </p:txBody>
      </p:sp>
      <p:pic>
        <p:nvPicPr>
          <p:cNvPr id="4" name="Picture" descr="image-20220609223156415">
            <a:extLst>
              <a:ext uri="{FF2B5EF4-FFF2-40B4-BE49-F238E27FC236}">
                <a16:creationId xmlns:a16="http://schemas.microsoft.com/office/drawing/2014/main" id="{2A1B20B0-58E9-09D7-7504-C41CD88496BC}"/>
              </a:ext>
            </a:extLst>
          </p:cNvPr>
          <p:cNvPicPr>
            <a:picLocks noGrp="1"/>
          </p:cNvPicPr>
          <p:nvPr>
            <p:ph idx="1"/>
          </p:nvPr>
        </p:nvPicPr>
        <p:blipFill>
          <a:blip r:embed="rId2"/>
          <a:stretch>
            <a:fillRect/>
          </a:stretch>
        </p:blipFill>
        <p:spPr bwMode="auto">
          <a:xfrm>
            <a:off x="656055" y="1843088"/>
            <a:ext cx="5052662" cy="4022725"/>
          </a:xfrm>
          <a:prstGeom prst="rect">
            <a:avLst/>
          </a:prstGeom>
          <a:noFill/>
          <a:ln w="9525">
            <a:noFill/>
            <a:headEnd/>
            <a:tailEnd/>
          </a:ln>
        </p:spPr>
      </p:pic>
      <p:pic>
        <p:nvPicPr>
          <p:cNvPr id="5" name="Picture" descr="image-20220609223237597">
            <a:extLst>
              <a:ext uri="{FF2B5EF4-FFF2-40B4-BE49-F238E27FC236}">
                <a16:creationId xmlns:a16="http://schemas.microsoft.com/office/drawing/2014/main" id="{29B94824-05BA-939B-99D0-2B8DC562E9FA}"/>
              </a:ext>
            </a:extLst>
          </p:cNvPr>
          <p:cNvPicPr/>
          <p:nvPr/>
        </p:nvPicPr>
        <p:blipFill>
          <a:blip r:embed="rId3"/>
          <a:stretch>
            <a:fillRect/>
          </a:stretch>
        </p:blipFill>
        <p:spPr bwMode="auto">
          <a:xfrm>
            <a:off x="6096000" y="2588261"/>
            <a:ext cx="5334000" cy="2532380"/>
          </a:xfrm>
          <a:prstGeom prst="rect">
            <a:avLst/>
          </a:prstGeom>
          <a:noFill/>
          <a:ln w="9525">
            <a:noFill/>
            <a:headEnd/>
            <a:tailEnd/>
          </a:ln>
        </p:spPr>
      </p:pic>
    </p:spTree>
    <p:extLst>
      <p:ext uri="{BB962C8B-B14F-4D97-AF65-F5344CB8AC3E}">
        <p14:creationId xmlns:p14="http://schemas.microsoft.com/office/powerpoint/2010/main" val="1337595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2A479-83B9-E722-91D8-A5D03F18BE8B}"/>
              </a:ext>
            </a:extLst>
          </p:cNvPr>
          <p:cNvSpPr>
            <a:spLocks noGrp="1"/>
          </p:cNvSpPr>
          <p:nvPr>
            <p:ph type="title"/>
          </p:nvPr>
        </p:nvSpPr>
        <p:spPr/>
        <p:txBody>
          <a:bodyPr/>
          <a:lstStyle/>
          <a:p>
            <a:r>
              <a:rPr lang="zh-CN" altLang="en-US" dirty="0"/>
              <a:t>系统测试</a:t>
            </a:r>
            <a:r>
              <a:rPr lang="en-US" altLang="zh-CN" dirty="0"/>
              <a:t>——</a:t>
            </a:r>
            <a:r>
              <a:rPr lang="zh-CN" altLang="en-US" dirty="0"/>
              <a:t>测试部署和结果</a:t>
            </a:r>
          </a:p>
        </p:txBody>
      </p:sp>
      <p:pic>
        <p:nvPicPr>
          <p:cNvPr id="4" name="Picture" descr="image-20220608004015713">
            <a:extLst>
              <a:ext uri="{FF2B5EF4-FFF2-40B4-BE49-F238E27FC236}">
                <a16:creationId xmlns:a16="http://schemas.microsoft.com/office/drawing/2014/main" id="{5688CE42-CF85-BA0B-A427-2E647C27AE66}"/>
              </a:ext>
            </a:extLst>
          </p:cNvPr>
          <p:cNvPicPr>
            <a:picLocks noGrp="1"/>
          </p:cNvPicPr>
          <p:nvPr>
            <p:ph idx="1"/>
          </p:nvPr>
        </p:nvPicPr>
        <p:blipFill>
          <a:blip r:embed="rId2"/>
          <a:stretch>
            <a:fillRect/>
          </a:stretch>
        </p:blipFill>
        <p:spPr bwMode="auto">
          <a:xfrm>
            <a:off x="1859076" y="2788463"/>
            <a:ext cx="5906613" cy="1450758"/>
          </a:xfrm>
          <a:prstGeom prst="rect">
            <a:avLst/>
          </a:prstGeom>
          <a:noFill/>
          <a:ln w="9525">
            <a:noFill/>
            <a:headEnd/>
            <a:tailEnd/>
          </a:ln>
        </p:spPr>
      </p:pic>
      <p:sp>
        <p:nvSpPr>
          <p:cNvPr id="7" name="文本框 6">
            <a:extLst>
              <a:ext uri="{FF2B5EF4-FFF2-40B4-BE49-F238E27FC236}">
                <a16:creationId xmlns:a16="http://schemas.microsoft.com/office/drawing/2014/main" id="{16A20BB9-8340-BD58-8242-0E6F57922A8E}"/>
              </a:ext>
            </a:extLst>
          </p:cNvPr>
          <p:cNvSpPr txBox="1"/>
          <p:nvPr/>
        </p:nvSpPr>
        <p:spPr>
          <a:xfrm>
            <a:off x="1765169" y="2035824"/>
            <a:ext cx="6094428" cy="369332"/>
          </a:xfrm>
          <a:prstGeom prst="rect">
            <a:avLst/>
          </a:prstGeom>
          <a:noFill/>
        </p:spPr>
        <p:txBody>
          <a:bodyPr wrap="square">
            <a:spAutoFit/>
          </a:bodyPr>
          <a:lstStyle/>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用</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github</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action</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来部署，新建一个</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junit.yml</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文件</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9404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C52F8-A2C7-F61C-811D-51CC6FD6F0B6}"/>
              </a:ext>
            </a:extLst>
          </p:cNvPr>
          <p:cNvSpPr>
            <a:spLocks noGrp="1"/>
          </p:cNvSpPr>
          <p:nvPr>
            <p:ph type="title"/>
          </p:nvPr>
        </p:nvSpPr>
        <p:spPr/>
        <p:txBody>
          <a:bodyPr/>
          <a:lstStyle/>
          <a:p>
            <a:r>
              <a:rPr lang="zh-CN" altLang="en-US" dirty="0"/>
              <a:t>项目介绍</a:t>
            </a:r>
            <a:r>
              <a:rPr lang="en-US" altLang="zh-CN" dirty="0"/>
              <a:t>——</a:t>
            </a:r>
            <a:r>
              <a:rPr lang="zh-CN" altLang="en-US" dirty="0"/>
              <a:t>用户需求</a:t>
            </a:r>
          </a:p>
        </p:txBody>
      </p:sp>
      <p:sp>
        <p:nvSpPr>
          <p:cNvPr id="12" name="Rectangle 4">
            <a:extLst>
              <a:ext uri="{FF2B5EF4-FFF2-40B4-BE49-F238E27FC236}">
                <a16:creationId xmlns:a16="http://schemas.microsoft.com/office/drawing/2014/main" id="{4E29E786-E88D-3B67-F34C-A0BD703A9BB4}"/>
              </a:ext>
            </a:extLst>
          </p:cNvPr>
          <p:cNvSpPr>
            <a:spLocks noGrp="1" noChangeArrowheads="1"/>
          </p:cNvSpPr>
          <p:nvPr>
            <p:ph idx="1"/>
          </p:nvPr>
        </p:nvSpPr>
        <p:spPr bwMode="auto">
          <a:xfrm>
            <a:off x="688489" y="1737360"/>
            <a:ext cx="5626861"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用户需求分析</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1.要求APP具备交易二手商品的功能。</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2.APP操作要求尽可能简便灵活。</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3.APP具备买卖之后的协商沟通的功能。</a:t>
            </a: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4.APP尽量保护用户的个人隐私安全。</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8BB452E3-2D39-9706-D174-259A54577BAD}"/>
              </a:ext>
            </a:extLst>
          </p:cNvPr>
          <p:cNvSpPr>
            <a:spLocks noChangeArrowheads="1"/>
          </p:cNvSpPr>
          <p:nvPr/>
        </p:nvSpPr>
        <p:spPr bwMode="auto">
          <a:xfrm>
            <a:off x="688489" y="3953063"/>
            <a:ext cx="782938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用户定位</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1.想要购买二手商品或者“淘”一个二手宝贝的人。</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2.想要处理掉（卖掉或者公益捐赠）二手闲置物品的人。</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3.对公益事业不反感，能够多做一些公益活动的人。</a:t>
            </a:r>
            <a:endParaRPr kumimoji="0" lang="zh-CN"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4.尽可能将人群定位在大学生范围。</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548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88E7C-BCC4-AE13-68ED-96DC23E678B7}"/>
              </a:ext>
            </a:extLst>
          </p:cNvPr>
          <p:cNvSpPr>
            <a:spLocks noGrp="1"/>
          </p:cNvSpPr>
          <p:nvPr>
            <p:ph type="title"/>
          </p:nvPr>
        </p:nvSpPr>
        <p:spPr/>
        <p:txBody>
          <a:bodyPr/>
          <a:lstStyle/>
          <a:p>
            <a:r>
              <a:rPr lang="zh-CN" altLang="en-US" dirty="0"/>
              <a:t>系统测试</a:t>
            </a:r>
            <a:r>
              <a:rPr lang="en-US" altLang="zh-CN" dirty="0"/>
              <a:t>——</a:t>
            </a:r>
            <a:r>
              <a:rPr lang="zh-CN" altLang="en-US" dirty="0"/>
              <a:t>测试部署和结果</a:t>
            </a:r>
          </a:p>
        </p:txBody>
      </p:sp>
      <p:sp>
        <p:nvSpPr>
          <p:cNvPr id="3" name="内容占位符 2">
            <a:extLst>
              <a:ext uri="{FF2B5EF4-FFF2-40B4-BE49-F238E27FC236}">
                <a16:creationId xmlns:a16="http://schemas.microsoft.com/office/drawing/2014/main" id="{1DE4B3F2-639D-7213-69B3-790EDD4EE1F5}"/>
              </a:ext>
            </a:extLst>
          </p:cNvPr>
          <p:cNvSpPr>
            <a:spLocks noGrp="1"/>
          </p:cNvSpPr>
          <p:nvPr>
            <p:ph idx="1"/>
          </p:nvPr>
        </p:nvSpPr>
        <p:spPr/>
        <p:txBody>
          <a:bodyPr/>
          <a:lstStyle/>
          <a:p>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git </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action</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部署文件：如下图是对</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git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action</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的环境进行部署</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pic>
        <p:nvPicPr>
          <p:cNvPr id="4" name="Picture" descr="image-20220608004049011">
            <a:extLst>
              <a:ext uri="{FF2B5EF4-FFF2-40B4-BE49-F238E27FC236}">
                <a16:creationId xmlns:a16="http://schemas.microsoft.com/office/drawing/2014/main" id="{89B8F350-8907-1FA5-2666-66C9006CEE5C}"/>
              </a:ext>
            </a:extLst>
          </p:cNvPr>
          <p:cNvPicPr/>
          <p:nvPr/>
        </p:nvPicPr>
        <p:blipFill>
          <a:blip r:embed="rId2"/>
          <a:stretch>
            <a:fillRect/>
          </a:stretch>
        </p:blipFill>
        <p:spPr bwMode="auto">
          <a:xfrm>
            <a:off x="657520" y="1737360"/>
            <a:ext cx="3782504" cy="4930856"/>
          </a:xfrm>
          <a:prstGeom prst="rect">
            <a:avLst/>
          </a:prstGeom>
          <a:noFill/>
          <a:ln w="9525">
            <a:noFill/>
            <a:headEnd/>
            <a:tailEnd/>
          </a:ln>
        </p:spPr>
      </p:pic>
      <p:pic>
        <p:nvPicPr>
          <p:cNvPr id="5" name="Picture" descr="image-20220608004116139">
            <a:extLst>
              <a:ext uri="{FF2B5EF4-FFF2-40B4-BE49-F238E27FC236}">
                <a16:creationId xmlns:a16="http://schemas.microsoft.com/office/drawing/2014/main" id="{3C3E860A-6F96-EAE4-3832-797D8F0CB518}"/>
              </a:ext>
            </a:extLst>
          </p:cNvPr>
          <p:cNvPicPr/>
          <p:nvPr/>
        </p:nvPicPr>
        <p:blipFill>
          <a:blip r:embed="rId3"/>
          <a:stretch>
            <a:fillRect/>
          </a:stretch>
        </p:blipFill>
        <p:spPr bwMode="auto">
          <a:xfrm>
            <a:off x="4729899" y="2347953"/>
            <a:ext cx="5334000" cy="1854835"/>
          </a:xfrm>
          <a:prstGeom prst="rect">
            <a:avLst/>
          </a:prstGeom>
          <a:noFill/>
          <a:ln w="9525">
            <a:noFill/>
            <a:headEnd/>
            <a:tailEnd/>
          </a:ln>
        </p:spPr>
      </p:pic>
    </p:spTree>
    <p:extLst>
      <p:ext uri="{BB962C8B-B14F-4D97-AF65-F5344CB8AC3E}">
        <p14:creationId xmlns:p14="http://schemas.microsoft.com/office/powerpoint/2010/main" val="1058972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E0266-F304-7887-280D-E938E3CBA20D}"/>
              </a:ext>
            </a:extLst>
          </p:cNvPr>
          <p:cNvSpPr>
            <a:spLocks noGrp="1"/>
          </p:cNvSpPr>
          <p:nvPr>
            <p:ph type="title"/>
          </p:nvPr>
        </p:nvSpPr>
        <p:spPr/>
        <p:txBody>
          <a:bodyPr/>
          <a:lstStyle/>
          <a:p>
            <a:r>
              <a:rPr lang="zh-CN" altLang="en-US" dirty="0"/>
              <a:t>系统测试</a:t>
            </a:r>
            <a:r>
              <a:rPr lang="en-US" altLang="zh-CN" dirty="0"/>
              <a:t>——</a:t>
            </a:r>
            <a:r>
              <a:rPr lang="zh-CN" altLang="en-US" dirty="0"/>
              <a:t>测试部署和结果</a:t>
            </a:r>
          </a:p>
        </p:txBody>
      </p:sp>
      <p:sp>
        <p:nvSpPr>
          <p:cNvPr id="3" name="内容占位符 2">
            <a:extLst>
              <a:ext uri="{FF2B5EF4-FFF2-40B4-BE49-F238E27FC236}">
                <a16:creationId xmlns:a16="http://schemas.microsoft.com/office/drawing/2014/main" id="{5D30D7DC-EB25-4F33-CFFC-8C64149C3CC1}"/>
              </a:ext>
            </a:extLst>
          </p:cNvPr>
          <p:cNvSpPr>
            <a:spLocks noGrp="1"/>
          </p:cNvSpPr>
          <p:nvPr>
            <p:ph idx="1"/>
          </p:nvPr>
        </p:nvSpPr>
        <p:spPr>
          <a:xfrm>
            <a:off x="230014" y="1836308"/>
            <a:ext cx="6038811" cy="4023360"/>
          </a:xfrm>
        </p:spPr>
        <p:txBody>
          <a:bodyPr>
            <a:normAutofit fontScale="85000" lnSpcReduction="20000"/>
          </a:bodyPr>
          <a:lstStyle/>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GitHub Actions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有一些自己的术语</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workflow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工作流程</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持续集成一次运行的过程，就是一个</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workflow</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b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job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任务</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一个</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workflow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由一个或多个</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jobs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构成，含义是一次持续集成的运行，可以完成多个任务</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b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step</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（步骤</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每个</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job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由多个</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step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构成，一步步完成</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action </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动作</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每个</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step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可以依次执行一个或多个命令（</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action</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代码的主要流程</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先指定在</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push</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或者</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pull</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request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时触发脚本执行</a:t>
            </a:r>
            <a:b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拉取</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ubuntu</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最新版的镜像</a:t>
            </a:r>
            <a:b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缓存</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Maven</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依赖目录，避免每次都下载全量依赖包，加快执行速度</a:t>
            </a:r>
            <a:b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安装</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Java8</a:t>
            </a:r>
            <a:b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指定</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pom.xml</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文件路径我的路径是在后端</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HaowuApplicationt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pom.xml</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，这个很关键，不能写错，随后用</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Maven</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编译项目</a:t>
            </a:r>
            <a:b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b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然后就是运行</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Junit</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单元测试</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p:pic>
        <p:nvPicPr>
          <p:cNvPr id="4" name="Picture" descr="image-20220609002819334">
            <a:extLst>
              <a:ext uri="{FF2B5EF4-FFF2-40B4-BE49-F238E27FC236}">
                <a16:creationId xmlns:a16="http://schemas.microsoft.com/office/drawing/2014/main" id="{6B32297F-8392-E676-9A8B-80171F6481E2}"/>
              </a:ext>
            </a:extLst>
          </p:cNvPr>
          <p:cNvPicPr/>
          <p:nvPr/>
        </p:nvPicPr>
        <p:blipFill>
          <a:blip r:embed="rId2"/>
          <a:stretch>
            <a:fillRect/>
          </a:stretch>
        </p:blipFill>
        <p:spPr bwMode="auto">
          <a:xfrm>
            <a:off x="6627986" y="2217308"/>
            <a:ext cx="5334000" cy="3261360"/>
          </a:xfrm>
          <a:prstGeom prst="rect">
            <a:avLst/>
          </a:prstGeom>
          <a:noFill/>
          <a:ln w="9525">
            <a:noFill/>
            <a:headEnd/>
            <a:tailEnd/>
          </a:ln>
        </p:spPr>
      </p:pic>
      <p:sp>
        <p:nvSpPr>
          <p:cNvPr id="5" name="箭头: 右 4">
            <a:hlinkClick r:id="rId3" action="ppaction://hlinksldjump"/>
            <a:extLst>
              <a:ext uri="{FF2B5EF4-FFF2-40B4-BE49-F238E27FC236}">
                <a16:creationId xmlns:a16="http://schemas.microsoft.com/office/drawing/2014/main" id="{A9C7E637-FD06-DDD4-A6A3-A2064F21DB78}"/>
              </a:ext>
            </a:extLst>
          </p:cNvPr>
          <p:cNvSpPr/>
          <p:nvPr/>
        </p:nvSpPr>
        <p:spPr>
          <a:xfrm>
            <a:off x="10925666" y="617455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730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7568E2-74CB-BAF3-5E48-A5BB75A0314D}"/>
              </a:ext>
            </a:extLst>
          </p:cNvPr>
          <p:cNvSpPr/>
          <p:nvPr/>
        </p:nvSpPr>
        <p:spPr>
          <a:xfrm>
            <a:off x="4618672" y="2967335"/>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系统部署</a:t>
            </a:r>
          </a:p>
        </p:txBody>
      </p:sp>
    </p:spTree>
    <p:extLst>
      <p:ext uri="{BB962C8B-B14F-4D97-AF65-F5344CB8AC3E}">
        <p14:creationId xmlns:p14="http://schemas.microsoft.com/office/powerpoint/2010/main" val="3229722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77199-8C75-ECDD-223A-7910717D90AE}"/>
              </a:ext>
            </a:extLst>
          </p:cNvPr>
          <p:cNvSpPr>
            <a:spLocks noGrp="1"/>
          </p:cNvSpPr>
          <p:nvPr>
            <p:ph type="title"/>
          </p:nvPr>
        </p:nvSpPr>
        <p:spPr/>
        <p:txBody>
          <a:bodyPr/>
          <a:lstStyle/>
          <a:p>
            <a:r>
              <a:rPr lang="zh-CN" altLang="en-US" dirty="0"/>
              <a:t>系统部署</a:t>
            </a:r>
            <a:r>
              <a:rPr lang="en-US" altLang="zh-CN" dirty="0"/>
              <a:t>——Docker</a:t>
            </a:r>
            <a:endParaRPr lang="zh-CN" altLang="en-US" dirty="0"/>
          </a:p>
        </p:txBody>
      </p:sp>
      <p:pic>
        <p:nvPicPr>
          <p:cNvPr id="5" name="内容占位符 4">
            <a:extLst>
              <a:ext uri="{FF2B5EF4-FFF2-40B4-BE49-F238E27FC236}">
                <a16:creationId xmlns:a16="http://schemas.microsoft.com/office/drawing/2014/main" id="{C1624D32-A580-0AD7-A719-58243F674C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840" y="2212023"/>
            <a:ext cx="4705700" cy="4022725"/>
          </a:xfrm>
        </p:spPr>
      </p:pic>
      <p:sp>
        <p:nvSpPr>
          <p:cNvPr id="9" name="文本框 8">
            <a:extLst>
              <a:ext uri="{FF2B5EF4-FFF2-40B4-BE49-F238E27FC236}">
                <a16:creationId xmlns:a16="http://schemas.microsoft.com/office/drawing/2014/main" id="{1704F9F4-2BAA-1687-14B2-E96005F75129}"/>
              </a:ext>
            </a:extLst>
          </p:cNvPr>
          <p:cNvSpPr txBox="1"/>
          <p:nvPr/>
        </p:nvSpPr>
        <p:spPr>
          <a:xfrm>
            <a:off x="2226833" y="1842691"/>
            <a:ext cx="1300934" cy="369332"/>
          </a:xfrm>
          <a:prstGeom prst="rect">
            <a:avLst/>
          </a:prstGeom>
          <a:noFill/>
        </p:spPr>
        <p:txBody>
          <a:bodyPr wrap="none" rtlCol="0">
            <a:spAutoFit/>
          </a:bodyPr>
          <a:lstStyle/>
          <a:p>
            <a:r>
              <a:rPr lang="en-US" altLang="zh-CN" dirty="0"/>
              <a:t>Docker</a:t>
            </a:r>
            <a:r>
              <a:rPr lang="zh-CN" altLang="en-US" dirty="0"/>
              <a:t>版本</a:t>
            </a:r>
          </a:p>
        </p:txBody>
      </p:sp>
      <p:sp>
        <p:nvSpPr>
          <p:cNvPr id="10" name="Rectangle 2">
            <a:extLst>
              <a:ext uri="{FF2B5EF4-FFF2-40B4-BE49-F238E27FC236}">
                <a16:creationId xmlns:a16="http://schemas.microsoft.com/office/drawing/2014/main" id="{5D680707-1338-188E-6FDE-1EDD9AE8F02F}"/>
              </a:ext>
            </a:extLst>
          </p:cNvPr>
          <p:cNvSpPr>
            <a:spLocks noChangeArrowheads="1"/>
          </p:cNvSpPr>
          <p:nvPr/>
        </p:nvSpPr>
        <p:spPr bwMode="auto">
          <a:xfrm rot="10800000" flipV="1">
            <a:off x="7734748" y="1820803"/>
            <a:ext cx="26786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查看所有正在运行的容器信息</a:t>
            </a:r>
            <a:r>
              <a:rPr kumimoji="0" lang="zh-CN" altLang="zh-CN" sz="9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12" name="图片 11">
            <a:extLst>
              <a:ext uri="{FF2B5EF4-FFF2-40B4-BE49-F238E27FC236}">
                <a16:creationId xmlns:a16="http://schemas.microsoft.com/office/drawing/2014/main" id="{EABDC203-6CD8-B759-4C68-C8FBFE703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535" y="2147298"/>
            <a:ext cx="5265876" cy="1562235"/>
          </a:xfrm>
          <a:prstGeom prst="rect">
            <a:avLst/>
          </a:prstGeom>
        </p:spPr>
      </p:pic>
      <p:sp>
        <p:nvSpPr>
          <p:cNvPr id="14" name="文本框 13">
            <a:extLst>
              <a:ext uri="{FF2B5EF4-FFF2-40B4-BE49-F238E27FC236}">
                <a16:creationId xmlns:a16="http://schemas.microsoft.com/office/drawing/2014/main" id="{27450998-BB47-9B9C-B7FD-890F600CEC19}"/>
              </a:ext>
            </a:extLst>
          </p:cNvPr>
          <p:cNvSpPr txBox="1"/>
          <p:nvPr/>
        </p:nvSpPr>
        <p:spPr>
          <a:xfrm>
            <a:off x="7866530" y="3750139"/>
            <a:ext cx="6094206" cy="369332"/>
          </a:xfrm>
          <a:prstGeom prst="rect">
            <a:avLst/>
          </a:prstGeom>
          <a:noFill/>
        </p:spPr>
        <p:txBody>
          <a:bodyPr wrap="square">
            <a:spAutoFit/>
          </a:bodyPr>
          <a:lstStyle/>
          <a:p>
            <a:r>
              <a:rPr lang="zh-CN" altLang="en-US" dirty="0"/>
              <a:t>查看本地镜像列表</a:t>
            </a:r>
          </a:p>
        </p:txBody>
      </p:sp>
      <p:pic>
        <p:nvPicPr>
          <p:cNvPr id="16" name="图片 15">
            <a:extLst>
              <a:ext uri="{FF2B5EF4-FFF2-40B4-BE49-F238E27FC236}">
                <a16:creationId xmlns:a16="http://schemas.microsoft.com/office/drawing/2014/main" id="{9AFE5004-25E5-44F4-1011-5187BFAEF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0914" y="4510333"/>
            <a:ext cx="5273497" cy="784928"/>
          </a:xfrm>
          <a:prstGeom prst="rect">
            <a:avLst/>
          </a:prstGeom>
        </p:spPr>
      </p:pic>
      <p:sp>
        <p:nvSpPr>
          <p:cNvPr id="17" name="箭头: 右 16">
            <a:hlinkClick r:id="rId5" action="ppaction://hlinksldjump"/>
            <a:extLst>
              <a:ext uri="{FF2B5EF4-FFF2-40B4-BE49-F238E27FC236}">
                <a16:creationId xmlns:a16="http://schemas.microsoft.com/office/drawing/2014/main" id="{8A92EAB7-653C-1E80-F585-E261482BF8E1}"/>
              </a:ext>
            </a:extLst>
          </p:cNvPr>
          <p:cNvSpPr/>
          <p:nvPr/>
        </p:nvSpPr>
        <p:spPr>
          <a:xfrm>
            <a:off x="10112188" y="593822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65014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0E25B0A-F6AF-B84D-8D16-4B5866F9AFC7}"/>
              </a:ext>
            </a:extLst>
          </p:cNvPr>
          <p:cNvSpPr/>
          <p:nvPr/>
        </p:nvSpPr>
        <p:spPr>
          <a:xfrm>
            <a:off x="4618671" y="2967335"/>
            <a:ext cx="2954656"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演示视频</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42651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D2742-48E2-E755-22A4-FAF1CCDCC471}"/>
              </a:ext>
            </a:extLst>
          </p:cNvPr>
          <p:cNvSpPr>
            <a:spLocks noGrp="1"/>
          </p:cNvSpPr>
          <p:nvPr>
            <p:ph type="title"/>
          </p:nvPr>
        </p:nvSpPr>
        <p:spPr/>
        <p:txBody>
          <a:bodyPr/>
          <a:lstStyle/>
          <a:p>
            <a:r>
              <a:rPr lang="zh-CN" altLang="en-US" dirty="0"/>
              <a:t>演示视频</a:t>
            </a:r>
          </a:p>
        </p:txBody>
      </p:sp>
      <p:pic>
        <p:nvPicPr>
          <p:cNvPr id="5" name="内容占位符 4" descr="光盘">
            <a:hlinkClick r:id="rId2" action="ppaction://hlinkfile"/>
            <a:extLst>
              <a:ext uri="{FF2B5EF4-FFF2-40B4-BE49-F238E27FC236}">
                <a16:creationId xmlns:a16="http://schemas.microsoft.com/office/drawing/2014/main" id="{1F6FBECF-425A-6765-41B8-D2D49C82CF0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6036" y="2766579"/>
            <a:ext cx="914400" cy="914400"/>
          </a:xfrm>
        </p:spPr>
      </p:pic>
    </p:spTree>
    <p:extLst>
      <p:ext uri="{BB962C8B-B14F-4D97-AF65-F5344CB8AC3E}">
        <p14:creationId xmlns:p14="http://schemas.microsoft.com/office/powerpoint/2010/main" val="1322850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78279BF-E9E0-46E8-90EB-51BED02D9C06}"/>
              </a:ext>
            </a:extLst>
          </p:cNvPr>
          <p:cNvSpPr/>
          <p:nvPr/>
        </p:nvSpPr>
        <p:spPr>
          <a:xfrm>
            <a:off x="4964920" y="2790689"/>
            <a:ext cx="2262159"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谢谢！</a:t>
            </a:r>
          </a:p>
        </p:txBody>
      </p:sp>
    </p:spTree>
    <p:extLst>
      <p:ext uri="{BB962C8B-B14F-4D97-AF65-F5344CB8AC3E}">
        <p14:creationId xmlns:p14="http://schemas.microsoft.com/office/powerpoint/2010/main" val="216475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14481E-520B-88B4-6370-3B075F345981}"/>
              </a:ext>
            </a:extLst>
          </p:cNvPr>
          <p:cNvSpPr>
            <a:spLocks noGrp="1"/>
          </p:cNvSpPr>
          <p:nvPr>
            <p:ph type="title"/>
          </p:nvPr>
        </p:nvSpPr>
        <p:spPr>
          <a:xfrm>
            <a:off x="268941" y="434809"/>
            <a:ext cx="10058400" cy="1450757"/>
          </a:xfrm>
        </p:spPr>
        <p:txBody>
          <a:bodyPr/>
          <a:lstStyle/>
          <a:p>
            <a:r>
              <a:rPr lang="zh-CN" altLang="en-US" dirty="0"/>
              <a:t>项目介绍</a:t>
            </a:r>
            <a:r>
              <a:rPr lang="en-US" altLang="zh-CN" dirty="0"/>
              <a:t>——</a:t>
            </a:r>
            <a:r>
              <a:rPr lang="zh-CN" altLang="en-US" dirty="0"/>
              <a:t>功能需求</a:t>
            </a:r>
          </a:p>
        </p:txBody>
      </p:sp>
      <p:graphicFrame>
        <p:nvGraphicFramePr>
          <p:cNvPr id="4" name="内容占位符 3">
            <a:extLst>
              <a:ext uri="{FF2B5EF4-FFF2-40B4-BE49-F238E27FC236}">
                <a16:creationId xmlns:a16="http://schemas.microsoft.com/office/drawing/2014/main" id="{D759E56D-59B9-665B-8E71-3F0F46C5544C}"/>
              </a:ext>
            </a:extLst>
          </p:cNvPr>
          <p:cNvGraphicFramePr>
            <a:graphicFrameLocks noGrp="1"/>
          </p:cNvGraphicFramePr>
          <p:nvPr>
            <p:ph idx="1"/>
            <p:extLst>
              <p:ext uri="{D42A27DB-BD31-4B8C-83A1-F6EECF244321}">
                <p14:modId xmlns:p14="http://schemas.microsoft.com/office/powerpoint/2010/main" val="2977399772"/>
              </p:ext>
            </p:extLst>
          </p:nvPr>
        </p:nvGraphicFramePr>
        <p:xfrm>
          <a:off x="792014" y="2700169"/>
          <a:ext cx="5404392" cy="2086981"/>
        </p:xfrm>
        <a:graphic>
          <a:graphicData uri="http://schemas.openxmlformats.org/drawingml/2006/table">
            <a:tbl>
              <a:tblPr firstRow="1" firstCol="1" bandRow="1">
                <a:tableStyleId>{5C22544A-7EE6-4342-B048-85BDC9FD1C3A}</a:tableStyleId>
              </a:tblPr>
              <a:tblGrid>
                <a:gridCol w="551123">
                  <a:extLst>
                    <a:ext uri="{9D8B030D-6E8A-4147-A177-3AD203B41FA5}">
                      <a16:colId xmlns:a16="http://schemas.microsoft.com/office/drawing/2014/main" val="3032655221"/>
                    </a:ext>
                  </a:extLst>
                </a:gridCol>
                <a:gridCol w="1939353">
                  <a:extLst>
                    <a:ext uri="{9D8B030D-6E8A-4147-A177-3AD203B41FA5}">
                      <a16:colId xmlns:a16="http://schemas.microsoft.com/office/drawing/2014/main" val="457705209"/>
                    </a:ext>
                  </a:extLst>
                </a:gridCol>
                <a:gridCol w="1562818">
                  <a:extLst>
                    <a:ext uri="{9D8B030D-6E8A-4147-A177-3AD203B41FA5}">
                      <a16:colId xmlns:a16="http://schemas.microsoft.com/office/drawing/2014/main" val="736290960"/>
                    </a:ext>
                  </a:extLst>
                </a:gridCol>
                <a:gridCol w="1351098">
                  <a:extLst>
                    <a:ext uri="{9D8B030D-6E8A-4147-A177-3AD203B41FA5}">
                      <a16:colId xmlns:a16="http://schemas.microsoft.com/office/drawing/2014/main" val="1527797835"/>
                    </a:ext>
                  </a:extLst>
                </a:gridCol>
              </a:tblGrid>
              <a:tr h="260873">
                <a:tc>
                  <a:txBody>
                    <a:bodyPr/>
                    <a:lstStyle/>
                    <a:p>
                      <a:pPr algn="ctr"/>
                      <a:r>
                        <a:rPr lang="zh-CN" sz="1200" kern="100">
                          <a:effectLst/>
                        </a:rPr>
                        <a:t>序号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使用场景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问题需求</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zh-CN" sz="1200" kern="100">
                          <a:effectLst/>
                        </a:rPr>
                        <a:t>对应功能</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5689409"/>
                  </a:ext>
                </a:extLst>
              </a:tr>
              <a:tr h="521745">
                <a:tc>
                  <a:txBody>
                    <a:bodyPr/>
                    <a:lstStyle/>
                    <a:p>
                      <a:pPr algn="ctr"/>
                      <a:r>
                        <a:rPr lang="en-US" sz="120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有一些物品长期未用，能针对使用情况做出规划</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200" kern="100" dirty="0">
                          <a:effectLst/>
                        </a:rPr>
                        <a:t>汇总物品使用情况挂到网上专卖</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市场，发布商品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9101729"/>
                  </a:ext>
                </a:extLst>
              </a:tr>
              <a:tr h="521745">
                <a:tc>
                  <a:txBody>
                    <a:bodyPr/>
                    <a:lstStyle/>
                    <a:p>
                      <a:pPr algn="ctr"/>
                      <a:r>
                        <a:rPr lang="en-US" sz="1200" kern="10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有一些物品长期为用，但是不适合转卖的物品。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不合身的衣服和鞋子</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可以零元卖，或者做公益</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82415836"/>
                  </a:ext>
                </a:extLst>
              </a:tr>
              <a:tr h="782618">
                <a:tc>
                  <a:txBody>
                    <a:bodyPr/>
                    <a:lstStyle/>
                    <a:p>
                      <a:pPr algn="ctr"/>
                      <a:r>
                        <a:rPr lang="en-US" sz="120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想购买别人的闲置，不通过中间平台就能与卖家沟通</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200" kern="100">
                          <a:effectLst/>
                        </a:rPr>
                        <a:t>能低价购买他人所有、自己所需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r>
                        <a:rPr lang="zh-CN" sz="1200" kern="100" dirty="0">
                          <a:effectLst/>
                        </a:rPr>
                        <a:t>搜索、求购、消息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4873838"/>
                  </a:ext>
                </a:extLst>
              </a:tr>
            </a:tbl>
          </a:graphicData>
        </a:graphic>
      </p:graphicFrame>
      <p:pic>
        <p:nvPicPr>
          <p:cNvPr id="6" name="图片 5">
            <a:extLst>
              <a:ext uri="{FF2B5EF4-FFF2-40B4-BE49-F238E27FC236}">
                <a16:creationId xmlns:a16="http://schemas.microsoft.com/office/drawing/2014/main" id="{34CBB4C5-1F10-6821-930E-B32E6E8AE28A}"/>
              </a:ext>
            </a:extLst>
          </p:cNvPr>
          <p:cNvPicPr>
            <a:picLocks noChangeAspect="1"/>
          </p:cNvPicPr>
          <p:nvPr/>
        </p:nvPicPr>
        <p:blipFill>
          <a:blip r:embed="rId2"/>
          <a:stretch>
            <a:fillRect/>
          </a:stretch>
        </p:blipFill>
        <p:spPr>
          <a:xfrm>
            <a:off x="6974565" y="942783"/>
            <a:ext cx="4794301" cy="4972434"/>
          </a:xfrm>
          <a:prstGeom prst="rect">
            <a:avLst/>
          </a:prstGeom>
        </p:spPr>
      </p:pic>
    </p:spTree>
    <p:extLst>
      <p:ext uri="{BB962C8B-B14F-4D97-AF65-F5344CB8AC3E}">
        <p14:creationId xmlns:p14="http://schemas.microsoft.com/office/powerpoint/2010/main" val="157538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C78CC-B58E-5D94-69EB-9ACDD7D384CC}"/>
              </a:ext>
            </a:extLst>
          </p:cNvPr>
          <p:cNvSpPr>
            <a:spLocks noGrp="1"/>
          </p:cNvSpPr>
          <p:nvPr>
            <p:ph type="title"/>
          </p:nvPr>
        </p:nvSpPr>
        <p:spPr/>
        <p:txBody>
          <a:bodyPr/>
          <a:lstStyle/>
          <a:p>
            <a:r>
              <a:rPr lang="zh-CN" altLang="en-US" dirty="0"/>
              <a:t>项目介绍</a:t>
            </a:r>
            <a:r>
              <a:rPr lang="en-US" altLang="zh-CN" dirty="0"/>
              <a:t>——</a:t>
            </a:r>
            <a:r>
              <a:rPr lang="zh-CN" altLang="en-US" dirty="0"/>
              <a:t>团队分工</a:t>
            </a:r>
          </a:p>
        </p:txBody>
      </p:sp>
      <p:sp>
        <p:nvSpPr>
          <p:cNvPr id="5" name="Rectangle 2">
            <a:extLst>
              <a:ext uri="{FF2B5EF4-FFF2-40B4-BE49-F238E27FC236}">
                <a16:creationId xmlns:a16="http://schemas.microsoft.com/office/drawing/2014/main" id="{060EE800-597E-1FD9-43C8-A3EC0F1C9189}"/>
              </a:ext>
            </a:extLst>
          </p:cNvPr>
          <p:cNvSpPr>
            <a:spLocks noGrp="1" noChangeArrowheads="1"/>
          </p:cNvSpPr>
          <p:nvPr>
            <p:ph idx="1"/>
          </p:nvPr>
        </p:nvSpPr>
        <p:spPr bwMode="auto">
          <a:xfrm>
            <a:off x="570156" y="1810168"/>
            <a:ext cx="1086066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陈嘉诚：API的主要设计</a:t>
            </a: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后端部分主要设计开发</a:t>
            </a: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rgbClr val="333333"/>
                </a:solidFill>
                <a:latin typeface="Open Sans" panose="020B0606030504020204" pitchFamily="34" charset="0"/>
                <a:cs typeface="Open Sans" panose="020B0606030504020204" pitchFamily="34" charset="0"/>
              </a:rPr>
              <a:t>               </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数据库设计开发</a:t>
            </a: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原型和系统构架</a:t>
            </a:r>
            <a:r>
              <a:rPr lang="zh-CN" altLang="en-US" sz="2800" dirty="0">
                <a:solidFill>
                  <a:srgbClr val="333333"/>
                </a:solidFill>
                <a:latin typeface="Open Sans" panose="020B0606030504020204" pitchFamily="34" charset="0"/>
                <a:cs typeface="Open Sans" panose="020B0606030504020204" pitchFamily="34" charset="0"/>
              </a:rPr>
              <a:t>主要</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设计</a:t>
            </a: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徐晨凯：前端的主要设计开发</a:t>
            </a: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后端用户部分实现（环信匹配前端）</a:t>
            </a: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rgbClr val="333333"/>
                </a:solidFill>
                <a:latin typeface="Open Sans" panose="020B0606030504020204" pitchFamily="34" charset="0"/>
                <a:cs typeface="Open Sans" panose="020B0606030504020204" pitchFamily="34" charset="0"/>
              </a:rPr>
              <a:t>               </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测试主要负责人</a:t>
            </a: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参与原型和系统构架设计。</a:t>
            </a: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靳洋洋：前端工作辅助实现</a:t>
            </a: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API设计</a:t>
            </a: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系统部署</a:t>
            </a:r>
            <a:r>
              <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solidFill>
                  <a:srgbClr val="333333"/>
                </a:solidFill>
                <a:latin typeface="Open Sans" panose="020B0606030504020204" pitchFamily="34" charset="0"/>
                <a:cs typeface="Open Sans" panose="020B0606030504020204" pitchFamily="34" charset="0"/>
              </a:rPr>
              <a:t>               </a:t>
            </a:r>
            <a:r>
              <a:rPr kumimoji="0" lang="zh-CN"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参与原型和系统构架设计</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箭头: 右 5">
            <a:hlinkClick r:id="rId2" action="ppaction://hlinksldjump"/>
            <a:extLst>
              <a:ext uri="{FF2B5EF4-FFF2-40B4-BE49-F238E27FC236}">
                <a16:creationId xmlns:a16="http://schemas.microsoft.com/office/drawing/2014/main" id="{CE8030EB-6B30-72A0-4BBA-FC3FE8AB5302}"/>
              </a:ext>
            </a:extLst>
          </p:cNvPr>
          <p:cNvSpPr/>
          <p:nvPr/>
        </p:nvSpPr>
        <p:spPr>
          <a:xfrm>
            <a:off x="10605155" y="552410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603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A020D5-401E-8EDA-738F-AB268D3A883E}"/>
              </a:ext>
            </a:extLst>
          </p:cNvPr>
          <p:cNvSpPr/>
          <p:nvPr/>
        </p:nvSpPr>
        <p:spPr>
          <a:xfrm>
            <a:off x="3926174" y="2967335"/>
            <a:ext cx="4339651"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界面原型设计</a:t>
            </a:r>
          </a:p>
        </p:txBody>
      </p:sp>
    </p:spTree>
    <p:extLst>
      <p:ext uri="{BB962C8B-B14F-4D97-AF65-F5344CB8AC3E}">
        <p14:creationId xmlns:p14="http://schemas.microsoft.com/office/powerpoint/2010/main" val="353636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BB06F4-2B16-98BE-091C-CFC242B6550B}"/>
              </a:ext>
            </a:extLst>
          </p:cNvPr>
          <p:cNvSpPr>
            <a:spLocks noGrp="1"/>
          </p:cNvSpPr>
          <p:nvPr>
            <p:ph type="title"/>
          </p:nvPr>
        </p:nvSpPr>
        <p:spPr/>
        <p:txBody>
          <a:bodyPr/>
          <a:lstStyle/>
          <a:p>
            <a:r>
              <a:rPr lang="zh-CN" altLang="en-US" dirty="0"/>
              <a:t>界面原型设计</a:t>
            </a:r>
            <a:r>
              <a:rPr lang="en-US" altLang="zh-CN" dirty="0"/>
              <a:t>——</a:t>
            </a:r>
            <a:r>
              <a:rPr lang="zh-CN" altLang="en-US" dirty="0"/>
              <a:t>登录</a:t>
            </a:r>
          </a:p>
        </p:txBody>
      </p:sp>
      <p:pic>
        <p:nvPicPr>
          <p:cNvPr id="5" name="内容占位符 4">
            <a:extLst>
              <a:ext uri="{FF2B5EF4-FFF2-40B4-BE49-F238E27FC236}">
                <a16:creationId xmlns:a16="http://schemas.microsoft.com/office/drawing/2014/main" id="{D806020E-6D73-C0FF-039C-40EF72B9F6C8}"/>
              </a:ext>
            </a:extLst>
          </p:cNvPr>
          <p:cNvPicPr>
            <a:picLocks noGrp="1" noChangeAspect="1"/>
          </p:cNvPicPr>
          <p:nvPr>
            <p:ph idx="1"/>
          </p:nvPr>
        </p:nvPicPr>
        <p:blipFill>
          <a:blip r:embed="rId2"/>
          <a:stretch>
            <a:fillRect/>
          </a:stretch>
        </p:blipFill>
        <p:spPr>
          <a:xfrm>
            <a:off x="1634438" y="1974029"/>
            <a:ext cx="4492042" cy="4022725"/>
          </a:xfrm>
        </p:spPr>
      </p:pic>
      <p:sp>
        <p:nvSpPr>
          <p:cNvPr id="6" name="文本框 5">
            <a:extLst>
              <a:ext uri="{FF2B5EF4-FFF2-40B4-BE49-F238E27FC236}">
                <a16:creationId xmlns:a16="http://schemas.microsoft.com/office/drawing/2014/main" id="{EB7A04D1-2E57-485F-A24C-3AC2C5316030}"/>
              </a:ext>
            </a:extLst>
          </p:cNvPr>
          <p:cNvSpPr txBox="1"/>
          <p:nvPr/>
        </p:nvSpPr>
        <p:spPr>
          <a:xfrm>
            <a:off x="6960198" y="2274838"/>
            <a:ext cx="3861995" cy="2308324"/>
          </a:xfrm>
          <a:prstGeom prst="rect">
            <a:avLst/>
          </a:prstGeom>
          <a:noFill/>
        </p:spPr>
        <p:txBody>
          <a:bodyPr wrap="square" rtlCol="0">
            <a:spAutoFit/>
          </a:bodyPr>
          <a:lstStyle/>
          <a:p>
            <a:r>
              <a:rPr lang="zh-CN" altLang="en-US" dirty="0"/>
              <a:t>用户点击</a:t>
            </a:r>
            <a:r>
              <a:rPr lang="en-US" altLang="zh-CN" dirty="0"/>
              <a:t>APP</a:t>
            </a:r>
            <a:r>
              <a:rPr lang="zh-CN" altLang="en-US" dirty="0"/>
              <a:t>后会自动进入登录加载界面（图标界面），之后会记入登录界面。此处出现选择项，已经注册过的可以再输入账号密码验证码后登录进入主页面，未完成注册的需要点击“我要注册”进入注册界面填入相关信息完成注册后返回登录界面，重复登录步骤再进入主界面。</a:t>
            </a:r>
          </a:p>
        </p:txBody>
      </p:sp>
    </p:spTree>
    <p:extLst>
      <p:ext uri="{BB962C8B-B14F-4D97-AF65-F5344CB8AC3E}">
        <p14:creationId xmlns:p14="http://schemas.microsoft.com/office/powerpoint/2010/main" val="1359390094"/>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147</TotalTime>
  <Words>4370</Words>
  <Application>Microsoft Office PowerPoint</Application>
  <PresentationFormat>宽屏</PresentationFormat>
  <Paragraphs>359</Paragraphs>
  <Slides>56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Arial Unicode MS</vt:lpstr>
      <vt:lpstr>等线</vt:lpstr>
      <vt:lpstr>宋体</vt:lpstr>
      <vt:lpstr>Arial</vt:lpstr>
      <vt:lpstr>Calibri</vt:lpstr>
      <vt:lpstr>Calibri Light</vt:lpstr>
      <vt:lpstr>Cambria</vt:lpstr>
      <vt:lpstr>Consolas</vt:lpstr>
      <vt:lpstr>Open Sans</vt:lpstr>
      <vt:lpstr>回顾</vt:lpstr>
      <vt:lpstr>PowerPoint 演示文稿</vt:lpstr>
      <vt:lpstr>目录结构</vt:lpstr>
      <vt:lpstr>PowerPoint 演示文稿</vt:lpstr>
      <vt:lpstr>项目介绍——背景</vt:lpstr>
      <vt:lpstr>项目介绍——用户需求</vt:lpstr>
      <vt:lpstr>项目介绍——功能需求</vt:lpstr>
      <vt:lpstr>项目介绍——团队分工</vt:lpstr>
      <vt:lpstr>PowerPoint 演示文稿</vt:lpstr>
      <vt:lpstr>界面原型设计——登录</vt:lpstr>
      <vt:lpstr>界面原型设计——用户</vt:lpstr>
      <vt:lpstr>界面原型设计——商品</vt:lpstr>
      <vt:lpstr>界面原型设计——购买</vt:lpstr>
      <vt:lpstr>界面原型设计——发布</vt:lpstr>
      <vt:lpstr>系统原型设计——公益</vt:lpstr>
      <vt:lpstr>界面原型设计——消息</vt:lpstr>
      <vt:lpstr>PowerPoint 演示文稿</vt:lpstr>
      <vt:lpstr>系统架构设计——Android</vt:lpstr>
      <vt:lpstr>系统架构设计——后端</vt:lpstr>
      <vt:lpstr>系统构架设计——数据库</vt:lpstr>
      <vt:lpstr>系统构架设计——API</vt:lpstr>
      <vt:lpstr>PowerPoint 演示文稿</vt:lpstr>
      <vt:lpstr>API设计——总体概况</vt:lpstr>
      <vt:lpstr>API——基本用例情况（此处仅举例）</vt:lpstr>
      <vt:lpstr>API——基本用例情况（此处仅举例）</vt:lpstr>
      <vt:lpstr>API——基本用例情况（此处仅举例）</vt:lpstr>
      <vt:lpstr>PowerPoint 演示文稿</vt:lpstr>
      <vt:lpstr>数据库设计——数据库概况</vt:lpstr>
      <vt:lpstr>数据库设计——数据表用例（举例）</vt:lpstr>
      <vt:lpstr>PowerPoint 演示文稿</vt:lpstr>
      <vt:lpstr>Android端设计——用户管理模块举例</vt:lpstr>
      <vt:lpstr>Android端设计——用户管理模块举例</vt:lpstr>
      <vt:lpstr>Android端设计——发布与检索模块举例</vt:lpstr>
      <vt:lpstr>Android端设计——发布与检索模块举例</vt:lpstr>
      <vt:lpstr>PowerPoint 演示文稿</vt:lpstr>
      <vt:lpstr>服务端实现——全局说明</vt:lpstr>
      <vt:lpstr>服务端设计——订单功能举例</vt:lpstr>
      <vt:lpstr>服务端设计——商品功能实现</vt:lpstr>
      <vt:lpstr>服务端设计——用户功能举例</vt:lpstr>
      <vt:lpstr>服务端设计——用户功能举例</vt:lpstr>
      <vt:lpstr>服务端设计——公益功能举例</vt:lpstr>
      <vt:lpstr>服务端设计——收藏功能</vt:lpstr>
      <vt:lpstr>服务端设计——消息功能举例</vt:lpstr>
      <vt:lpstr>服务端设计——发布功能举例</vt:lpstr>
      <vt:lpstr>服务端设计——购买功能举例</vt:lpstr>
      <vt:lpstr>服务端设计——评估功能举例</vt:lpstr>
      <vt:lpstr>PowerPoint 演示文稿</vt:lpstr>
      <vt:lpstr>系统测试——单元测试</vt:lpstr>
      <vt:lpstr>系统测试——集成测试</vt:lpstr>
      <vt:lpstr>系统测试——测试部署和结果</vt:lpstr>
      <vt:lpstr>系统测试——测试部署和结果</vt:lpstr>
      <vt:lpstr>系统测试——测试部署和结果</vt:lpstr>
      <vt:lpstr>PowerPoint 演示文稿</vt:lpstr>
      <vt:lpstr>系统部署——Docker</vt:lpstr>
      <vt:lpstr>PowerPoint 演示文稿</vt:lpstr>
      <vt:lpstr>演示视频</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嘉诚</dc:creator>
  <cp:lastModifiedBy>陈 嘉诚</cp:lastModifiedBy>
  <cp:revision>4</cp:revision>
  <dcterms:created xsi:type="dcterms:W3CDTF">2022-06-09T16:19:26Z</dcterms:created>
  <dcterms:modified xsi:type="dcterms:W3CDTF">2022-06-10T00:33:01Z</dcterms:modified>
</cp:coreProperties>
</file>