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8562638" cy="128016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22C0894-8053-48AC-A5A3-58F26CEC32F3}"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5" name="PlaceHolder 2"/>
          <p:cNvSpPr>
            <a:spLocks noGrp="1"/>
          </p:cNvSpPr>
          <p:nvPr>
            <p:ph/>
          </p:nvPr>
        </p:nvSpPr>
        <p:spPr>
          <a:xfrm>
            <a:off x="928080" y="2995560"/>
            <a:ext cx="167058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6" name="PlaceHolder 3"/>
          <p:cNvSpPr>
            <a:spLocks noGrp="1"/>
          </p:cNvSpPr>
          <p:nvPr>
            <p:ph/>
          </p:nvPr>
        </p:nvSpPr>
        <p:spPr>
          <a:xfrm>
            <a:off x="928080" y="6873840"/>
            <a:ext cx="167058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E4C4A0E-47AB-446E-9B68-15F57628028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8" name="PlaceHolder 2"/>
          <p:cNvSpPr>
            <a:spLocks noGrp="1"/>
          </p:cNvSpPr>
          <p:nvPr>
            <p:ph/>
          </p:nvPr>
        </p:nvSpPr>
        <p:spPr>
          <a:xfrm>
            <a:off x="928080" y="299556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9" name="PlaceHolder 3"/>
          <p:cNvSpPr>
            <a:spLocks noGrp="1"/>
          </p:cNvSpPr>
          <p:nvPr>
            <p:ph/>
          </p:nvPr>
        </p:nvSpPr>
        <p:spPr>
          <a:xfrm>
            <a:off x="9488160" y="299556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0" name="PlaceHolder 4"/>
          <p:cNvSpPr>
            <a:spLocks noGrp="1"/>
          </p:cNvSpPr>
          <p:nvPr>
            <p:ph/>
          </p:nvPr>
        </p:nvSpPr>
        <p:spPr>
          <a:xfrm>
            <a:off x="928080" y="687384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1" name="PlaceHolder 5"/>
          <p:cNvSpPr>
            <a:spLocks noGrp="1"/>
          </p:cNvSpPr>
          <p:nvPr>
            <p:ph/>
          </p:nvPr>
        </p:nvSpPr>
        <p:spPr>
          <a:xfrm>
            <a:off x="9488160" y="687384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F357E0E-06A9-48A3-844F-D7F94136650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3" name="PlaceHolder 2"/>
          <p:cNvSpPr>
            <a:spLocks noGrp="1"/>
          </p:cNvSpPr>
          <p:nvPr>
            <p:ph/>
          </p:nvPr>
        </p:nvSpPr>
        <p:spPr>
          <a:xfrm>
            <a:off x="928080" y="2995560"/>
            <a:ext cx="537912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4" name="PlaceHolder 3"/>
          <p:cNvSpPr>
            <a:spLocks noGrp="1"/>
          </p:cNvSpPr>
          <p:nvPr>
            <p:ph/>
          </p:nvPr>
        </p:nvSpPr>
        <p:spPr>
          <a:xfrm>
            <a:off x="6576480" y="2995560"/>
            <a:ext cx="537912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5" name="PlaceHolder 4"/>
          <p:cNvSpPr>
            <a:spLocks noGrp="1"/>
          </p:cNvSpPr>
          <p:nvPr>
            <p:ph/>
          </p:nvPr>
        </p:nvSpPr>
        <p:spPr>
          <a:xfrm>
            <a:off x="12224880" y="2995560"/>
            <a:ext cx="537912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6" name="PlaceHolder 5"/>
          <p:cNvSpPr>
            <a:spLocks noGrp="1"/>
          </p:cNvSpPr>
          <p:nvPr>
            <p:ph/>
          </p:nvPr>
        </p:nvSpPr>
        <p:spPr>
          <a:xfrm>
            <a:off x="928080" y="6873840"/>
            <a:ext cx="537912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7" name="PlaceHolder 6"/>
          <p:cNvSpPr>
            <a:spLocks noGrp="1"/>
          </p:cNvSpPr>
          <p:nvPr>
            <p:ph/>
          </p:nvPr>
        </p:nvSpPr>
        <p:spPr>
          <a:xfrm>
            <a:off x="6576480" y="6873840"/>
            <a:ext cx="537912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38" name="PlaceHolder 7"/>
          <p:cNvSpPr>
            <a:spLocks noGrp="1"/>
          </p:cNvSpPr>
          <p:nvPr>
            <p:ph/>
          </p:nvPr>
        </p:nvSpPr>
        <p:spPr>
          <a:xfrm>
            <a:off x="12224880" y="6873840"/>
            <a:ext cx="537912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E98B7FE-0C58-4356-867E-3144454F57E5}"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4" name="PlaceHolder 2"/>
          <p:cNvSpPr>
            <a:spLocks noGrp="1"/>
          </p:cNvSpPr>
          <p:nvPr>
            <p:ph type="subTitle"/>
          </p:nvPr>
        </p:nvSpPr>
        <p:spPr>
          <a:xfrm>
            <a:off x="928080" y="2995560"/>
            <a:ext cx="16705800" cy="7424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DejaVu Sans"/>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5E32C16-300F-4587-AA07-895ADEA7AA5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6" name="PlaceHolder 2"/>
          <p:cNvSpPr>
            <a:spLocks noGrp="1"/>
          </p:cNvSpPr>
          <p:nvPr>
            <p:ph/>
          </p:nvPr>
        </p:nvSpPr>
        <p:spPr>
          <a:xfrm>
            <a:off x="928080" y="2995560"/>
            <a:ext cx="16705800" cy="7424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4835EA0-E80F-403A-A6D7-24F5F558AC0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8" name="PlaceHolder 2"/>
          <p:cNvSpPr>
            <a:spLocks noGrp="1"/>
          </p:cNvSpPr>
          <p:nvPr>
            <p:ph/>
          </p:nvPr>
        </p:nvSpPr>
        <p:spPr>
          <a:xfrm>
            <a:off x="928080" y="2995560"/>
            <a:ext cx="8152200" cy="7424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9" name="PlaceHolder 3"/>
          <p:cNvSpPr>
            <a:spLocks noGrp="1"/>
          </p:cNvSpPr>
          <p:nvPr>
            <p:ph/>
          </p:nvPr>
        </p:nvSpPr>
        <p:spPr>
          <a:xfrm>
            <a:off x="9488160" y="2995560"/>
            <a:ext cx="8152200" cy="7424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2905B89-FA0E-4F74-93F7-4E05F8B0918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834DF42-77D4-4C94-B584-FC685539504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928080" y="510480"/>
            <a:ext cx="16705800" cy="9908640"/>
          </a:xfrm>
          <a:prstGeom prst="rect">
            <a:avLst/>
          </a:prstGeom>
          <a:noFill/>
          <a:ln w="0">
            <a:noFill/>
          </a:ln>
        </p:spPr>
        <p:txBody>
          <a:bodyPr lIns="0" rIns="0" tIns="0" bIns="0" anchor="ctr">
            <a:noAutofit/>
          </a:bodyPr>
          <a:p>
            <a:pPr algn="ctr"/>
            <a:endParaRPr b="0" lang="en-US" sz="3200" spc="-1" strike="noStrike">
              <a:solidFill>
                <a:srgbClr val="000000"/>
              </a:solidFill>
              <a:latin typeface="DejaVu Sans"/>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C8CE9B5-E518-41D6-AA74-33467DD1751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3" name="PlaceHolder 2"/>
          <p:cNvSpPr>
            <a:spLocks noGrp="1"/>
          </p:cNvSpPr>
          <p:nvPr>
            <p:ph/>
          </p:nvPr>
        </p:nvSpPr>
        <p:spPr>
          <a:xfrm>
            <a:off x="928080" y="299556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4" name="PlaceHolder 3"/>
          <p:cNvSpPr>
            <a:spLocks noGrp="1"/>
          </p:cNvSpPr>
          <p:nvPr>
            <p:ph/>
          </p:nvPr>
        </p:nvSpPr>
        <p:spPr>
          <a:xfrm>
            <a:off x="9488160" y="2995560"/>
            <a:ext cx="8152200" cy="7424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5" name="PlaceHolder 4"/>
          <p:cNvSpPr>
            <a:spLocks noGrp="1"/>
          </p:cNvSpPr>
          <p:nvPr>
            <p:ph/>
          </p:nvPr>
        </p:nvSpPr>
        <p:spPr>
          <a:xfrm>
            <a:off x="928080" y="687384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40E7AE2-42D0-4029-BDF0-0E64F3C00D4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17" name="PlaceHolder 2"/>
          <p:cNvSpPr>
            <a:spLocks noGrp="1"/>
          </p:cNvSpPr>
          <p:nvPr>
            <p:ph/>
          </p:nvPr>
        </p:nvSpPr>
        <p:spPr>
          <a:xfrm>
            <a:off x="928080" y="2995560"/>
            <a:ext cx="8152200" cy="7424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8" name="PlaceHolder 3"/>
          <p:cNvSpPr>
            <a:spLocks noGrp="1"/>
          </p:cNvSpPr>
          <p:nvPr>
            <p:ph/>
          </p:nvPr>
        </p:nvSpPr>
        <p:spPr>
          <a:xfrm>
            <a:off x="9488160" y="299556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19" name="PlaceHolder 4"/>
          <p:cNvSpPr>
            <a:spLocks noGrp="1"/>
          </p:cNvSpPr>
          <p:nvPr>
            <p:ph/>
          </p:nvPr>
        </p:nvSpPr>
        <p:spPr>
          <a:xfrm>
            <a:off x="9488160" y="687384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A6FAA2-AC63-4638-8242-111A1102EF0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28080" y="510480"/>
            <a:ext cx="16705800" cy="2137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DejaVu Sans"/>
            </a:endParaRPr>
          </a:p>
        </p:txBody>
      </p:sp>
      <p:sp>
        <p:nvSpPr>
          <p:cNvPr id="21" name="PlaceHolder 2"/>
          <p:cNvSpPr>
            <a:spLocks noGrp="1"/>
          </p:cNvSpPr>
          <p:nvPr>
            <p:ph/>
          </p:nvPr>
        </p:nvSpPr>
        <p:spPr>
          <a:xfrm>
            <a:off x="928080" y="299556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2" name="PlaceHolder 3"/>
          <p:cNvSpPr>
            <a:spLocks noGrp="1"/>
          </p:cNvSpPr>
          <p:nvPr>
            <p:ph/>
          </p:nvPr>
        </p:nvSpPr>
        <p:spPr>
          <a:xfrm>
            <a:off x="9488160" y="2995560"/>
            <a:ext cx="81522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23" name="PlaceHolder 4"/>
          <p:cNvSpPr>
            <a:spLocks noGrp="1"/>
          </p:cNvSpPr>
          <p:nvPr>
            <p:ph/>
          </p:nvPr>
        </p:nvSpPr>
        <p:spPr>
          <a:xfrm>
            <a:off x="928080" y="6873840"/>
            <a:ext cx="16705800" cy="35413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DejaVu Sans"/>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1D04830-4B5C-45FB-9F8C-2488942238FF}"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6341040" y="11864880"/>
            <a:ext cx="5877000" cy="6807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DejaVu Serif"/>
              </a:defRPr>
            </a:lvl1pPr>
          </a:lstStyle>
          <a:p>
            <a:pPr indent="0" algn="ctr">
              <a:lnSpc>
                <a:spcPct val="100000"/>
              </a:lnSpc>
              <a:buNone/>
              <a:tabLst>
                <a:tab algn="l" pos="0"/>
              </a:tabLst>
            </a:pPr>
            <a:r>
              <a:rPr b="0" lang="en-US" sz="1400" spc="-1" strike="noStrike">
                <a:solidFill>
                  <a:srgbClr val="000000"/>
                </a:solidFill>
                <a:latin typeface="DejaVu Serif"/>
              </a:rPr>
              <a:t>&lt;footer&gt;</a:t>
            </a:r>
            <a:endParaRPr b="0" lang="en-US" sz="1400" spc="-1" strike="noStrike">
              <a:solidFill>
                <a:srgbClr val="000000"/>
              </a:solidFill>
              <a:latin typeface="DejaVu Serif"/>
            </a:endParaRPr>
          </a:p>
        </p:txBody>
      </p:sp>
      <p:sp>
        <p:nvSpPr>
          <p:cNvPr id="1" name="PlaceHolder 2"/>
          <p:cNvSpPr>
            <a:spLocks noGrp="1"/>
          </p:cNvSpPr>
          <p:nvPr>
            <p:ph type="sldNum" idx="2"/>
          </p:nvPr>
        </p:nvSpPr>
        <p:spPr>
          <a:xfrm>
            <a:off x="13302000" y="11864880"/>
            <a:ext cx="4329720" cy="680760"/>
          </a:xfrm>
          <a:prstGeom prst="rect">
            <a:avLst/>
          </a:prstGeom>
          <a:noFill/>
          <a:ln w="0">
            <a:noFill/>
          </a:ln>
        </p:spPr>
        <p:txBody>
          <a:bodyPr lIns="90000" rIns="90000" tIns="45000" bIns="4500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D9163F12-9E90-4BDE-83CC-31279CC9579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DejaVu Serif"/>
            </a:endParaRPr>
          </a:p>
        </p:txBody>
      </p:sp>
      <p:sp>
        <p:nvSpPr>
          <p:cNvPr id="2" name="PlaceHolder 3"/>
          <p:cNvSpPr>
            <a:spLocks noGrp="1"/>
          </p:cNvSpPr>
          <p:nvPr>
            <p:ph type="dt" idx="3"/>
          </p:nvPr>
        </p:nvSpPr>
        <p:spPr>
          <a:xfrm>
            <a:off x="927000" y="11864880"/>
            <a:ext cx="4329720" cy="6807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DejaVu Serif"/>
              </a:defRPr>
            </a:lvl1pPr>
          </a:lstStyle>
          <a:p>
            <a:pPr indent="0">
              <a:buNone/>
            </a:pPr>
            <a:r>
              <a:rPr b="0" lang="en-US" sz="1400" spc="-1" strike="noStrike">
                <a:solidFill>
                  <a:srgbClr val="000000"/>
                </a:solidFill>
                <a:latin typeface="DejaVu Serif"/>
              </a:rPr>
              <a:t>&lt;date/time&gt;</a:t>
            </a:r>
            <a:endParaRPr b="0" lang="en-US" sz="1400" spc="-1" strike="noStrike">
              <a:solidFill>
                <a:srgbClr val="000000"/>
              </a:solidFill>
              <a:latin typeface="DejaVu Serif"/>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teamwork.com/project-management-guide/project-management-methodologies/" TargetMode="External"/><Relationship Id="rId2" Type="http://schemas.openxmlformats.org/officeDocument/2006/relationships/hyperlink" Target="https://www.geeksforgeeks.org/software-processes-in-software-engineering/" TargetMode="External"/><Relationship Id="rId3" Type="http://schemas.openxmlformats.org/officeDocument/2006/relationships/hyperlink" Target="https://www.javatpoint.com/software-processes" TargetMode="External"/><Relationship Id="rId4" Type="http://schemas.openxmlformats.org/officeDocument/2006/relationships/hyperlink" Target="https://en.wikipedia.org/wiki/React_(JavaScript_library)#cite_note-react-3" TargetMode="External"/><Relationship Id="rId5" Type="http://schemas.openxmlformats.org/officeDocument/2006/relationships/image" Target="../media/image1.jpeg"/><Relationship Id="rId6" Type="http://schemas.openxmlformats.org/officeDocument/2006/relationships/image" Target="../media/image2.jpeg"/><Relationship Id="rId7" Type="http://schemas.openxmlformats.org/officeDocument/2006/relationships/image" Target="../media/image3.jpeg"/><Relationship Id="rId8"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ectangle 7"/>
          <p:cNvSpPr/>
          <p:nvPr/>
        </p:nvSpPr>
        <p:spPr>
          <a:xfrm>
            <a:off x="0" y="820080"/>
            <a:ext cx="18561240" cy="1380240"/>
          </a:xfrm>
          <a:prstGeom prst="rect">
            <a:avLst/>
          </a:prstGeom>
          <a:solidFill>
            <a:schemeClr val="accent5">
              <a:lumMod val="20000"/>
              <a:lumOff val="80000"/>
            </a:schemeClr>
          </a:solidFill>
          <a:ln w="2556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GB" sz="1600" spc="-1" strike="noStrike">
                <a:solidFill>
                  <a:schemeClr val="dk1"/>
                </a:solidFill>
                <a:latin typeface="Times New Roman"/>
                <a:ea typeface="Times New Roman"/>
              </a:rPr>
              <a:t>SMART BANK QUEUE SYSTEM</a:t>
            </a:r>
            <a:endParaRPr b="0" lang="en-US" sz="1600" spc="-1" strike="noStrike">
              <a:solidFill>
                <a:srgbClr val="000000"/>
              </a:solidFill>
              <a:latin typeface="DejaVu Sans"/>
            </a:endParaRPr>
          </a:p>
          <a:p>
            <a:pPr algn="ctr" defTabSz="914400">
              <a:lnSpc>
                <a:spcPct val="100000"/>
              </a:lnSpc>
              <a:tabLst>
                <a:tab algn="l" pos="0"/>
              </a:tabLst>
            </a:pPr>
            <a:r>
              <a:rPr b="1" lang="en-GB" sz="1600" spc="-1" strike="noStrike">
                <a:solidFill>
                  <a:srgbClr val="0070c0"/>
                </a:solidFill>
                <a:latin typeface="Times New Roman"/>
                <a:ea typeface="Times New Roman"/>
              </a:rPr>
              <a:t>Addotey Emmanuel Richmond and Duah Kwadwo Adjei</a:t>
            </a:r>
            <a:endParaRPr b="0" lang="en-US" sz="1600" spc="-1" strike="noStrike">
              <a:solidFill>
                <a:srgbClr val="000000"/>
              </a:solidFill>
              <a:latin typeface="DejaVu Sans"/>
            </a:endParaRPr>
          </a:p>
          <a:p>
            <a:pPr algn="ctr" defTabSz="914400">
              <a:lnSpc>
                <a:spcPct val="100000"/>
              </a:lnSpc>
              <a:tabLst>
                <a:tab algn="l" pos="0"/>
              </a:tabLst>
            </a:pPr>
            <a:r>
              <a:rPr b="1" lang="en-GB" sz="1600" spc="-1" strike="noStrike" baseline="30000">
                <a:solidFill>
                  <a:schemeClr val="dk1"/>
                </a:solidFill>
                <a:latin typeface="Times New Roman"/>
                <a:ea typeface="Times New Roman"/>
              </a:rPr>
              <a:t>SUPERVISOR: Dr. Twum Frimpong</a:t>
            </a:r>
            <a:endParaRPr b="0" lang="en-US" sz="1600" spc="-1" strike="noStrike">
              <a:solidFill>
                <a:srgbClr val="000000"/>
              </a:solidFill>
              <a:latin typeface="DejaVu Sans"/>
            </a:endParaRPr>
          </a:p>
          <a:p>
            <a:pPr algn="ctr" defTabSz="914400">
              <a:lnSpc>
                <a:spcPct val="100000"/>
              </a:lnSpc>
              <a:tabLst>
                <a:tab algn="l" pos="0"/>
              </a:tabLst>
            </a:pPr>
            <a:r>
              <a:rPr b="1" lang="en-GB" sz="1600" spc="-1" strike="noStrike" baseline="30000">
                <a:solidFill>
                  <a:srgbClr val="7030a0"/>
                </a:solidFill>
                <a:latin typeface="Times New Roman"/>
                <a:ea typeface="Times New Roman"/>
              </a:rPr>
              <a:t>Department of Computer Science</a:t>
            </a:r>
            <a:endParaRPr b="0" lang="en-US" sz="1600" spc="-1" strike="noStrike">
              <a:solidFill>
                <a:srgbClr val="000000"/>
              </a:solidFill>
              <a:latin typeface="DejaVu Sans"/>
            </a:endParaRPr>
          </a:p>
          <a:p>
            <a:pPr algn="ctr" defTabSz="914400">
              <a:lnSpc>
                <a:spcPct val="100000"/>
              </a:lnSpc>
              <a:tabLst>
                <a:tab algn="l" pos="0"/>
              </a:tabLst>
            </a:pPr>
            <a:endParaRPr b="0" lang="en-US" sz="1200" spc="-1" strike="noStrike">
              <a:solidFill>
                <a:srgbClr val="000000"/>
              </a:solidFill>
              <a:latin typeface="DejaVu Sans"/>
            </a:endParaRPr>
          </a:p>
        </p:txBody>
      </p:sp>
      <p:sp>
        <p:nvSpPr>
          <p:cNvPr id="40" name="TextBox 13"/>
          <p:cNvSpPr/>
          <p:nvPr/>
        </p:nvSpPr>
        <p:spPr>
          <a:xfrm>
            <a:off x="5486400" y="46800"/>
            <a:ext cx="704772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008000"/>
                </a:solidFill>
                <a:latin typeface="Times New Roman"/>
                <a:ea typeface="DejaVu Sans"/>
              </a:rPr>
              <a:t>    </a:t>
            </a:r>
            <a:r>
              <a:rPr b="1" lang="en-US" sz="1800" spc="-1" strike="noStrike">
                <a:solidFill>
                  <a:srgbClr val="008000"/>
                </a:solidFill>
                <a:latin typeface="Times New Roman"/>
                <a:ea typeface="DejaVu Sans"/>
              </a:rPr>
              <a:t>Kwame Nkrumah University of Science and Technology</a:t>
            </a:r>
            <a:endParaRPr b="0" lang="en-US" sz="1800" spc="-1" strike="noStrike">
              <a:solidFill>
                <a:srgbClr val="000000"/>
              </a:solidFill>
              <a:latin typeface="DejaVu Sans"/>
            </a:endParaRPr>
          </a:p>
          <a:p>
            <a:pPr defTabSz="914400">
              <a:lnSpc>
                <a:spcPct val="100000"/>
              </a:lnSpc>
            </a:pPr>
            <a:r>
              <a:rPr b="0" lang="en-US" sz="1800" spc="-1" strike="noStrike">
                <a:solidFill>
                  <a:srgbClr val="000099"/>
                </a:solidFill>
                <a:latin typeface="Times New Roman"/>
                <a:ea typeface="DejaVu Sans"/>
              </a:rPr>
              <a:t>            </a:t>
            </a:r>
            <a:r>
              <a:rPr b="0" lang="en-US" sz="1800" spc="-1" strike="noStrike">
                <a:solidFill>
                  <a:srgbClr val="000099"/>
                </a:solidFill>
                <a:latin typeface="Times New Roman"/>
                <a:ea typeface="DejaVu Sans"/>
              </a:rPr>
              <a:t>College of Science, Faculty of Computer Science</a:t>
            </a:r>
            <a:endParaRPr b="0" lang="en-US" sz="1800" spc="-1" strike="noStrike">
              <a:solidFill>
                <a:srgbClr val="000000"/>
              </a:solidFill>
              <a:latin typeface="DejaVu Sans"/>
            </a:endParaRPr>
          </a:p>
        </p:txBody>
      </p:sp>
      <p:sp>
        <p:nvSpPr>
          <p:cNvPr id="41" name="TextBox 2"/>
          <p:cNvSpPr/>
          <p:nvPr/>
        </p:nvSpPr>
        <p:spPr>
          <a:xfrm>
            <a:off x="228600" y="2313360"/>
            <a:ext cx="4114440" cy="2575080"/>
          </a:xfrm>
          <a:prstGeom prst="rect">
            <a:avLst/>
          </a:prstGeom>
          <a:gradFill rotWithShape="0">
            <a:gsLst>
              <a:gs pos="0">
                <a:srgbClr val="dde8cb"/>
              </a:gs>
              <a:gs pos="100000">
                <a:srgbClr val="ffd7d7"/>
              </a:gs>
            </a:gsLst>
            <a:lin ang="1020000"/>
          </a:gradFill>
          <a:ln cap="rnd" w="10080">
            <a:solidFill>
              <a:srgbClr val="3465a4"/>
            </a:solidFill>
            <a:round/>
          </a:ln>
        </p:spPr>
        <p:style>
          <a:lnRef idx="0"/>
          <a:fillRef idx="0"/>
          <a:effectRef idx="0"/>
          <a:fontRef idx="minor"/>
        </p:style>
        <p:txBody>
          <a:bodyPr lIns="95040" rIns="95040" tIns="50040" bIns="50040" anchor="t">
            <a:spAutoFit/>
          </a:bodyPr>
          <a:p>
            <a:pPr defTabSz="914400">
              <a:lnSpc>
                <a:spcPct val="100000"/>
              </a:lnSpc>
            </a:pPr>
            <a:r>
              <a:rPr b="1" i="1" lang="en-US" sz="900" spc="-1" strike="noStrike">
                <a:solidFill>
                  <a:schemeClr val="dk1"/>
                </a:solidFill>
                <a:latin typeface="Calibri"/>
                <a:ea typeface="DejaVu Sans"/>
              </a:rPr>
              <a:t>ABSTRACT: </a:t>
            </a:r>
            <a:r>
              <a:rPr b="0" i="1" lang="en-US" sz="900" spc="-1" strike="noStrike">
                <a:solidFill>
                  <a:schemeClr val="dk1"/>
                </a:solidFill>
                <a:latin typeface="Calibri"/>
                <a:ea typeface="DejaVu Sans"/>
              </a:rPr>
              <a:t>With the increase in the demand for banking services, most banks in Ghana tend to find it difficult attending to the services of their numerous customers in an organized fashion at their banking premises .This mostly brings about congestion especially with the  long queue formation causing some customers to wait outside the banking halls and others  who  anticipate a long period of waiting before their turns to vacate the banking premises. Services like customer enquiries can be automated as a way to reduce the traffic at the banking halls and also with the help of queuing models, systems can be developed to help customers join bank queues virtually and have a live update of their waiting time and also position in the queue in with the aid of devices such as mobile phones and laptops provided they have internet connection.</a:t>
            </a:r>
            <a:endParaRPr b="0" lang="en-US" sz="900" spc="-1" strike="noStrike">
              <a:solidFill>
                <a:srgbClr val="000000"/>
              </a:solidFill>
              <a:latin typeface="DejaVu Sans"/>
            </a:endParaRPr>
          </a:p>
          <a:p>
            <a:pPr defTabSz="914400">
              <a:lnSpc>
                <a:spcPct val="100000"/>
              </a:lnSpc>
            </a:pPr>
            <a:r>
              <a:rPr b="0" i="1" lang="en-US" sz="900" spc="-1" strike="noStrike">
                <a:solidFill>
                  <a:schemeClr val="dk1"/>
                </a:solidFill>
                <a:latin typeface="Calibri"/>
                <a:ea typeface="DejaVu Sans"/>
              </a:rPr>
              <a:t>The main purpose of this project is to develop a web application system that makes use of a suitable queuing model and an AI model to streamline the banking services offered by the tellers(A.K.A front desk wokers) and also  a chatbot to handle the frequent  customer enquiries to reduce the number of people who visit the banking premise for their service, there is also a report generation feature and system analytics feature.</a:t>
            </a:r>
            <a:endParaRPr b="0" lang="en-US" sz="900" spc="-1" strike="noStrike">
              <a:solidFill>
                <a:srgbClr val="000000"/>
              </a:solidFill>
              <a:latin typeface="DejaVu Sans"/>
            </a:endParaRPr>
          </a:p>
        </p:txBody>
      </p:sp>
      <p:sp>
        <p:nvSpPr>
          <p:cNvPr id="42" name="TextBox 4"/>
          <p:cNvSpPr/>
          <p:nvPr/>
        </p:nvSpPr>
        <p:spPr>
          <a:xfrm>
            <a:off x="4572000" y="2327760"/>
            <a:ext cx="2742840" cy="24274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t">
            <a:spAutoFit/>
          </a:bodyPr>
          <a:p>
            <a:pPr defTabSz="914400">
              <a:lnSpc>
                <a:spcPct val="100000"/>
              </a:lnSpc>
            </a:pPr>
            <a:r>
              <a:rPr b="1" lang="en-US" sz="900" spc="-1" strike="noStrike">
                <a:solidFill>
                  <a:schemeClr val="dk1"/>
                </a:solidFill>
                <a:latin typeface="Calibri"/>
                <a:ea typeface="DejaVu Sans"/>
              </a:rPr>
              <a:t>Introduction</a:t>
            </a:r>
            <a:endParaRPr b="0" lang="en-US" sz="900" spc="-1" strike="noStrike">
              <a:solidFill>
                <a:srgbClr val="000000"/>
              </a:solidFill>
              <a:latin typeface="DejaVu Sans"/>
            </a:endParaRPr>
          </a:p>
          <a:p>
            <a:pPr marL="285840" indent="-285840" defTabSz="914400">
              <a:lnSpc>
                <a:spcPct val="100000"/>
              </a:lnSpc>
              <a:buClr>
                <a:srgbClr val="000000"/>
              </a:buClr>
              <a:buFont typeface="Arial"/>
              <a:buChar char="•"/>
            </a:pPr>
            <a:r>
              <a:rPr b="0" lang="en-US" sz="900" spc="-1" strike="noStrike">
                <a:solidFill>
                  <a:schemeClr val="dk1"/>
                </a:solidFill>
                <a:latin typeface="Calibri"/>
                <a:ea typeface="DejaVu Sans"/>
              </a:rPr>
              <a:t>Time is a crucial factor and hence customers expect a time efficient and smooth experience when using banking systems. However, many branches still rely on inefficient methods of managing customer queues such as manual calling and allowing customers to join physical queues to wait for their turn for service.</a:t>
            </a:r>
            <a:endParaRPr b="0" lang="en-US" sz="900" spc="-1" strike="noStrike">
              <a:solidFill>
                <a:srgbClr val="000000"/>
              </a:solidFill>
              <a:latin typeface="DejaVu Sans"/>
            </a:endParaRPr>
          </a:p>
          <a:p>
            <a:pPr defTabSz="914400">
              <a:lnSpc>
                <a:spcPct val="100000"/>
              </a:lnSpc>
            </a:pPr>
            <a:endParaRPr b="0" lang="en-US" sz="900" spc="-1" strike="noStrike">
              <a:solidFill>
                <a:srgbClr val="000000"/>
              </a:solidFill>
              <a:latin typeface="DejaVu Sans"/>
            </a:endParaRPr>
          </a:p>
          <a:p>
            <a:pPr marL="285840" indent="-285840" defTabSz="914400">
              <a:lnSpc>
                <a:spcPct val="100000"/>
              </a:lnSpc>
              <a:buClr>
                <a:srgbClr val="000000"/>
              </a:buClr>
              <a:buFont typeface="Arial"/>
              <a:buChar char="•"/>
            </a:pPr>
            <a:r>
              <a:rPr b="0" lang="en-US" sz="900" spc="-1" strike="noStrike">
                <a:solidFill>
                  <a:schemeClr val="dk1"/>
                </a:solidFill>
                <a:latin typeface="Calibri"/>
                <a:ea typeface="DejaVu Sans"/>
              </a:rPr>
              <a:t>This is where smart bank queue management web application system comes into play which creates a virtual queue where customers can join with the aid of a mobile phone ,tablet or a personal computer connected to the internet</a:t>
            </a:r>
            <a:endParaRPr b="0" lang="en-US" sz="900" spc="-1" strike="noStrike">
              <a:solidFill>
                <a:srgbClr val="000000"/>
              </a:solidFill>
              <a:latin typeface="DejaVu Sans"/>
            </a:endParaRPr>
          </a:p>
          <a:p>
            <a:pPr defTabSz="914400">
              <a:lnSpc>
                <a:spcPct val="100000"/>
              </a:lnSpc>
            </a:pPr>
            <a:endParaRPr b="0" lang="en-US" sz="900" spc="-1" strike="noStrike">
              <a:solidFill>
                <a:srgbClr val="000000"/>
              </a:solidFill>
              <a:latin typeface="DejaVu Sans"/>
            </a:endParaRPr>
          </a:p>
        </p:txBody>
      </p:sp>
      <p:sp>
        <p:nvSpPr>
          <p:cNvPr id="43" name="TextBox 8"/>
          <p:cNvSpPr/>
          <p:nvPr/>
        </p:nvSpPr>
        <p:spPr>
          <a:xfrm>
            <a:off x="7543800" y="2286000"/>
            <a:ext cx="2971440" cy="2702520"/>
          </a:xfrm>
          <a:prstGeom prst="rect">
            <a:avLst/>
          </a:prstGeom>
          <a:solidFill>
            <a:srgbClr val="729fcf"/>
          </a:solidFill>
          <a:ln w="0">
            <a:noFill/>
          </a:ln>
        </p:spPr>
        <p:style>
          <a:lnRef idx="0"/>
          <a:fillRef idx="0"/>
          <a:effectRef idx="0"/>
          <a:fontRef idx="minor"/>
        </p:style>
        <p:txBody>
          <a:bodyPr lIns="90000" rIns="90000" tIns="45000" bIns="45000" anchor="t">
            <a:spAutoFit/>
          </a:bodyPr>
          <a:p>
            <a:pPr defTabSz="914400">
              <a:lnSpc>
                <a:spcPct val="100000"/>
              </a:lnSpc>
            </a:pPr>
            <a:r>
              <a:rPr b="1" lang="en-US" sz="900" spc="-1" strike="noStrike">
                <a:solidFill>
                  <a:schemeClr val="dk1"/>
                </a:solidFill>
                <a:latin typeface="Calibri"/>
                <a:ea typeface="DejaVu Sans"/>
              </a:rPr>
              <a:t>Objectives</a:t>
            </a:r>
            <a:endParaRPr b="0" lang="en-US" sz="900" spc="-1" strike="noStrike">
              <a:solidFill>
                <a:srgbClr val="000000"/>
              </a:solidFill>
              <a:latin typeface="DejaVu Sans"/>
            </a:endParaRPr>
          </a:p>
          <a:p>
            <a:pPr defTabSz="914400">
              <a:lnSpc>
                <a:spcPct val="100000"/>
              </a:lnSpc>
            </a:pPr>
            <a:r>
              <a:rPr b="0" lang="en-US" sz="900" spc="-1" strike="noStrike">
                <a:solidFill>
                  <a:schemeClr val="dk1"/>
                </a:solidFill>
                <a:latin typeface="Calibri"/>
                <a:ea typeface="DejaVu Sans"/>
              </a:rPr>
              <a:t>Main objectives:</a:t>
            </a:r>
            <a:endParaRPr b="0" lang="en-US" sz="900" spc="-1" strike="noStrike">
              <a:solidFill>
                <a:srgbClr val="000000"/>
              </a:solidFill>
              <a:latin typeface="DejaVu Sans"/>
            </a:endParaRPr>
          </a:p>
          <a:p>
            <a:pPr marL="216000" indent="-216000" defTabSz="914400">
              <a:lnSpc>
                <a:spcPct val="100000"/>
              </a:lnSpc>
              <a:buClr>
                <a:srgbClr val="000000"/>
              </a:buClr>
              <a:buFont typeface="Wingdings" charset="2"/>
              <a:buChar char=""/>
            </a:pPr>
            <a:r>
              <a:rPr b="0" lang="en-US" sz="900" spc="-1" strike="noStrike">
                <a:solidFill>
                  <a:schemeClr val="dk1"/>
                </a:solidFill>
                <a:latin typeface="Calibri"/>
                <a:ea typeface="Times New Roman"/>
              </a:rPr>
              <a:t>To develop a system to enable customers to virtually join a bank queue for the various services and to develop a chatbot to handle customer enquiries.</a:t>
            </a:r>
            <a:endParaRPr b="0" lang="en-US" sz="900" spc="-1" strike="noStrike">
              <a:solidFill>
                <a:srgbClr val="000000"/>
              </a:solidFill>
              <a:latin typeface="DejaVu Sans"/>
            </a:endParaRPr>
          </a:p>
          <a:p>
            <a:pPr defTabSz="914400">
              <a:lnSpc>
                <a:spcPct val="100000"/>
              </a:lnSpc>
            </a:pPr>
            <a:r>
              <a:rPr b="0" lang="en-US" sz="900" spc="-1" strike="noStrike">
                <a:solidFill>
                  <a:schemeClr val="dk1"/>
                </a:solidFill>
                <a:latin typeface="Calibri"/>
                <a:ea typeface="DejaVu Sans"/>
              </a:rPr>
              <a:t>Specific objectives:</a:t>
            </a:r>
            <a:endParaRPr b="0" lang="en-US" sz="900" spc="-1" strike="noStrike">
              <a:solidFill>
                <a:srgbClr val="000000"/>
              </a:solidFill>
              <a:latin typeface="DejaVu Sans"/>
            </a:endParaRPr>
          </a:p>
          <a:p>
            <a:pPr marL="285840" indent="-285840" defTabSz="914400">
              <a:lnSpc>
                <a:spcPct val="100000"/>
              </a:lnSpc>
              <a:buClr>
                <a:srgbClr val="000000"/>
              </a:buClr>
              <a:buFont typeface="OpenSymbol"/>
              <a:buAutoNum type="arabicParenR"/>
            </a:pPr>
            <a:r>
              <a:rPr b="0" lang="en-US" sz="900" spc="-1" strike="noStrike">
                <a:solidFill>
                  <a:schemeClr val="dk1"/>
                </a:solidFill>
                <a:latin typeface="Calibri"/>
                <a:ea typeface="DejaVu Sans"/>
              </a:rPr>
              <a:t>To build a database to manage the various data involved in the operations  of the queuing system .</a:t>
            </a:r>
            <a:endParaRPr b="0" lang="en-US" sz="900" spc="-1" strike="noStrike">
              <a:solidFill>
                <a:srgbClr val="000000"/>
              </a:solidFill>
              <a:latin typeface="DejaVu Sans"/>
            </a:endParaRPr>
          </a:p>
          <a:p>
            <a:pPr marL="285840" indent="-285840" defTabSz="914400">
              <a:lnSpc>
                <a:spcPct val="100000"/>
              </a:lnSpc>
              <a:buClr>
                <a:srgbClr val="000000"/>
              </a:buClr>
              <a:buFont typeface="OpenSymbol"/>
              <a:buAutoNum type="arabicParenR"/>
            </a:pPr>
            <a:r>
              <a:rPr b="0" lang="en-US" sz="900" spc="-1" strike="noStrike">
                <a:solidFill>
                  <a:schemeClr val="dk1"/>
                </a:solidFill>
                <a:latin typeface="Calibri"/>
                <a:ea typeface="DejaVu Sans"/>
              </a:rPr>
              <a:t>To build an automated chatbot to handle all the user enquiries to avoid users from visiting the bank for assistance that can easily be handled</a:t>
            </a:r>
            <a:endParaRPr b="0" lang="en-US" sz="900" spc="-1" strike="noStrike">
              <a:solidFill>
                <a:srgbClr val="000000"/>
              </a:solidFill>
              <a:latin typeface="DejaVu Sans"/>
            </a:endParaRPr>
          </a:p>
          <a:p>
            <a:pPr marL="285840" indent="-285840" defTabSz="914400">
              <a:lnSpc>
                <a:spcPct val="100000"/>
              </a:lnSpc>
              <a:buClr>
                <a:srgbClr val="000000"/>
              </a:buClr>
              <a:buFont typeface="OpenSymbol"/>
              <a:buAutoNum type="arabicParenR"/>
            </a:pPr>
            <a:r>
              <a:rPr b="0" lang="en-US" sz="900" spc="-1" strike="noStrike">
                <a:solidFill>
                  <a:schemeClr val="dk1"/>
                </a:solidFill>
                <a:latin typeface="Calibri"/>
                <a:ea typeface="DejaVu Sans"/>
              </a:rPr>
              <a:t>To make use of Predictive AI model to help the system determine the best line of queue for incoming customers  </a:t>
            </a:r>
            <a:endParaRPr b="0" lang="en-US" sz="900" spc="-1" strike="noStrike">
              <a:solidFill>
                <a:srgbClr val="000000"/>
              </a:solidFill>
              <a:latin typeface="DejaVu Sans"/>
            </a:endParaRPr>
          </a:p>
          <a:p>
            <a:pPr defTabSz="914400">
              <a:lnSpc>
                <a:spcPct val="100000"/>
              </a:lnSpc>
            </a:pPr>
            <a:endParaRPr b="0" lang="en-US" sz="900" spc="-1" strike="noStrike">
              <a:solidFill>
                <a:srgbClr val="000000"/>
              </a:solidFill>
              <a:latin typeface="DejaVu Sans"/>
            </a:endParaRPr>
          </a:p>
          <a:p>
            <a:pPr defTabSz="914400">
              <a:lnSpc>
                <a:spcPct val="100000"/>
              </a:lnSpc>
            </a:pPr>
            <a:endParaRPr b="0" lang="en-US" sz="900" spc="-1" strike="noStrike">
              <a:solidFill>
                <a:srgbClr val="000000"/>
              </a:solidFill>
              <a:latin typeface="DejaVu Sans"/>
            </a:endParaRPr>
          </a:p>
        </p:txBody>
      </p:sp>
      <p:sp>
        <p:nvSpPr>
          <p:cNvPr id="44" name=""/>
          <p:cNvSpPr/>
          <p:nvPr/>
        </p:nvSpPr>
        <p:spPr>
          <a:xfrm>
            <a:off x="228600" y="5029200"/>
            <a:ext cx="4114440" cy="34286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8000"/>
              </a:lnSpc>
              <a:spcBef>
                <a:spcPts val="2115"/>
              </a:spcBef>
            </a:pPr>
            <a:r>
              <a:rPr b="1" lang="en-US" sz="900" spc="-1" strike="noStrike">
                <a:solidFill>
                  <a:srgbClr val="000000"/>
                </a:solidFill>
                <a:latin typeface="Calibri Light"/>
                <a:ea typeface="DejaVu Sans"/>
              </a:rPr>
              <a:t>Problem Statement</a:t>
            </a:r>
            <a:endParaRPr b="0" lang="en-US" sz="900" spc="-1" strike="noStrike">
              <a:solidFill>
                <a:srgbClr val="000000"/>
              </a:solidFill>
              <a:latin typeface="DejaVu Sans"/>
            </a:endParaRPr>
          </a:p>
          <a:p>
            <a:pPr algn="just">
              <a:lnSpc>
                <a:spcPct val="108000"/>
              </a:lnSpc>
              <a:spcBef>
                <a:spcPts val="2115"/>
              </a:spcBef>
            </a:pPr>
            <a:r>
              <a:rPr b="0" lang="en-US" sz="900" spc="-1" strike="noStrike">
                <a:solidFill>
                  <a:srgbClr val="000000"/>
                </a:solidFill>
                <a:latin typeface="Calibri Light"/>
                <a:ea typeface="DejaVu Sans"/>
              </a:rPr>
              <a:t>Majority of banks in Ghana in the likes of Access Bank Ayeduase  branch and fidelity bank knust branch experience inefficiencies in queue management mostly during peak periods resulting in congestion and frustration of customers especially when they have no precise estimate of how long they would have to wait for their turn to be served. Long wait times and confusion during peak hours have led to customers waiting outside the banking hall, causing disorganization and instances of line-cutting. Furthermore , some customers choose to leave and return later due to extended wait times, leading to missed revenue opportunities for the bank such as when the bank isn’t aware of the customers that leave the queue without being attended to.</a:t>
            </a:r>
            <a:endParaRPr b="0" lang="en-US" sz="900" spc="-1" strike="noStrike">
              <a:solidFill>
                <a:srgbClr val="000000"/>
              </a:solidFill>
              <a:latin typeface="DejaVu Sans"/>
            </a:endParaRPr>
          </a:p>
          <a:p>
            <a:pPr algn="just">
              <a:lnSpc>
                <a:spcPct val="108000"/>
              </a:lnSpc>
              <a:spcBef>
                <a:spcPts val="2115"/>
              </a:spcBef>
            </a:pPr>
            <a:r>
              <a:rPr b="0" lang="en-US" sz="900" spc="-1" strike="noStrike">
                <a:solidFill>
                  <a:srgbClr val="000000"/>
                </a:solidFill>
                <a:latin typeface="Calibri Light"/>
                <a:ea typeface="DejaVu Sans"/>
              </a:rPr>
              <a:t>The existing systems fails to meet the above stated problems and hence the need for this online queue management system to create a virtual queue to streamline operations and enhance the overall efficiency of the banking services.</a:t>
            </a:r>
            <a:endParaRPr b="0" lang="en-US" sz="900" spc="-1" strike="noStrike">
              <a:solidFill>
                <a:srgbClr val="000000"/>
              </a:solidFill>
              <a:latin typeface="DejaVu Sans"/>
            </a:endParaRPr>
          </a:p>
        </p:txBody>
      </p:sp>
      <p:sp>
        <p:nvSpPr>
          <p:cNvPr id="45" name=""/>
          <p:cNvSpPr/>
          <p:nvPr/>
        </p:nvSpPr>
        <p:spPr>
          <a:xfrm>
            <a:off x="4800600" y="5257800"/>
            <a:ext cx="3200040" cy="36572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1" lang="en-US" sz="900" spc="-1" strike="noStrike" u="sng">
                <a:solidFill>
                  <a:srgbClr val="000000"/>
                </a:solidFill>
                <a:uFillTx/>
                <a:latin typeface="DejaVu Sans"/>
                <a:ea typeface="DejaVu Sans"/>
              </a:rPr>
              <a:t>Methodology</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1.Conduct a comprehensive research on existing  bank  queuing systems including their strengths and weaknesses.</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2.Find out how the various activities are carried out in the bank(Company A)</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3.Define the data which the system will require such as User information, transaction data,queue status.</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4.Develop a queuing model which would be used for effective management of the activities</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5.Develop a webserver that communicates between the client ,the user and the bank staff through http REST APIs.</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6.Implement multiserver queue model to suit the system of 4 Tellers.</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7.Implement predictive Artificial Intelligence model with Random Forest Prediction Model in Rust programming language/Python...</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8.Develop a  chatBot using OpenAI API ro handle customer queries..</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9.Develop a web client application for  users both mobile and desktop to enable users interact with the system for the various activities .</a:t>
            </a:r>
            <a:endParaRPr b="0" lang="en-US" sz="900" spc="-1" strike="noStrike">
              <a:solidFill>
                <a:srgbClr val="000000"/>
              </a:solidFill>
              <a:latin typeface="DejaVu Sans"/>
            </a:endParaRPr>
          </a:p>
          <a:p>
            <a:pPr>
              <a:lnSpc>
                <a:spcPct val="100000"/>
              </a:lnSpc>
            </a:pPr>
            <a:r>
              <a:rPr b="0" lang="en-US" sz="900" spc="-1" strike="noStrike">
                <a:solidFill>
                  <a:srgbClr val="000000"/>
                </a:solidFill>
                <a:latin typeface="DejaVu Sans"/>
                <a:ea typeface="DejaVu Sans"/>
              </a:rPr>
              <a:t>10..Develop a database to handle the data involved in the activities of the bank queuing system.</a:t>
            </a:r>
            <a:endParaRPr b="0" lang="en-US" sz="900" spc="-1" strike="noStrike">
              <a:solidFill>
                <a:srgbClr val="000000"/>
              </a:solidFill>
              <a:latin typeface="DejaVu Sans"/>
            </a:endParaRPr>
          </a:p>
        </p:txBody>
      </p:sp>
      <p:sp>
        <p:nvSpPr>
          <p:cNvPr id="46" name=""/>
          <p:cNvSpPr/>
          <p:nvPr/>
        </p:nvSpPr>
        <p:spPr>
          <a:xfrm>
            <a:off x="10744200" y="2286000"/>
            <a:ext cx="3200040" cy="32000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1" lang="en-US" sz="900" spc="-1" strike="noStrike">
                <a:solidFill>
                  <a:srgbClr val="000000"/>
                </a:solidFill>
                <a:latin typeface="DejaVu Sans Condensed"/>
                <a:ea typeface="DejaVu Sans"/>
              </a:rPr>
              <a:t>References</a:t>
            </a:r>
            <a:endParaRPr b="0" lang="en-US" sz="900" spc="-1" strike="noStrike">
              <a:solidFill>
                <a:srgbClr val="000000"/>
              </a:solidFill>
              <a:latin typeface="DejaVu Sans"/>
            </a:endParaRPr>
          </a:p>
          <a:p>
            <a:pPr>
              <a:lnSpc>
                <a:spcPct val="100000"/>
              </a:lnSpc>
            </a:pPr>
            <a:endParaRPr b="0" lang="en-US" sz="900" spc="-1" strike="noStrike">
              <a:solidFill>
                <a:srgbClr val="000000"/>
              </a:solidFill>
              <a:latin typeface="DejaVu Sans"/>
            </a:endParaRPr>
          </a:p>
          <a:p>
            <a:pPr>
              <a:lnSpc>
                <a:spcPct val="100000"/>
              </a:lnSpc>
            </a:pPr>
            <a:r>
              <a:rPr b="0" i="1" lang="en-US" sz="900" spc="-1" strike="noStrike">
                <a:solidFill>
                  <a:srgbClr val="000000"/>
                </a:solidFill>
                <a:latin typeface="DejaVu Sans Condensed"/>
                <a:ea typeface="DejaVu Sans"/>
              </a:rPr>
              <a:t> </a:t>
            </a:r>
            <a:r>
              <a:rPr b="0" i="1" lang="en-US" sz="900" spc="-1" strike="noStrike">
                <a:solidFill>
                  <a:srgbClr val="000000"/>
                </a:solidFill>
                <a:latin typeface="DejaVu Sans Condensed"/>
                <a:ea typeface="DejaVu Sans"/>
              </a:rPr>
              <a:t>1. Project Management Methodologies - Everything You Need To Know. (n.d.). Project Management Methodologies - Everything You Need to Know. Retrieved September 29, 2022, from  </a:t>
            </a:r>
            <a:r>
              <a:rPr b="0" lang="en-US" sz="900" spc="-1" strike="noStrike" u="sng">
                <a:solidFill>
                  <a:srgbClr val="0000ff"/>
                </a:solidFill>
                <a:uFillTx/>
                <a:latin typeface="DejaVu Sans Condensed"/>
                <a:ea typeface="DejaVu Sans"/>
                <a:hlinkClick r:id="rId1"/>
              </a:rPr>
              <a:t>https://www.teamwork.com/project-management-guide/project-management-methodologies/</a:t>
            </a:r>
            <a:endParaRPr b="0" lang="en-US" sz="900" spc="-1" strike="noStrike">
              <a:solidFill>
                <a:srgbClr val="000000"/>
              </a:solidFill>
              <a:latin typeface="DejaVu Sans"/>
            </a:endParaRPr>
          </a:p>
          <a:p>
            <a:pPr>
              <a:lnSpc>
                <a:spcPct val="100000"/>
              </a:lnSpc>
            </a:pPr>
            <a:r>
              <a:rPr b="0" i="1" lang="en-US" sz="900" spc="-1" strike="noStrike">
                <a:solidFill>
                  <a:srgbClr val="000000"/>
                </a:solidFill>
                <a:latin typeface="DejaVu Sans Condensed"/>
                <a:ea typeface="DejaVu Sans"/>
              </a:rPr>
              <a:t>2. Software Processes in Software Engineering - GeeksforGeeks. (2019, September 4). GeeksforGeeks. Retrieved September 29, 2022, from </a:t>
            </a:r>
            <a:r>
              <a:rPr b="0" lang="en-US" sz="900" spc="-1" strike="noStrike" u="sng">
                <a:solidFill>
                  <a:srgbClr val="0000ff"/>
                </a:solidFill>
                <a:uFillTx/>
                <a:latin typeface="DejaVu Sans Condensed"/>
                <a:ea typeface="DejaVu Sans"/>
                <a:hlinkClick r:id="rId2"/>
              </a:rPr>
              <a:t>https://www.geeksforgeeks.org/software-processes-in-software-engineering/</a:t>
            </a:r>
            <a:endParaRPr b="0" lang="en-US" sz="900" spc="-1" strike="noStrike">
              <a:solidFill>
                <a:srgbClr val="000000"/>
              </a:solidFill>
              <a:latin typeface="DejaVu Sans"/>
            </a:endParaRPr>
          </a:p>
          <a:p>
            <a:pPr>
              <a:lnSpc>
                <a:spcPct val="100000"/>
              </a:lnSpc>
            </a:pPr>
            <a:r>
              <a:rPr b="0" i="1" lang="en-US" sz="900" spc="-1" strike="noStrike">
                <a:solidFill>
                  <a:srgbClr val="000000"/>
                </a:solidFill>
                <a:latin typeface="DejaVu Sans Condensed"/>
                <a:ea typeface="DejaVu Sans"/>
              </a:rPr>
              <a:t>3. Software Processes - javatpoint. (n.d.). www.javatpoint.com. Retrieved September 29, 2022, from </a:t>
            </a:r>
            <a:r>
              <a:rPr b="0" lang="en-US" sz="900" spc="-1" strike="noStrike" u="sng">
                <a:solidFill>
                  <a:srgbClr val="0000ff"/>
                </a:solidFill>
                <a:uFillTx/>
                <a:latin typeface="DejaVu Sans Condensed"/>
                <a:ea typeface="DejaVu Sans"/>
                <a:hlinkClick r:id="rId3"/>
              </a:rPr>
              <a:t>https://www.javatpoint.com/software-processes</a:t>
            </a:r>
            <a:endParaRPr b="0" lang="en-US" sz="900" spc="-1" strike="noStrike">
              <a:solidFill>
                <a:srgbClr val="000000"/>
              </a:solidFill>
              <a:latin typeface="DejaVu Sans"/>
            </a:endParaRPr>
          </a:p>
          <a:p>
            <a:pPr>
              <a:lnSpc>
                <a:spcPct val="100000"/>
              </a:lnSpc>
            </a:pPr>
            <a:r>
              <a:rPr b="0" i="1" lang="en-US" sz="900" spc="-1" strike="noStrike">
                <a:solidFill>
                  <a:srgbClr val="000000"/>
                </a:solidFill>
                <a:latin typeface="DejaVu Sans Condensed"/>
                <a:ea typeface="DejaVu Sans"/>
              </a:rPr>
              <a:t>4.</a:t>
            </a:r>
            <a:r>
              <a:rPr b="0" lang="en-US" sz="900" spc="-1" strike="noStrike">
                <a:solidFill>
                  <a:srgbClr val="000000"/>
                </a:solidFill>
                <a:latin typeface="DejaVu Sans Condensed"/>
                <a:ea typeface="DejaVu Sans"/>
              </a:rPr>
              <a:t> </a:t>
            </a:r>
            <a:r>
              <a:rPr b="0" i="1" lang="en-US" sz="900" spc="-1" strike="noStrike">
                <a:solidFill>
                  <a:srgbClr val="000000"/>
                </a:solidFill>
                <a:latin typeface="DejaVu Sans Condensed"/>
                <a:ea typeface="DejaVu Sans"/>
              </a:rPr>
              <a:t> React (JavaScript library) - Wikipedia. (2013, May 29). React (JavaScript Library) - Wikipedia. Retrieved October 11, 2022, from </a:t>
            </a:r>
            <a:r>
              <a:rPr b="0" lang="en-US" sz="900" spc="-1" strike="noStrike" u="sng">
                <a:solidFill>
                  <a:srgbClr val="0000ff"/>
                </a:solidFill>
                <a:uFillTx/>
                <a:latin typeface="DejaVu Sans Condensed"/>
                <a:ea typeface="DejaVu Sans"/>
                <a:hlinkClick r:id="rId4"/>
              </a:rPr>
              <a:t>https://en.wikipedia.org/wiki/React_(JavaScript_library)#cite_note-react-3</a:t>
            </a:r>
            <a:endParaRPr b="0" lang="en-US" sz="900" spc="-1" strike="noStrike">
              <a:solidFill>
                <a:srgbClr val="000000"/>
              </a:solidFill>
              <a:latin typeface="DejaVu Sans"/>
            </a:endParaRPr>
          </a:p>
        </p:txBody>
      </p:sp>
      <p:sp>
        <p:nvSpPr>
          <p:cNvPr id="47" name=""/>
          <p:cNvSpPr/>
          <p:nvPr/>
        </p:nvSpPr>
        <p:spPr>
          <a:xfrm>
            <a:off x="14401800" y="2514600"/>
            <a:ext cx="3428640" cy="25142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marL="216000" indent="-216000">
              <a:lnSpc>
                <a:spcPct val="100000"/>
              </a:lnSpc>
              <a:buClr>
                <a:srgbClr val="000000"/>
              </a:buClr>
              <a:buFont typeface="OpenSymbol"/>
              <a:buAutoNum type="arabicParenR"/>
            </a:pPr>
            <a:r>
              <a:rPr b="1" lang="en-US" sz="1400" spc="-1" strike="noStrike">
                <a:solidFill>
                  <a:srgbClr val="000000"/>
                </a:solidFill>
                <a:latin typeface="DejaVu Sans"/>
                <a:ea typeface="DejaVu Sans"/>
              </a:rPr>
              <a:t>Development Tools</a:t>
            </a:r>
            <a:endParaRPr b="0" lang="en-US" sz="1400" spc="-1" strike="noStrike">
              <a:solidFill>
                <a:srgbClr val="000000"/>
              </a:solidFill>
              <a:latin typeface="DejaVu Sans"/>
            </a:endParaRPr>
          </a:p>
          <a:p>
            <a:pPr marL="216000" indent="-216000">
              <a:lnSpc>
                <a:spcPct val="100000"/>
              </a:lnSpc>
              <a:buClr>
                <a:srgbClr val="000000"/>
              </a:buClr>
              <a:buFont typeface="OpenSymbol"/>
              <a:buAutoNum type="arabicParenR"/>
            </a:pPr>
            <a:r>
              <a:rPr b="0" lang="en-US" sz="1200" spc="-1" strike="noStrike">
                <a:solidFill>
                  <a:srgbClr val="000000"/>
                </a:solidFill>
                <a:latin typeface="DejaVu Sans"/>
                <a:ea typeface="DejaVu Sans"/>
              </a:rPr>
              <a:t>React Framework using JavaScript for development of the client application. </a:t>
            </a:r>
            <a:endParaRPr b="0" lang="en-US" sz="1200" spc="-1" strike="noStrike">
              <a:solidFill>
                <a:srgbClr val="000000"/>
              </a:solidFill>
              <a:latin typeface="DejaVu Sans"/>
            </a:endParaRPr>
          </a:p>
          <a:p>
            <a:pPr marL="216000" indent="-216000">
              <a:lnSpc>
                <a:spcPct val="100000"/>
              </a:lnSpc>
              <a:buClr>
                <a:srgbClr val="000000"/>
              </a:buClr>
              <a:buFont typeface="OpenSymbol"/>
              <a:buAutoNum type="arabicParenR"/>
            </a:pPr>
            <a:r>
              <a:rPr b="0" lang="en-US" sz="1200" spc="-1" strike="noStrike">
                <a:solidFill>
                  <a:srgbClr val="000000"/>
                </a:solidFill>
                <a:latin typeface="DejaVu Sans"/>
                <a:ea typeface="DejaVu Sans"/>
              </a:rPr>
              <a:t>MySQL will be used to store and manage the database for the bank queuing.</a:t>
            </a:r>
            <a:endParaRPr b="0" lang="en-US" sz="1200" spc="-1" strike="noStrike">
              <a:solidFill>
                <a:srgbClr val="000000"/>
              </a:solidFill>
              <a:latin typeface="DejaVu Sans"/>
            </a:endParaRPr>
          </a:p>
          <a:p>
            <a:pPr marL="216000" indent="-216000">
              <a:lnSpc>
                <a:spcPct val="100000"/>
              </a:lnSpc>
              <a:buClr>
                <a:srgbClr val="000000"/>
              </a:buClr>
              <a:buFont typeface="OpenSymbol"/>
              <a:buAutoNum type="arabicParenR"/>
            </a:pPr>
            <a:r>
              <a:rPr b="0" lang="en-US" sz="1200" spc="-1" strike="noStrike">
                <a:solidFill>
                  <a:srgbClr val="000000"/>
                </a:solidFill>
                <a:latin typeface="DejaVu Sans"/>
                <a:ea typeface="DejaVu Sans"/>
              </a:rPr>
              <a:t>Rust programming language for the Random Forest Prediction Model.</a:t>
            </a:r>
            <a:endParaRPr b="0" lang="en-US" sz="1200" spc="-1" strike="noStrike">
              <a:solidFill>
                <a:srgbClr val="000000"/>
              </a:solidFill>
              <a:latin typeface="DejaVu Sans"/>
            </a:endParaRPr>
          </a:p>
          <a:p>
            <a:pPr marL="216000" indent="-216000">
              <a:lnSpc>
                <a:spcPct val="100000"/>
              </a:lnSpc>
              <a:buClr>
                <a:srgbClr val="000000"/>
              </a:buClr>
              <a:buFont typeface="OpenSymbol"/>
              <a:buAutoNum type="arabicParenR"/>
            </a:pPr>
            <a:r>
              <a:rPr b="0" lang="en-US" sz="1200" spc="-1" strike="noStrike">
                <a:solidFill>
                  <a:srgbClr val="000000"/>
                </a:solidFill>
                <a:latin typeface="DejaVu Sans"/>
                <a:ea typeface="DejaVu Sans"/>
              </a:rPr>
              <a:t>Actix Web Framework for the software’s backend</a:t>
            </a:r>
            <a:endParaRPr b="0" lang="en-US" sz="1200" spc="-1" strike="noStrike">
              <a:solidFill>
                <a:srgbClr val="000000"/>
              </a:solidFill>
              <a:latin typeface="DejaVu Sans"/>
            </a:endParaRPr>
          </a:p>
        </p:txBody>
      </p:sp>
      <p:sp>
        <p:nvSpPr>
          <p:cNvPr id="48" name=""/>
          <p:cNvSpPr/>
          <p:nvPr/>
        </p:nvSpPr>
        <p:spPr>
          <a:xfrm>
            <a:off x="8687160" y="5715360"/>
            <a:ext cx="4343040" cy="38858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000000"/>
                </a:solidFill>
                <a:latin typeface="DejaVu Sans"/>
                <a:ea typeface="DejaVu Sans"/>
              </a:rPr>
              <a:t>Conclusions</a:t>
            </a:r>
            <a:endParaRPr b="0" lang="en-US" sz="1400" spc="-1" strike="noStrike">
              <a:solidFill>
                <a:srgbClr val="000000"/>
              </a:solidFill>
              <a:latin typeface="DejaVu Sans"/>
            </a:endParaRPr>
          </a:p>
          <a:p>
            <a:pPr>
              <a:lnSpc>
                <a:spcPct val="100000"/>
              </a:lnSpc>
            </a:pPr>
            <a:r>
              <a:rPr b="0" lang="en-US" sz="1200" spc="-1" strike="noStrike">
                <a:solidFill>
                  <a:srgbClr val="000000"/>
                </a:solidFill>
                <a:latin typeface="DejaVu Sans"/>
                <a:ea typeface="DejaVu Sans"/>
              </a:rPr>
              <a:t>The computer system’s ability to efficiently and accurately analyze and optimize the queueing process of various bank services has shown that it is immensely beneficial to both the customers and the staff. Its value cannot be underestimated, especially in enhancing customer satisfaction and loyalty not leaving out the smooth waiting experience they attain.</a:t>
            </a:r>
            <a:endParaRPr b="0" lang="en-US" sz="1200" spc="-1" strike="noStrike">
              <a:solidFill>
                <a:srgbClr val="000000"/>
              </a:solidFill>
              <a:latin typeface="DejaVu Sans"/>
            </a:endParaRPr>
          </a:p>
          <a:p>
            <a:pPr>
              <a:lnSpc>
                <a:spcPct val="100000"/>
              </a:lnSpc>
            </a:pPr>
            <a:r>
              <a:rPr b="0" lang="en-US" sz="1200" spc="-1" strike="noStrike">
                <a:solidFill>
                  <a:srgbClr val="000000"/>
                </a:solidFill>
                <a:latin typeface="DejaVu Sans"/>
                <a:ea typeface="DejaVu Sans"/>
              </a:rPr>
              <a:t>The smart bank queueing system makes the banking experience more convenient and enjoyable for the customers, as they can save time and effort by using the system’s features and not bother so much about their physical position being overridden by another because their position in the queue is visible to them and orderly arranged. This system also reduces stress and frustration for the staff, as they can manage their workload and resources more effectively. This system is a lot of fun to use, as it provides clear and user-friendly guidance and information</a:t>
            </a:r>
            <a:r>
              <a:rPr b="0" lang="en-US" sz="1400" spc="-1" strike="noStrike">
                <a:solidFill>
                  <a:srgbClr val="000000"/>
                </a:solidFill>
                <a:latin typeface="DejaVu Sans"/>
                <a:ea typeface="DejaVu Sans"/>
              </a:rPr>
              <a:t>.</a:t>
            </a:r>
            <a:endParaRPr b="0" lang="en-US" sz="1400" spc="-1" strike="noStrike">
              <a:solidFill>
                <a:srgbClr val="000000"/>
              </a:solidFill>
              <a:latin typeface="DejaVu Sans"/>
            </a:endParaRPr>
          </a:p>
        </p:txBody>
      </p:sp>
      <p:sp>
        <p:nvSpPr>
          <p:cNvPr id="49" name=""/>
          <p:cNvSpPr/>
          <p:nvPr/>
        </p:nvSpPr>
        <p:spPr>
          <a:xfrm>
            <a:off x="13716000" y="5943600"/>
            <a:ext cx="4572000" cy="5029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DejaVu Sans"/>
              </a:rPr>
              <a:t>Screenshots</a:t>
            </a: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a:p>
            <a:pPr algn="ctr"/>
            <a:endParaRPr b="0" lang="en-US" sz="1800" spc="-1" strike="noStrike">
              <a:solidFill>
                <a:srgbClr val="000000"/>
              </a:solidFill>
              <a:latin typeface="DejaVu Sans"/>
            </a:endParaRPr>
          </a:p>
        </p:txBody>
      </p:sp>
      <p:pic>
        <p:nvPicPr>
          <p:cNvPr id="50" name="" descr=""/>
          <p:cNvPicPr/>
          <p:nvPr/>
        </p:nvPicPr>
        <p:blipFill>
          <a:blip r:embed="rId5"/>
          <a:stretch/>
        </p:blipFill>
        <p:spPr>
          <a:xfrm>
            <a:off x="13802760" y="8229600"/>
            <a:ext cx="2199240" cy="1203480"/>
          </a:xfrm>
          <a:prstGeom prst="rect">
            <a:avLst/>
          </a:prstGeom>
          <a:ln w="0">
            <a:noFill/>
          </a:ln>
        </p:spPr>
      </p:pic>
      <p:pic>
        <p:nvPicPr>
          <p:cNvPr id="51" name="" descr=""/>
          <p:cNvPicPr/>
          <p:nvPr/>
        </p:nvPicPr>
        <p:blipFill>
          <a:blip r:embed="rId6"/>
          <a:stretch/>
        </p:blipFill>
        <p:spPr>
          <a:xfrm>
            <a:off x="13776840" y="6801840"/>
            <a:ext cx="2225160" cy="1199160"/>
          </a:xfrm>
          <a:prstGeom prst="rect">
            <a:avLst/>
          </a:prstGeom>
          <a:ln w="0">
            <a:noFill/>
          </a:ln>
        </p:spPr>
      </p:pic>
      <p:pic>
        <p:nvPicPr>
          <p:cNvPr id="52" name="" descr=""/>
          <p:cNvPicPr/>
          <p:nvPr/>
        </p:nvPicPr>
        <p:blipFill>
          <a:blip r:embed="rId7"/>
          <a:srcRect l="0" t="0" r="20541" b="0"/>
          <a:stretch/>
        </p:blipFill>
        <p:spPr>
          <a:xfrm>
            <a:off x="13775400" y="9601200"/>
            <a:ext cx="1769040" cy="1186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652</TotalTime>
  <Application>LibreOffice/7.6.0.3$Linux_X86_64 LibreOffice_project/60$Build-3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2009-03-27T13:50:14Z</dcterms:created>
  <dc:creator>user</dc:creator>
  <dc:description/>
  <dc:language>en-US</dc:language>
  <cp:lastModifiedBy/>
  <dcterms:modified xsi:type="dcterms:W3CDTF">2023-08-28T13:28:11Z</dcterms:modified>
  <cp:revision>114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1</vt:r8>
  </property>
</Properties>
</file>