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35"/>
  </p:notesMasterIdLst>
  <p:handoutMasterIdLst>
    <p:handoutMasterId r:id="rId36"/>
  </p:handoutMasterIdLst>
  <p:sldIdLst>
    <p:sldId id="284" r:id="rId5"/>
    <p:sldId id="259" r:id="rId6"/>
    <p:sldId id="260" r:id="rId7"/>
    <p:sldId id="306" r:id="rId8"/>
    <p:sldId id="261" r:id="rId9"/>
    <p:sldId id="307" r:id="rId10"/>
    <p:sldId id="298" r:id="rId11"/>
    <p:sldId id="262" r:id="rId12"/>
    <p:sldId id="308" r:id="rId13"/>
    <p:sldId id="309" r:id="rId14"/>
    <p:sldId id="263" r:id="rId15"/>
    <p:sldId id="299" r:id="rId16"/>
    <p:sldId id="313" r:id="rId17"/>
    <p:sldId id="264" r:id="rId18"/>
    <p:sldId id="310" r:id="rId19"/>
    <p:sldId id="311" r:id="rId20"/>
    <p:sldId id="321" r:id="rId21"/>
    <p:sldId id="312" r:id="rId22"/>
    <p:sldId id="314" r:id="rId23"/>
    <p:sldId id="315" r:id="rId24"/>
    <p:sldId id="318" r:id="rId25"/>
    <p:sldId id="319" r:id="rId26"/>
    <p:sldId id="322" r:id="rId27"/>
    <p:sldId id="323" r:id="rId28"/>
    <p:sldId id="326" r:id="rId29"/>
    <p:sldId id="324" r:id="rId30"/>
    <p:sldId id="325" r:id="rId31"/>
    <p:sldId id="300" r:id="rId32"/>
    <p:sldId id="302" r:id="rId33"/>
    <p:sldId id="283" r:id="rId34"/>
  </p:sldIdLst>
  <p:sldSz cx="9753600" cy="7315200"/>
  <p:notesSz cx="6858000" cy="9144000"/>
  <p:defaultTextStyle>
    <a:defPPr>
      <a:defRPr lang="zh-CN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0A4"/>
    <a:srgbClr val="7D9CA3"/>
    <a:srgbClr val="87A4AB"/>
    <a:srgbClr val="A0B7BC"/>
    <a:srgbClr val="57767B"/>
    <a:srgbClr val="516E73"/>
    <a:srgbClr val="466064"/>
    <a:srgbClr val="B1CED3"/>
    <a:srgbClr val="CED9DC"/>
    <a:srgbClr val="D0DB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9225" autoAdjust="0"/>
  </p:normalViewPr>
  <p:slideViewPr>
    <p:cSldViewPr>
      <p:cViewPr>
        <p:scale>
          <a:sx n="86" d="100"/>
          <a:sy n="86" d="100"/>
        </p:scale>
        <p:origin x="-630" y="-312"/>
      </p:cViewPr>
      <p:guideLst>
        <p:guide orient="horz" pos="2304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384F-5A5E-463F-B9CB-DCB87F79A45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3CFC-A56E-4F50-AB67-B5C75DAA15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21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C158-A673-4A02-BFF3-6FC4B5979A8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CC81A-4912-40B6-A30F-57B53E5A01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766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753600" cy="7315201"/>
          </a:xfrm>
          <a:prstGeom prst="rect">
            <a:avLst/>
          </a:prstGeom>
          <a:noFill/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6805626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100">
                <a:solidFill>
                  <a:srgbClr val="5D6A6D"/>
                </a:solidFill>
                <a:effectLst/>
                <a:latin typeface="+mj-ea"/>
                <a:ea typeface="+mj-ea"/>
              </a:rPr>
              <a:t>© </a:t>
            </a:r>
            <a:r>
              <a:rPr lang="en-US" altLang="zh-CN" sz="110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2011 </a:t>
            </a:r>
            <a:r>
              <a:rPr lang="zh-CN" altLang="en-US" sz="1100" dirty="0">
                <a:solidFill>
                  <a:srgbClr val="5D6A6D"/>
                </a:solidFill>
                <a:effectLst/>
                <a:latin typeface="+mj-ea"/>
                <a:ea typeface="+mj-ea"/>
              </a:rPr>
              <a:t>绿盟科技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1924" y="3290787"/>
            <a:ext cx="721520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单击此处插入主标题</a:t>
            </a:r>
            <a:endParaRPr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05302" y="6372225"/>
            <a:ext cx="1143002" cy="285750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sz="12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请输入文档密级</a:t>
            </a:r>
            <a:endParaRPr lang="zh-CN" altLang="en-US" dirty="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61925" y="4157659"/>
            <a:ext cx="7215188" cy="428635"/>
          </a:xfrm>
        </p:spPr>
        <p:txBody>
          <a:bodyPr>
            <a:normAutofit/>
          </a:bodyPr>
          <a:lstStyle>
            <a:lvl1pPr>
              <a:buFontTx/>
              <a:buNone/>
              <a:defRPr lang="zh-CN" altLang="en-US" sz="2400" dirty="0" smtClean="0">
                <a:solidFill>
                  <a:schemeClr val="accent6">
                    <a:lumMod val="2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2854324"/>
            <a:ext cx="871543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单击此处插入章节标题</a:t>
            </a:r>
            <a:endParaRPr lang="zh-CN" altLang="en-US" dirty="0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3800475"/>
            <a:ext cx="8715375" cy="428629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24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753599" cy="7315199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3290787"/>
            <a:ext cx="8786874" cy="73183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单击此处插入封底标题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内页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1892" y="800080"/>
            <a:ext cx="9429816" cy="635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5" r:id="rId5"/>
    <p:sldLayoutId id="2147483676" r:id="rId6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应用协议分析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0696" y="459370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王加水  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  CTD </a:t>
            </a:r>
            <a:r>
              <a:rPr lang="zh-CN" altLang="en-US" sz="1600" dirty="0" smtClean="0"/>
              <a:t>规则组</a:t>
            </a:r>
            <a:endParaRPr lang="zh-CN" altLang="en-US" sz="1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其他相关工具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解决一些自动化提取，做</a:t>
            </a:r>
            <a:r>
              <a:rPr lang="en-US" altLang="zh-CN" sz="1600" dirty="0" smtClean="0">
                <a:sym typeface="Wingdings" pitchFamily="2" charset="2"/>
              </a:rPr>
              <a:t>hook</a:t>
            </a:r>
            <a:r>
              <a:rPr lang="zh-CN" altLang="en-US" sz="1600" dirty="0" smtClean="0">
                <a:sym typeface="Wingdings" pitchFamily="2" charset="2"/>
              </a:rPr>
              <a:t>过滤数据包时使用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或者软件开源情况下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、协议构造与解析工具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en-US" altLang="zh-CN" sz="1600" dirty="0" err="1" smtClean="0">
                <a:sym typeface="Wingdings" pitchFamily="2" charset="2"/>
              </a:rPr>
              <a:t>scapy</a:t>
            </a:r>
            <a:r>
              <a:rPr lang="zh-CN" altLang="en-US" sz="1600" dirty="0" smtClean="0">
                <a:sym typeface="Wingdings" pitchFamily="2" charset="2"/>
              </a:rPr>
              <a:t>使用，自动化提取特征，例如提取</a:t>
            </a:r>
            <a:r>
              <a:rPr lang="en-US" altLang="zh-CN" sz="1600" dirty="0" err="1" smtClean="0">
                <a:sym typeface="Wingdings" pitchFamily="2" charset="2"/>
              </a:rPr>
              <a:t>dns</a:t>
            </a:r>
            <a:r>
              <a:rPr lang="zh-CN" altLang="en-US" sz="1600" dirty="0" smtClean="0">
                <a:sym typeface="Wingdings" pitchFamily="2" charset="2"/>
              </a:rPr>
              <a:t>，提取数据流中第一个字节等于包长的数据包</a:t>
            </a:r>
            <a:endParaRPr lang="en-US" altLang="zh-CN" sz="16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1400" dirty="0" smtClean="0"/>
              <a:t>def </a:t>
            </a:r>
            <a:r>
              <a:rPr lang="en-US" altLang="zh-CN" sz="1400" dirty="0" err="1" smtClean="0"/>
              <a:t>process_packet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):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rdpcap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= 'DNS'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= []     </a:t>
            </a:r>
          </a:p>
          <a:p>
            <a:pPr lvl="1"/>
            <a:r>
              <a:rPr lang="en-US" altLang="zh-CN" sz="1400" dirty="0" smtClean="0"/>
              <a:t>       for p in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:         </a:t>
            </a:r>
          </a:p>
          <a:p>
            <a:pPr lvl="1"/>
            <a:r>
              <a:rPr lang="en-US" altLang="zh-CN" sz="1400" dirty="0" smtClean="0"/>
              <a:t>            if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in p: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dns_packet</a:t>
            </a:r>
            <a:r>
              <a:rPr lang="en-US" altLang="zh-CN" sz="1400" dirty="0" smtClean="0"/>
              <a:t> = p[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]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dns_packet.qd.qname</a:t>
            </a:r>
            <a:r>
              <a:rPr lang="en-US" altLang="zh-CN" sz="1400" dirty="0" smtClean="0"/>
              <a:t>            </a:t>
            </a:r>
          </a:p>
          <a:p>
            <a:pPr lvl="1"/>
            <a:r>
              <a:rPr lang="en-US" altLang="zh-CN" sz="1400" dirty="0" smtClean="0"/>
              <a:t>                  if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not in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:  </a:t>
            </a:r>
          </a:p>
          <a:p>
            <a:pPr lvl="1"/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qname_res.append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return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        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HOOK</a:t>
            </a:r>
            <a:r>
              <a:rPr lang="zh-CN" altLang="en-US" sz="2000" dirty="0" smtClean="0"/>
              <a:t>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hook</a:t>
            </a:r>
            <a:r>
              <a:rPr lang="zh-CN" altLang="en-US" sz="1600" dirty="0" smtClean="0">
                <a:sym typeface="Wingdings" pitchFamily="2" charset="2"/>
              </a:rPr>
              <a:t>相应进程进行数据包的过滤处理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>
                <a:sym typeface="Wingdings" pitchFamily="2" charset="2"/>
              </a:rPr>
              <a:t>        </a:t>
            </a:r>
            <a:r>
              <a:rPr lang="zh-CN" altLang="en-US" sz="1600" dirty="0" smtClean="0">
                <a:sym typeface="Wingdings" pitchFamily="2" charset="2"/>
              </a:rPr>
              <a:t>内部开发的</a:t>
            </a:r>
            <a:r>
              <a:rPr lang="en-US" altLang="zh-CN" sz="1600" dirty="0" smtClean="0">
                <a:sym typeface="Wingdings" pitchFamily="2" charset="2"/>
              </a:rPr>
              <a:t>socket-hook</a:t>
            </a:r>
            <a:r>
              <a:rPr lang="zh-CN" altLang="en-US" sz="1600" dirty="0" smtClean="0">
                <a:sym typeface="Wingdings" pitchFamily="2" charset="2"/>
              </a:rPr>
              <a:t>工具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en-US" altLang="zh-CN" sz="1600" dirty="0" err="1" smtClean="0">
                <a:sym typeface="Wingdings" pitchFamily="2" charset="2"/>
              </a:rPr>
              <a:t>pydbg</a:t>
            </a:r>
            <a:r>
              <a:rPr lang="zh-CN" altLang="en-US" sz="1600" dirty="0" smtClean="0">
                <a:sym typeface="Wingdings" pitchFamily="2" charset="2"/>
              </a:rPr>
              <a:t>使用</a:t>
            </a:r>
            <a:r>
              <a:rPr lang="en-US" altLang="zh-CN" sz="1600" dirty="0" smtClean="0">
                <a:sym typeface="Wingdings" pitchFamily="2" charset="2"/>
              </a:rPr>
              <a:t>----PAIMEI</a:t>
            </a:r>
            <a:r>
              <a:rPr lang="zh-CN" altLang="en-US" sz="1600" dirty="0" smtClean="0">
                <a:sym typeface="Wingdings" pitchFamily="2" charset="2"/>
              </a:rPr>
              <a:t>套件</a:t>
            </a:r>
            <a:endParaRPr lang="en-US" altLang="zh-CN" sz="1600" dirty="0" smtClean="0">
              <a:sym typeface="Wingdings" pitchFamily="2" charset="2"/>
            </a:endParaRPr>
          </a:p>
          <a:p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/>
              <a:t>   c</a:t>
            </a:r>
            <a:r>
              <a:rPr lang="zh-CN" altLang="en-US" sz="2000" dirty="0" smtClean="0"/>
              <a:t>、源码阅读类工具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zh-CN" altLang="en-US" sz="1600" dirty="0" smtClean="0">
                <a:sym typeface="Wingdings" pitchFamily="2" charset="2"/>
              </a:rPr>
              <a:t>源代码阅读获取相应协议结构，例如</a:t>
            </a:r>
            <a:r>
              <a:rPr lang="en-US" altLang="zh-CN" sz="1600" dirty="0" smtClean="0">
                <a:sym typeface="Wingdings" pitchFamily="2" charset="2"/>
              </a:rPr>
              <a:t>source insight</a:t>
            </a:r>
            <a:r>
              <a:rPr lang="zh-CN" altLang="en-US" sz="1600" dirty="0" smtClean="0">
                <a:sym typeface="Wingdings" pitchFamily="2" charset="2"/>
              </a:rPr>
              <a:t>、</a:t>
            </a:r>
            <a:r>
              <a:rPr lang="en-US" altLang="zh-CN" sz="1600" dirty="0" smtClean="0">
                <a:sym typeface="Wingdings" pitchFamily="2" charset="2"/>
              </a:rPr>
              <a:t>notepad++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9" name="矩形 8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大体方法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1.</a:t>
            </a:r>
            <a:r>
              <a:rPr lang="zh-CN" altLang="en-US" dirty="0" smtClean="0"/>
              <a:t>抓包分析，获取相关会话、数据包特征等</a:t>
            </a:r>
            <a:endParaRPr lang="en-US" altLang="zh-CN" dirty="0" smtClean="0"/>
          </a:p>
          <a:p>
            <a:r>
              <a:rPr lang="en-US" altLang="zh-CN" dirty="0" smtClean="0"/>
              <a:t>    2.</a:t>
            </a:r>
            <a:r>
              <a:rPr lang="zh-CN" altLang="en-US" dirty="0" smtClean="0"/>
              <a:t>逆向分析，加密或自定义协议等情况</a:t>
            </a:r>
            <a:endParaRPr lang="en-US" altLang="zh-CN" dirty="0" smtClean="0"/>
          </a:p>
          <a:p>
            <a:r>
              <a:rPr lang="en-US" altLang="zh-CN" dirty="0" smtClean="0"/>
              <a:t>    3.</a:t>
            </a:r>
            <a:r>
              <a:rPr lang="zh-CN" altLang="en-US" dirty="0" smtClean="0"/>
              <a:t>源码阅读分析，软件开源情况下使用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具体应用对应的方法各异，应该具体情况下具体使用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IM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类应用软件是协议分析的重点软件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一般在纯净虚拟机中装软件来分析，防止一些无关的数据包影响分析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协议分析</a:t>
            </a:r>
            <a:r>
              <a:rPr lang="zh-CN" altLang="zh-CN" sz="1400" dirty="0" smtClean="0"/>
              <a:t>的具体流程如下：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1.</a:t>
            </a:r>
            <a:r>
              <a:rPr lang="zh-CN" altLang="zh-CN" sz="1400" dirty="0" smtClean="0"/>
              <a:t>分析应用程序，主要分析应用程序的功能，及其目录结构．并了解我们的需求．</a:t>
            </a:r>
          </a:p>
          <a:p>
            <a:r>
              <a:rPr lang="zh-CN" altLang="zh-CN" sz="1400" dirty="0" smtClean="0"/>
              <a:t>首先，我们必须清楚我们的目的，也就是需求．其次，我们要了解，这个应用程序的基本功能，</a:t>
            </a:r>
            <a:r>
              <a:rPr lang="zh-CN" altLang="en-US" sz="1400" dirty="0" smtClean="0"/>
              <a:t>比</a:t>
            </a:r>
            <a:r>
              <a:rPr lang="zh-CN" altLang="zh-CN" sz="1400" dirty="0" smtClean="0"/>
              <a:t>如允许用户登陆，上传内容，下载，浏览页面等．再次，需要对这个应用程序的安装路径里的内容有个大体的了解，这对我们后面的工作是一个准备．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2.</a:t>
            </a:r>
            <a:r>
              <a:rPr lang="zh-CN" altLang="zh-CN" sz="1400" dirty="0" smtClean="0"/>
              <a:t>针对该应用程序进行抓包</a:t>
            </a:r>
          </a:p>
          <a:p>
            <a:r>
              <a:rPr lang="zh-CN" altLang="zh-CN" sz="1400" dirty="0" smtClean="0"/>
              <a:t>接下来我们针对这个应用程序，使用</a:t>
            </a:r>
            <a:r>
              <a:rPr lang="zh-CN" altLang="en-US" sz="1400" dirty="0" smtClean="0"/>
              <a:t>抓包</a:t>
            </a:r>
            <a:r>
              <a:rPr lang="zh-CN" altLang="zh-CN" sz="1400" dirty="0" smtClean="0"/>
              <a:t>工具进行抓包分析．需要对它的各个功能点，进行多次的抓包．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3.</a:t>
            </a:r>
            <a:r>
              <a:rPr lang="zh-CN" altLang="zh-CN" sz="1400" dirty="0" smtClean="0"/>
              <a:t>针对这些抓到的数据包进行分析</a:t>
            </a:r>
          </a:p>
          <a:p>
            <a:r>
              <a:rPr lang="zh-CN" altLang="zh-CN" sz="1400" dirty="0" smtClean="0"/>
              <a:t>我们需要将这些数据包，按不同的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分开，分析同条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中，数据包中的数据．大部分情况，数据为</a:t>
            </a:r>
            <a:r>
              <a:rPr lang="en-US" altLang="zh-CN" sz="1400" dirty="0" err="1" smtClean="0"/>
              <a:t>udp</a:t>
            </a:r>
            <a:r>
              <a:rPr lang="zh-CN" altLang="zh-CN" sz="1400" dirty="0" smtClean="0"/>
              <a:t>或</a:t>
            </a:r>
            <a:r>
              <a:rPr lang="en-US" altLang="zh-CN" sz="1400" dirty="0" err="1" smtClean="0"/>
              <a:t>tcp</a:t>
            </a:r>
            <a:r>
              <a:rPr lang="zh-CN" altLang="zh-CN" sz="1400" dirty="0" smtClean="0"/>
              <a:t>中的负载．</a:t>
            </a:r>
          </a:p>
          <a:p>
            <a:r>
              <a:rPr lang="zh-CN" altLang="zh-CN" sz="1400" dirty="0" smtClean="0"/>
              <a:t>我们分析它属于哪种协议，数据包中的各个字段分别代表什么．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4.</a:t>
            </a:r>
            <a:r>
              <a:rPr lang="zh-CN" altLang="zh-CN" sz="1400" dirty="0" smtClean="0"/>
              <a:t>特征提取并测试</a:t>
            </a:r>
          </a:p>
          <a:p>
            <a:r>
              <a:rPr lang="zh-CN" altLang="zh-CN" sz="1400" dirty="0" smtClean="0"/>
              <a:t>接下来，识别出它是某种协议来之后，我们需要对其进行简单的解码，然后进行提取相关的特征</a:t>
            </a:r>
            <a:r>
              <a:rPr lang="en-US" altLang="zh-CN" sz="1400" dirty="0" smtClean="0"/>
              <a:t>.</a:t>
            </a:r>
            <a:endParaRPr lang="zh-CN" altLang="zh-CN" sz="1400" dirty="0" smtClean="0"/>
          </a:p>
          <a:p>
            <a:r>
              <a:rPr lang="zh-CN" altLang="zh-CN" sz="1400" dirty="0" smtClean="0"/>
              <a:t>并进行自我测试．看该特征是否符合预期的效果．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这是分析的流程，其中使用的方法后面结合具体应用来介绍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zh-CN" altLang="en-US" sz="1600" dirty="0" smtClean="0"/>
              <a:t>   抓包看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请求中不变的特征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GET /f4v/15/102123015.h264_1</a:t>
            </a:r>
            <a:r>
              <a:rPr lang="en-US" altLang="zh-CN" sz="1200" dirty="0" smtClean="0">
                <a:solidFill>
                  <a:srgbClr val="FF0000"/>
                </a:solidFill>
              </a:rPr>
              <a:t>.f4v</a:t>
            </a:r>
            <a:r>
              <a:rPr lang="en-US" altLang="zh-CN" sz="1200" dirty="0" smtClean="0"/>
              <a:t>?1500&amp;key=ef0a8ac483f8b42d4fa6df4e7803cbc2586a87&amp;playtype=1&amp;tk=151409799027454125550818689&amp;brt=2&amp;bc=10&amp;nt=0&amp;id=</a:t>
            </a:r>
            <a:r>
              <a:rPr lang="en-US" altLang="zh-CN" sz="1200" dirty="0" err="1" smtClean="0"/>
              <a:t>tudou&amp;itemid</a:t>
            </a:r>
            <a:r>
              <a:rPr lang="en-US" altLang="zh-CN" sz="1200" dirty="0" smtClean="0"/>
              <a:t>=66139406&amp;fi=102123015&amp;sz=2857499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Accept-Language: </a:t>
            </a:r>
            <a:r>
              <a:rPr lang="en-US" altLang="zh-CN" sz="1200" dirty="0" err="1" smtClean="0"/>
              <a:t>zh</a:t>
            </a:r>
            <a:r>
              <a:rPr lang="en-US" altLang="zh-CN" sz="1200" dirty="0" smtClean="0"/>
              <a:t>-CN</a:t>
            </a:r>
            <a:endParaRPr lang="zh-CN" altLang="zh-CN" sz="1200" dirty="0" smtClean="0"/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Referer</a:t>
            </a:r>
            <a:r>
              <a:rPr lang="en-US" altLang="zh-CN" sz="1200" dirty="0" smtClean="0">
                <a:solidFill>
                  <a:srgbClr val="FF0000"/>
                </a:solidFill>
              </a:rPr>
              <a:t>: </a:t>
            </a:r>
            <a:r>
              <a:rPr lang="en-US" altLang="zh-CN" sz="1200" dirty="0" smtClean="0"/>
              <a:t>http://js.tudouui.com/bin/contentplayer/focus_player_19.swf?iid=102123015</a:t>
            </a:r>
            <a:endParaRPr lang="zh-CN" altLang="zh-CN" sz="1200" dirty="0" smtClean="0"/>
          </a:p>
          <a:p>
            <a:r>
              <a:rPr lang="en-US" altLang="zh-CN" sz="1200" dirty="0" smtClean="0"/>
              <a:t>x-flash-version: 10,3,183,7</a:t>
            </a:r>
            <a:endParaRPr lang="zh-CN" altLang="zh-CN" sz="1200" dirty="0" smtClean="0"/>
          </a:p>
          <a:p>
            <a:r>
              <a:rPr lang="en-US" altLang="zh-CN" sz="1200" dirty="0" smtClean="0"/>
              <a:t>Accept-Encoding: </a:t>
            </a:r>
            <a:r>
              <a:rPr lang="en-US" altLang="zh-CN" sz="1200" dirty="0" err="1" smtClean="0"/>
              <a:t>gzip</a:t>
            </a:r>
            <a:r>
              <a:rPr lang="en-US" altLang="zh-CN" sz="1200" dirty="0" smtClean="0"/>
              <a:t>, deflate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7.0; Windows NT 5.1; Trident/4.0; .NET CLR 2.0.50727; .NET CLR 3.0.4506.2152; .NET CLR 3.5.30729; .NET4.0C; .NET4.0E; </a:t>
            </a:r>
            <a:r>
              <a:rPr lang="en-US" altLang="zh-CN" sz="1200" dirty="0" err="1" smtClean="0"/>
              <a:t>TheWorld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Host: 119.167.204.13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zh-CN" altLang="en-US" sz="1600" dirty="0" smtClean="0"/>
              <a:t>只要阻断相应的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、端口或</a:t>
            </a:r>
            <a:r>
              <a:rPr lang="en-US" altLang="zh-CN" sz="1600" dirty="0" err="1" smtClean="0"/>
              <a:t>dns</a:t>
            </a:r>
            <a:r>
              <a:rPr lang="zh-CN" altLang="en-US" sz="1600" dirty="0" smtClean="0"/>
              <a:t>基本就可以了，可以自动化提取，有些软件安装后界面上就显示有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，这类最容易阻断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&lt;rule id=1 description="</a:t>
            </a:r>
            <a:r>
              <a:rPr lang="zh-CN" altLang="en-US" sz="1200" dirty="0" smtClean="0"/>
              <a:t>东莞证券网通用户版</a:t>
            </a:r>
            <a:r>
              <a:rPr lang="en-US" altLang="zh-CN" sz="1200" dirty="0" smtClean="0"/>
              <a:t>v6.25 </a:t>
            </a:r>
            <a:r>
              <a:rPr lang="zh-CN" altLang="en-US" sz="1200" dirty="0" smtClean="0"/>
              <a:t>行情主站</a:t>
            </a:r>
            <a:r>
              <a:rPr lang="en-US" altLang="zh-CN" sz="1200" dirty="0" smtClean="0"/>
              <a:t>"&gt;</a:t>
            </a:r>
          </a:p>
          <a:p>
            <a:r>
              <a:rPr lang="en-US" altLang="zh-CN" sz="1200" dirty="0" smtClean="0"/>
              <a:t>     	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&gt;58.252.3.53&lt;/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                      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&gt;218.16.117.139&lt;/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&lt;/rule&gt;</a:t>
            </a:r>
          </a:p>
          <a:p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游戏平台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阻断登录</a:t>
            </a:r>
            <a:endParaRPr lang="en-US" altLang="zh-CN" sz="1600" dirty="0" smtClean="0"/>
          </a:p>
          <a:p>
            <a:r>
              <a:rPr lang="zh-CN" altLang="en-US" sz="1600" dirty="0" smtClean="0"/>
              <a:t>这类软件数据包结构较清晰，往往通过抓取几个数据包就能够判断出协议结构，比如端口、长度、固定串</a:t>
            </a: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0"/>
            <a:ext cx="91972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重点关注应用</a:t>
            </a:r>
            <a:r>
              <a:rPr lang="en-US" altLang="zh-CN" sz="2000" b="1" dirty="0" smtClean="0"/>
              <a:t>---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IM/P2P</a:t>
            </a:r>
          </a:p>
          <a:p>
            <a:r>
              <a:rPr lang="zh-CN" altLang="en-US" sz="1600" dirty="0" smtClean="0"/>
              <a:t>这两类经常会涉及到部分逆向跟源码分析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在逆向前先查看有没有相关应用的源码，比如飞鸽传书与飞秋用的协议是兼容的，其中飞鸽传书开源，通过源代码阅读就能够提取特征以及解密相关的数据包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 众多尝试未成功后，可以进行逆向工程来分析协议结构，这是最耗时，可能会存在高功耗，低产出的结果。</a:t>
            </a:r>
            <a:endParaRPr lang="en-US" altLang="zh-CN" sz="1600" dirty="0" smtClean="0"/>
          </a:p>
          <a:p>
            <a:r>
              <a:rPr lang="zh-CN" altLang="en-US" sz="1600" dirty="0" smtClean="0"/>
              <a:t>    协议逆向与文件格式逆向类似，参考</a:t>
            </a:r>
            <a:r>
              <a:rPr lang="en-US" altLang="zh-CN" sz="1600" dirty="0" smtClean="0"/>
              <a:t>&lt;&lt;</a:t>
            </a:r>
            <a:r>
              <a:rPr lang="zh-CN" altLang="en-US" sz="1600" dirty="0" smtClean="0"/>
              <a:t>逆向工程揭秘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第六章与</a:t>
            </a:r>
            <a:r>
              <a:rPr lang="en-US" altLang="zh-CN" sz="1600" dirty="0" smtClean="0"/>
              <a:t>&lt;&lt;IDA</a:t>
            </a:r>
            <a:r>
              <a:rPr lang="zh-CN" altLang="en-US" sz="1600" dirty="0" smtClean="0"/>
              <a:t>代码破解揭秘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第七章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侧重在</a:t>
            </a:r>
            <a:endParaRPr lang="en-US" altLang="zh-CN" sz="1600" dirty="0" smtClean="0"/>
          </a:p>
          <a:p>
            <a:r>
              <a:rPr lang="zh-CN" altLang="en-US" sz="2000" b="1" dirty="0" smtClean="0"/>
              <a:t>一、协议结构分析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二、加解密算法分析</a:t>
            </a:r>
            <a:endParaRPr lang="en-US" altLang="zh-CN" sz="2000" b="1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IM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:</a:t>
            </a:r>
          </a:p>
          <a:p>
            <a:endParaRPr lang="en-US" altLang="zh-CN" sz="1200" dirty="0" smtClean="0"/>
          </a:p>
          <a:p>
            <a:pPr marL="342900" indent="-342900"/>
            <a:r>
              <a:rPr lang="zh-CN" altLang="en-US" sz="1200" dirty="0" smtClean="0"/>
              <a:t>主要是认证、发消息、传文件，目前的</a:t>
            </a:r>
            <a:r>
              <a:rPr lang="en-US" altLang="zh-CN" sz="1200" dirty="0" smtClean="0"/>
              <a:t>IM</a:t>
            </a:r>
            <a:r>
              <a:rPr lang="zh-CN" altLang="en-US" sz="1200" dirty="0" smtClean="0"/>
              <a:t>大部分都具有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的特性</a:t>
            </a:r>
            <a:endParaRPr lang="en-US" altLang="zh-CN" sz="12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1.</a:t>
            </a:r>
            <a:r>
              <a:rPr lang="zh-CN" altLang="en-US" sz="1600" dirty="0" smtClean="0"/>
              <a:t>人人桌面</a:t>
            </a:r>
            <a:endParaRPr lang="en-US" altLang="zh-CN" sz="1600" dirty="0" smtClean="0"/>
          </a:p>
          <a:p>
            <a:r>
              <a:rPr lang="zh-CN" altLang="en-US" sz="1100" dirty="0" smtClean="0"/>
              <a:t>接收到消息时的数据包，其中</a:t>
            </a:r>
            <a:r>
              <a:rPr lang="en-US" altLang="zh-CN" sz="1100" dirty="0" smtClean="0"/>
              <a:t>17 03 01</a:t>
            </a:r>
            <a:r>
              <a:rPr lang="zh-CN" altLang="en-US" sz="1100" dirty="0" smtClean="0"/>
              <a:t>是</a:t>
            </a:r>
            <a:r>
              <a:rPr lang="en-US" altLang="zh-CN" sz="1100" dirty="0" err="1" smtClean="0"/>
              <a:t>ssl</a:t>
            </a:r>
            <a:r>
              <a:rPr lang="zh-CN" altLang="en-US" sz="1100" dirty="0" smtClean="0"/>
              <a:t>固定字符，</a:t>
            </a:r>
            <a:r>
              <a:rPr lang="en-US" altLang="zh-CN" sz="1100" dirty="0" smtClean="0"/>
              <a:t>70</a:t>
            </a:r>
            <a:r>
              <a:rPr lang="zh-CN" altLang="en-US" sz="1100" smtClean="0"/>
              <a:t>是后面经过加密后的数据的长度</a:t>
            </a:r>
            <a:endParaRPr lang="en-US" altLang="zh-CN" sz="1100" dirty="0" smtClean="0"/>
          </a:p>
          <a:p>
            <a:r>
              <a:rPr lang="en-US" altLang="zh-CN" sz="1100" dirty="0" smtClean="0"/>
              <a:t>000002AA  17 03 01 00 70 38 20 6f  68 84 39 d9 38 </a:t>
            </a:r>
            <a:r>
              <a:rPr lang="en-US" altLang="zh-CN" sz="1100" dirty="0" err="1" smtClean="0"/>
              <a:t>ba</a:t>
            </a:r>
            <a:r>
              <a:rPr lang="en-US" altLang="zh-CN" sz="1100" dirty="0" smtClean="0"/>
              <a:t> c2 98 ....p8 o h.9.8...</a:t>
            </a:r>
          </a:p>
          <a:p>
            <a:r>
              <a:rPr lang="en-US" altLang="zh-CN" sz="1100" dirty="0" smtClean="0"/>
              <a:t>000002BA  0e 2b b2 c9 24 39 99 f5  e8 5c 59 c0 4f 9d 8c 70 .+..$9.. .\Y.O..p</a:t>
            </a:r>
          </a:p>
          <a:p>
            <a:r>
              <a:rPr lang="en-US" altLang="zh-CN" sz="1100" dirty="0" smtClean="0"/>
              <a:t>000002CA  75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75 </a:t>
            </a:r>
            <a:r>
              <a:rPr lang="en-US" altLang="zh-CN" sz="1100" dirty="0" err="1" smtClean="0"/>
              <a:t>fc</a:t>
            </a:r>
            <a:r>
              <a:rPr lang="en-US" altLang="zh-CN" sz="1100" dirty="0" smtClean="0"/>
              <a:t> 2e 33 a5 64  85 b2 87 0f 84 bf f8 84 </a:t>
            </a:r>
            <a:r>
              <a:rPr lang="en-US" altLang="zh-CN" sz="1100" dirty="0" err="1" smtClean="0"/>
              <a:t>u.u</a:t>
            </a:r>
            <a:r>
              <a:rPr lang="en-US" altLang="zh-CN" sz="1100" dirty="0" smtClean="0"/>
              <a:t>..3.d ........</a:t>
            </a:r>
          </a:p>
          <a:p>
            <a:r>
              <a:rPr lang="en-US" altLang="zh-CN" sz="1100" dirty="0" smtClean="0"/>
              <a:t>000002DA  f9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44 b1 6c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ff f8  e2 6e 72 d6 34 27 d7 1d ..</a:t>
            </a:r>
            <a:r>
              <a:rPr lang="en-US" altLang="zh-CN" sz="1100" dirty="0" err="1" smtClean="0"/>
              <a:t>D.l</a:t>
            </a:r>
            <a:r>
              <a:rPr lang="en-US" altLang="zh-CN" sz="1100" dirty="0" smtClean="0"/>
              <a:t>... .nr.4'..</a:t>
            </a:r>
          </a:p>
          <a:p>
            <a:r>
              <a:rPr lang="en-US" altLang="zh-CN" sz="1100" dirty="0" smtClean="0"/>
              <a:t>000002EA  10 2e f3 69 a2 d2 38 53  82 b7 b8 </a:t>
            </a:r>
            <a:r>
              <a:rPr lang="en-US" altLang="zh-CN" sz="1100" dirty="0" err="1" smtClean="0"/>
              <a:t>fa</a:t>
            </a:r>
            <a:r>
              <a:rPr lang="en-US" altLang="zh-CN" sz="1100" dirty="0" smtClean="0"/>
              <a:t> 7e 31 77 a3 ...</a:t>
            </a:r>
            <a:r>
              <a:rPr lang="en-US" altLang="zh-CN" sz="1100" dirty="0" err="1" smtClean="0"/>
              <a:t>i</a:t>
            </a:r>
            <a:r>
              <a:rPr lang="en-US" altLang="zh-CN" sz="1100" dirty="0" smtClean="0"/>
              <a:t>..8S ....~1w.</a:t>
            </a:r>
          </a:p>
          <a:p>
            <a:r>
              <a:rPr lang="en-US" altLang="zh-CN" sz="1100" dirty="0" smtClean="0"/>
              <a:t>000002FA  33 a4 71 80 14 61 6c d9  2b f0 76 d8 4d ea 87 6c 3.q..al. +.</a:t>
            </a:r>
            <a:r>
              <a:rPr lang="en-US" altLang="zh-CN" sz="1100" dirty="0" err="1" smtClean="0"/>
              <a:t>v.M</a:t>
            </a:r>
            <a:r>
              <a:rPr lang="en-US" altLang="zh-CN" sz="1100" dirty="0" smtClean="0"/>
              <a:t>..l</a:t>
            </a:r>
          </a:p>
          <a:p>
            <a:r>
              <a:rPr lang="en-US" altLang="zh-CN" sz="1100" dirty="0" smtClean="0"/>
              <a:t>0000030A  27 b2 61 70 34 11 2b </a:t>
            </a:r>
            <a:r>
              <a:rPr lang="en-US" altLang="zh-CN" sz="1100" dirty="0" err="1" smtClean="0"/>
              <a:t>cf</a:t>
            </a:r>
            <a:r>
              <a:rPr lang="en-US" altLang="zh-CN" sz="1100" dirty="0" smtClean="0"/>
              <a:t>  </a:t>
            </a:r>
            <a:r>
              <a:rPr lang="en-US" altLang="zh-CN" sz="1100" dirty="0" err="1" smtClean="0"/>
              <a:t>fe</a:t>
            </a:r>
            <a:r>
              <a:rPr lang="en-US" altLang="zh-CN" sz="1100" dirty="0" smtClean="0"/>
              <a:t> 15 74 c2 0c 88 6e 1f '.ap4.+. ..t...n.</a:t>
            </a:r>
          </a:p>
          <a:p>
            <a:r>
              <a:rPr lang="en-US" altLang="zh-CN" sz="1100" dirty="0" smtClean="0"/>
              <a:t>0000031A  7d f2 b3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b1                                   }....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经过</a:t>
            </a:r>
            <a:r>
              <a:rPr lang="en-US" altLang="zh-CN" sz="1100" dirty="0" err="1" smtClean="0"/>
              <a:t>DecryptMessage</a:t>
            </a:r>
            <a:r>
              <a:rPr lang="zh-CN" altLang="en-US" sz="1100" dirty="0" smtClean="0"/>
              <a:t>后消息解密了，但是之前密钥没有跟踪到，水平有限就没有继续跟踪了</a:t>
            </a:r>
            <a:endParaRPr lang="en-US" altLang="zh-CN" sz="1100" dirty="0" smtClean="0"/>
          </a:p>
        </p:txBody>
      </p:sp>
      <p:pic>
        <p:nvPicPr>
          <p:cNvPr id="7170" name="Picture 2" descr="http://hi.csdn.net/attachment/201109/8/0_131548346590I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3" y="3452613"/>
            <a:ext cx="7762875" cy="781051"/>
          </a:xfrm>
          <a:prstGeom prst="rect">
            <a:avLst/>
          </a:prstGeom>
          <a:noFill/>
        </p:spPr>
      </p:pic>
      <p:pic>
        <p:nvPicPr>
          <p:cNvPr id="7174" name="Picture 6" descr="http://hi.csdn.net/attachment/201109/8/0_1315483476W9a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789" y="4521696"/>
            <a:ext cx="7153275" cy="1362075"/>
          </a:xfrm>
          <a:prstGeom prst="rect">
            <a:avLst/>
          </a:prstGeom>
          <a:noFill/>
        </p:spPr>
      </p:pic>
      <p:pic>
        <p:nvPicPr>
          <p:cNvPr id="7176" name="Picture 8" descr="http://hi.csdn.net/attachment/201109/8/0_1315483479x9X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2824" y="4809728"/>
            <a:ext cx="4445954" cy="19248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2.</a:t>
            </a:r>
            <a:r>
              <a:rPr lang="zh-CN" altLang="en-US" sz="1600" dirty="0" smtClean="0"/>
              <a:t>飞鸽传书</a:t>
            </a:r>
            <a:endParaRPr lang="en-US" altLang="zh-CN" sz="1600" dirty="0" smtClean="0"/>
          </a:p>
          <a:p>
            <a:r>
              <a:rPr lang="zh-CN" altLang="zh-CN" sz="1100" dirty="0" smtClean="0"/>
              <a:t>飞鸽传书的解密首先就是要调用</a:t>
            </a:r>
            <a:r>
              <a:rPr lang="en-US" altLang="zh-CN" sz="1100" dirty="0" smtClean="0"/>
              <a:t>RSA</a:t>
            </a:r>
            <a:r>
              <a:rPr lang="zh-CN" altLang="zh-CN" sz="1100" dirty="0" smtClean="0"/>
              <a:t>的私钥对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进行的密钥进行解密，然后再通过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对消息进行解密。</a:t>
            </a:r>
          </a:p>
          <a:p>
            <a:r>
              <a:rPr lang="zh-CN" altLang="en-US" sz="1100" dirty="0" smtClean="0"/>
              <a:t>开源，通过分析源代码就可以得出解密结果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64513" name="AutoShape 1" descr="C:\Documents and Settings\happy\Application Data\Tencent\Users\171932120\QQ\WinTemp\RichOle\5WD@0P}_V4_}7[CYFI~F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4514" name="Picture 2" descr="C:\Documents and Settings\happy\Application Data\Tencent\Users\171932120\QQ\WinTemp\RichOle\ESX2N{TU@5LR77%GGCAJ]J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536" y="1497360"/>
            <a:ext cx="4896619" cy="52075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77281"/>
            <a:ext cx="94133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包含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下载、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流媒体等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600" dirty="0" smtClean="0"/>
              <a:t>只关心</a:t>
            </a:r>
            <a:r>
              <a:rPr lang="en-US" altLang="zh-CN" sz="1600" dirty="0" smtClean="0"/>
              <a:t>DPI(</a:t>
            </a:r>
            <a:r>
              <a:rPr lang="zh-CN" altLang="en-US" sz="1600" dirty="0" smtClean="0"/>
              <a:t>深度包检测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，暂不关心</a:t>
            </a:r>
            <a:r>
              <a:rPr lang="en-US" altLang="zh-CN" sz="1600" dirty="0" smtClean="0"/>
              <a:t>DFI(</a:t>
            </a:r>
            <a:r>
              <a:rPr lang="zh-CN" altLang="en-US" sz="1600" dirty="0" smtClean="0"/>
              <a:t>深度流检测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交互过程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   </a:t>
            </a:r>
            <a:endParaRPr lang="zh-CN" altLang="zh-CN" sz="1200" dirty="0" smtClean="0"/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这个过程，一般是查找资源的过程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都会有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客户端　 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资源服务器会把查询到的结果返回给客户端，一般是一些节点信息什么的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其它节点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这个过程，一般用于与存在资源的节点交互，一般是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，常见的客户端会连续发相同的数据包给不同的</a:t>
            </a:r>
            <a:r>
              <a:rPr lang="en-US" altLang="zh-CN" sz="1200" dirty="0" err="1" smtClean="0"/>
              <a:t>ip</a:t>
            </a:r>
            <a:r>
              <a:rPr lang="zh-CN" altLang="zh-CN" sz="1200" dirty="0" smtClean="0"/>
              <a:t>和端口，它在试图查找拥有资源，并且活着的服务器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当节点返回相关信息后，即找到相应的服务器后，便于该特定节点建立连接．</a:t>
            </a:r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特定节点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这个过程，主要是跟节点建立连接并进行传输的过程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从上面的信息来看</a:t>
            </a:r>
            <a:endParaRPr lang="en-US" altLang="zh-CN" sz="1200" dirty="0" smtClean="0"/>
          </a:p>
          <a:p>
            <a:r>
              <a:rPr lang="en-US" altLang="zh-CN" sz="1200" dirty="0" smtClean="0"/>
              <a:t>      </a:t>
            </a:r>
          </a:p>
          <a:p>
            <a:r>
              <a:rPr lang="en-US" altLang="zh-CN" sz="1200" dirty="0" smtClean="0"/>
              <a:t>      1. </a:t>
            </a:r>
            <a:r>
              <a:rPr lang="zh-CN" altLang="zh-CN" sz="1200" dirty="0" smtClean="0"/>
              <a:t>如果要阻断一个</a:t>
            </a:r>
            <a:r>
              <a:rPr lang="en-US" altLang="zh-CN" sz="1200" dirty="0" smtClean="0"/>
              <a:t>p2p</a:t>
            </a:r>
            <a:r>
              <a:rPr lang="zh-CN" altLang="zh-CN" sz="1200" dirty="0" smtClean="0"/>
              <a:t>软件的传输，最有效的方法，就是阻断其与资源服务器端交互的过程．</a:t>
            </a:r>
            <a:endParaRPr lang="en-US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2. </a:t>
            </a:r>
            <a:r>
              <a:rPr lang="zh-CN" altLang="zh-CN" sz="1200" dirty="0" smtClean="0"/>
              <a:t>如果客户端与特定节点连接交互时的特征明显，</a:t>
            </a:r>
            <a:r>
              <a:rPr lang="zh-CN" altLang="en-US" sz="1200" dirty="0" smtClean="0"/>
              <a:t>也可以</a:t>
            </a:r>
            <a:r>
              <a:rPr lang="zh-CN" altLang="zh-CN" sz="1200" dirty="0" smtClean="0"/>
              <a:t>选择这个特征来阻断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往往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的一个特点就是在一大堆大数据包的前面，往往有几个小的做协商的数据包，这些数据包起到的作用至关重要，我们需要使劲的跟踪这些数据包的变化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如果抓包能够确定固定串，仍然希望能够对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应用进行逆向分析，找出更多的特征，更理解重点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应用的协议特点</a:t>
            </a:r>
            <a:endParaRPr lang="zh-CN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列举几个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400" dirty="0" smtClean="0"/>
              <a:t>分析前要对</a:t>
            </a:r>
            <a:r>
              <a:rPr lang="en-US" altLang="zh-CN" sz="1400" dirty="0" smtClean="0"/>
              <a:t>P2P</a:t>
            </a:r>
            <a:r>
              <a:rPr lang="zh-CN" altLang="en-US" sz="1400" dirty="0" smtClean="0"/>
              <a:t>应用设置选项里的各种协议连接都要去尝试，多注意软件目录下的文件以及软件的功能，多尝试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600" dirty="0" smtClean="0"/>
              <a:t>1.Qvod</a:t>
            </a:r>
            <a:r>
              <a:rPr lang="zh-CN" altLang="en-US" sz="1600" dirty="0" smtClean="0"/>
              <a:t>分析</a:t>
            </a:r>
            <a:r>
              <a:rPr lang="en-US" altLang="zh-CN" sz="1600" dirty="0" smtClean="0"/>
              <a:t>----</a:t>
            </a:r>
            <a:r>
              <a:rPr lang="zh-CN" altLang="en-US" sz="1600" dirty="0" smtClean="0"/>
              <a:t>分为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连接跟</a:t>
            </a:r>
            <a:r>
              <a:rPr lang="en-US" altLang="zh-CN" sz="1600" dirty="0" err="1" smtClean="0"/>
              <a:t>udp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这里只介绍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连接部分</a:t>
            </a:r>
            <a:endParaRPr lang="en-US" altLang="zh-CN" sz="1600" dirty="0" smtClean="0"/>
          </a:p>
          <a:p>
            <a:r>
              <a:rPr lang="zh-CN" altLang="zh-CN" sz="1200" dirty="0" smtClean="0"/>
              <a:t>客户端发送连接请求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POST /service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114.246.26.34:8080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protocol..............Md..a.&gt;...4..`}...'U.5..0057BB5855719946</a:t>
            </a:r>
            <a:endParaRPr lang="zh-CN" altLang="zh-CN" sz="1200" b="1" dirty="0" smtClean="0"/>
          </a:p>
          <a:p>
            <a:r>
              <a:rPr lang="en-US" altLang="zh-CN" sz="1600" dirty="0" smtClean="0"/>
              <a:t> </a:t>
            </a:r>
            <a:endParaRPr lang="zh-CN" altLang="zh-CN" sz="1600" dirty="0" smtClean="0"/>
          </a:p>
          <a:p>
            <a:r>
              <a:rPr lang="zh-CN" altLang="zh-CN" sz="1200" dirty="0" smtClean="0"/>
              <a:t>服务端响应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211.101.48.70:2596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protocol..............Md..a.&gt;...4..`}...'UQVOD0066E67A1F1C15F6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下面就对其进行逆向分析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1  </a:t>
            </a:r>
            <a:r>
              <a:rPr lang="zh-CN" altLang="en-US" dirty="0" smtClean="0">
                <a:latin typeface="+mj-ea"/>
                <a:ea typeface="+mj-ea"/>
              </a:rPr>
              <a:t>认识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应用分类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send</a:t>
            </a:r>
            <a:r>
              <a:rPr lang="zh-CN" altLang="en-US" sz="1200" dirty="0" smtClean="0"/>
              <a:t>函数处下断点，经过一系列调试与分析后会找到处理协议结构的地方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经过上述步骤后会得出</a:t>
            </a:r>
            <a:endParaRPr lang="en-US" altLang="zh-CN" sz="1200" dirty="0" smtClean="0"/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httpqvod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short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fixed;//always 0x13</a:t>
            </a:r>
            <a:endParaRPr lang="zh-CN" altLang="zh-CN" sz="1200" dirty="0" smtClean="0"/>
          </a:p>
          <a:p>
            <a:r>
              <a:rPr lang="en-US" altLang="zh-CN" sz="1200" dirty="0" smtClean="0"/>
              <a:t>   char p2ptype[];//</a:t>
            </a:r>
            <a:r>
              <a:rPr lang="zh-CN" altLang="zh-CN" sz="1200" dirty="0" smtClean="0"/>
              <a:t>固定值</a:t>
            </a:r>
            <a:r>
              <a:rPr lang="en-US" altLang="zh-CN" sz="1200" dirty="0" smtClean="0"/>
              <a:t>,QVOD Protocol </a:t>
            </a:r>
            <a:r>
              <a:rPr lang="zh-CN" altLang="zh-CN" sz="1200" dirty="0" smtClean="0"/>
              <a:t>或者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BitTorrent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protocolex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[32];</a:t>
            </a:r>
            <a:endParaRPr lang="zh-CN" altLang="zh-CN" sz="1200" dirty="0" smtClean="0"/>
          </a:p>
          <a:p>
            <a:r>
              <a:rPr lang="en-US" altLang="zh-CN" sz="1200" dirty="0" smtClean="0"/>
              <a:t>   char client-</a:t>
            </a:r>
            <a:r>
              <a:rPr lang="en-US" altLang="zh-CN" sz="1200" dirty="0" err="1" smtClean="0"/>
              <a:t>uid</a:t>
            </a:r>
            <a:r>
              <a:rPr lang="en-US" altLang="zh-CN" sz="1200" dirty="0" smtClean="0"/>
              <a:t>[20];//</a:t>
            </a:r>
            <a:r>
              <a:rPr lang="zh-CN" altLang="zh-CN" sz="1200" dirty="0" smtClean="0"/>
              <a:t>包含一些版本、哈希值等信息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448" y="1209328"/>
            <a:ext cx="4542044" cy="21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752" y="3441576"/>
            <a:ext cx="506412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2.UUSEE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这类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应用得注意不同的播放形式</a:t>
            </a:r>
            <a:endParaRPr lang="en-US" altLang="zh-CN" sz="1200" dirty="0" smtClean="0"/>
          </a:p>
          <a:p>
            <a:r>
              <a:rPr lang="zh-CN" altLang="en-US" sz="1200" dirty="0" smtClean="0"/>
              <a:t>分不同的播放形式来进行播放，有高清播放，点播播放，直播播放，各种播放形式对应的协议是不一样的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比如高清播放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udpuusee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[48]; //</a:t>
            </a:r>
            <a:r>
              <a:rPr lang="zh-CN" altLang="zh-CN" sz="1200" dirty="0" smtClean="0"/>
              <a:t>未知的数据</a:t>
            </a:r>
          </a:p>
          <a:p>
            <a:r>
              <a:rPr lang="en-US" altLang="zh-CN" sz="1200" dirty="0" smtClean="0"/>
              <a:t>   char com[16];//</a:t>
            </a:r>
            <a:r>
              <a:rPr lang="zh-CN" altLang="zh-CN" sz="1200" dirty="0" smtClean="0"/>
              <a:t>进行通信的字段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49154" name="Picture 2" descr="111122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2664" y="2577480"/>
            <a:ext cx="45640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en-US" altLang="zh-CN" sz="1200" dirty="0" smtClean="0"/>
              <a:t>. </a:t>
            </a:r>
            <a:r>
              <a:rPr lang="zh-CN" altLang="en-US" sz="1200" dirty="0" smtClean="0"/>
              <a:t>风行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一开始会向服务端请求一个一个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文件，其中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文件格式就是种子文件格式，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包含</a:t>
            </a:r>
            <a:r>
              <a:rPr lang="en-US" altLang="zh-CN" sz="1200" dirty="0" smtClean="0"/>
              <a:t>d8:announce16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风行特征</a:t>
            </a:r>
            <a:r>
              <a:rPr lang="en-US" altLang="zh-CN" sz="1200" dirty="0" smtClean="0"/>
              <a:t>:</a:t>
            </a:r>
          </a:p>
          <a:p>
            <a:r>
              <a:rPr lang="zh-CN" altLang="zh-CN" sz="1200" dirty="0" smtClean="0"/>
              <a:t>数据包内容会发现一个请求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文件下载的过程，这个是下载种子的过程</a:t>
            </a:r>
            <a:endParaRPr lang="en-US" altLang="zh-CN" sz="1200" dirty="0" smtClean="0"/>
          </a:p>
          <a:p>
            <a:endParaRPr lang="zh-CN" altLang="zh-CN" sz="1200" dirty="0" smtClean="0"/>
          </a:p>
          <a:p>
            <a:r>
              <a:rPr lang="en-US" altLang="zh-CN" sz="1200" dirty="0" smtClean="0"/>
              <a:t>GET /</a:t>
            </a:r>
            <a:r>
              <a:rPr lang="en-US" altLang="zh-CN" sz="1200" dirty="0" err="1" smtClean="0"/>
              <a:t>fsp</a:t>
            </a:r>
            <a:r>
              <a:rPr lang="en-US" altLang="zh-CN" sz="1200" dirty="0" smtClean="0"/>
              <a:t>/2011-08-16/24726995_1313484150_450.fsp HTTP/1.1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由回应的数据包</a:t>
            </a:r>
            <a:r>
              <a:rPr lang="en-US" altLang="zh-CN" sz="1200" dirty="0" smtClean="0"/>
              <a:t>d8:announce16</a:t>
            </a:r>
            <a:r>
              <a:rPr lang="zh-CN" altLang="zh-CN" sz="1200" dirty="0" smtClean="0"/>
              <a:t>可以发现这就是一个种子。</a:t>
            </a:r>
          </a:p>
          <a:p>
            <a:r>
              <a:rPr lang="zh-CN" altLang="zh-CN" sz="1200" dirty="0" smtClean="0"/>
              <a:t>由此发现特征</a:t>
            </a:r>
            <a:r>
              <a:rPr lang="en-US" altLang="zh-CN" sz="1200" dirty="0" smtClean="0"/>
              <a:t>GET</a:t>
            </a:r>
            <a:r>
              <a:rPr lang="zh-CN" altLang="zh-CN" sz="1200" dirty="0" smtClean="0"/>
              <a:t>部分存在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结尾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总结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探索未知的事物，还是充满了乐趣的。</a:t>
            </a:r>
            <a:endParaRPr lang="en-US" altLang="zh-CN" sz="1200" dirty="0" smtClean="0"/>
          </a:p>
        </p:txBody>
      </p:sp>
      <p:pic>
        <p:nvPicPr>
          <p:cNvPr id="51201" name="Picture 1" descr="C:\Documents and Settings\happy\Application Data\Tencent\Users\171932120\QQ\WinTemp\RichOle\D{2LEC564PT1LF%VW@F{P{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440" y="3153544"/>
            <a:ext cx="6408712" cy="9500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3"/>
            <a:ext cx="919728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加解密算法跟踪</a:t>
            </a:r>
            <a:endParaRPr lang="en-US" altLang="zh-CN" sz="1800" dirty="0" smtClean="0"/>
          </a:p>
          <a:p>
            <a:endParaRPr lang="en-US" altLang="zh-CN" sz="1200" dirty="0" smtClean="0"/>
          </a:p>
          <a:p>
            <a:r>
              <a:rPr lang="zh-CN" altLang="en-US" sz="1600" dirty="0" smtClean="0"/>
              <a:t>分析应用协议，数据包经常会存在各种加密情况，在分析数据包中存在不断进行改变的大量字节，极有可能使用了某种加密方法</a:t>
            </a:r>
          </a:p>
          <a:p>
            <a:r>
              <a:rPr lang="zh-CN" altLang="en-US" sz="1600" dirty="0" smtClean="0"/>
              <a:t>在实际分析中能够对常见的加解密、摘要函数进行识别，对还原协议结构进行进一步分析起着很有效的作用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大致的方法是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PEiD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Kcrypto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ANALyzer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Kanal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OD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IDA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findcrypt</a:t>
            </a:r>
            <a:r>
              <a:rPr lang="zh-CN" altLang="en-US" sz="1600" dirty="0" smtClean="0"/>
              <a:t>插件、</a:t>
            </a:r>
            <a:r>
              <a:rPr lang="en-US" altLang="zh-CN" sz="1600" dirty="0" smtClean="0"/>
              <a:t>Hash &amp; Crypto Detector</a:t>
            </a:r>
            <a:r>
              <a:rPr lang="zh-CN" altLang="en-US" sz="1600" dirty="0" smtClean="0"/>
              <a:t>等等工具进行识别</a:t>
            </a:r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实际分析中，能够肉眼识别算法特征，对分析更加有帮助，尤其是遇到变形的情况</a:t>
            </a:r>
          </a:p>
          <a:p>
            <a:r>
              <a:rPr lang="zh-CN" altLang="en-US" sz="1600" dirty="0" smtClean="0"/>
              <a:t>具体通过每种加密算法的独特的加解密处理过程，如是否为</a:t>
            </a:r>
            <a:r>
              <a:rPr lang="en-US" altLang="zh-CN" sz="1600" dirty="0" err="1" smtClean="0"/>
              <a:t>Feistel</a:t>
            </a:r>
            <a:r>
              <a:rPr lang="zh-CN" altLang="en-US" sz="1600" dirty="0" smtClean="0"/>
              <a:t>网络，加密轮数，密钥长度，子密钥生成过程，</a:t>
            </a:r>
            <a:r>
              <a:rPr lang="en-US" altLang="zh-CN" sz="1600" dirty="0" smtClean="0"/>
              <a:t>S-box</a:t>
            </a:r>
            <a:r>
              <a:rPr lang="zh-CN" altLang="en-US" sz="1600" dirty="0" smtClean="0"/>
              <a:t>的值，进一步确认采用何种工作模式等等等特点进行识别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协议数据包加密经常会存在各类加密算法，比如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3DES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RSA</a:t>
            </a:r>
            <a:r>
              <a:rPr lang="zh-CN" altLang="en-US" sz="1600" dirty="0" smtClean="0"/>
              <a:t>等等，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比如迅雷从服务器获取多个下载资源地址就采用了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en-US" altLang="zh-CN" sz="1600" dirty="0" smtClean="0"/>
              <a:t>QQ</a:t>
            </a:r>
            <a:r>
              <a:rPr lang="zh-CN" altLang="en-US" sz="1600" dirty="0" smtClean="0"/>
              <a:t>登录加密采用</a:t>
            </a:r>
            <a:r>
              <a:rPr lang="en-US" altLang="zh-CN" sz="1600" dirty="0" smtClean="0"/>
              <a:t>TEA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一些相关的加密库必须去了解，比如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Crypto API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openssl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crypto++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参考</a:t>
            </a:r>
            <a:r>
              <a:rPr lang="en-US" altLang="zh-CN" sz="1200" dirty="0" smtClean="0"/>
              <a:t>&lt;&lt;</a:t>
            </a:r>
            <a:r>
              <a:rPr lang="zh-CN" altLang="en-US" sz="1200" dirty="0" smtClean="0"/>
              <a:t>加密与解密</a:t>
            </a:r>
            <a:r>
              <a:rPr lang="en-US" altLang="zh-CN" sz="1200" dirty="0" smtClean="0"/>
              <a:t>&gt;&gt;&lt;&lt;</a:t>
            </a:r>
            <a:r>
              <a:rPr lang="zh-CN" altLang="en-US" sz="1200" dirty="0" smtClean="0"/>
              <a:t>程序员密码学</a:t>
            </a:r>
            <a:r>
              <a:rPr lang="en-US" altLang="zh-CN" sz="1200" dirty="0" smtClean="0"/>
              <a:t>&gt;&gt;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百度影音</a:t>
            </a:r>
            <a:r>
              <a:rPr lang="en-US" altLang="zh-CN" sz="1200" dirty="0" smtClean="0"/>
              <a:t>---</a:t>
            </a:r>
            <a:r>
              <a:rPr lang="zh-CN" altLang="en-US" sz="1200" dirty="0" smtClean="0"/>
              <a:t>近期分析的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udp</a:t>
            </a:r>
            <a:r>
              <a:rPr lang="zh-CN" altLang="en-US" sz="1200" dirty="0" smtClean="0"/>
              <a:t>协议中与特定节点通信的数据包</a:t>
            </a:r>
            <a:endParaRPr lang="en-US" altLang="zh-CN" sz="1200" dirty="0" smtClean="0"/>
          </a:p>
          <a:p>
            <a:r>
              <a:rPr lang="en-US" altLang="zh-CN" sz="1200" dirty="0" smtClean="0"/>
              <a:t>023BF100  2E 5F 66 0F 04 1F D2 8A 07 01 67 C9 AD 42 B9 2A  ._f­</a:t>
            </a:r>
            <a:r>
              <a:rPr lang="zh-CN" altLang="zh-CN" sz="1200" dirty="0" smtClean="0"/>
              <a:t>見</a:t>
            </a:r>
            <a:r>
              <a:rPr lang="en-US" altLang="zh-CN" sz="1200" dirty="0" smtClean="0"/>
              <a:t>g</a:t>
            </a:r>
            <a:r>
              <a:rPr lang="zh-CN" altLang="zh-CN" sz="1200" dirty="0" smtClean="0"/>
              <a:t>森</a:t>
            </a:r>
            <a:r>
              <a:rPr lang="en-US" altLang="zh-CN" sz="1200" dirty="0" smtClean="0"/>
              <a:t>B?</a:t>
            </a:r>
            <a:endParaRPr lang="zh-CN" altLang="zh-CN" sz="1200" dirty="0" smtClean="0"/>
          </a:p>
          <a:p>
            <a:r>
              <a:rPr lang="en-US" altLang="zh-CN" sz="1200" dirty="0" smtClean="0"/>
              <a:t>023BF110  D8 7D 4F 23 50 03 A7 71 91 00 B7 A3 E6 0E 8A 42  </a:t>
            </a:r>
            <a:r>
              <a:rPr lang="zh-CN" altLang="zh-CN" sz="1200" dirty="0" smtClean="0"/>
              <a:t>貆</a:t>
            </a:r>
            <a:r>
              <a:rPr lang="en-US" altLang="zh-CN" sz="1200" dirty="0" smtClean="0"/>
              <a:t>O#P</a:t>
            </a:r>
            <a:r>
              <a:rPr lang="zh-CN" altLang="zh-CN" sz="1200" dirty="0" smtClean="0"/>
              <a:t>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罚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夿</a:t>
            </a:r>
          </a:p>
          <a:p>
            <a:r>
              <a:rPr lang="en-US" altLang="zh-CN" sz="1200" dirty="0" smtClean="0"/>
              <a:t>023BF120  C4 2F 65 DB 48 A7 85 EC 47 E7 62 05 76 79 19 8A  ?e</a:t>
            </a:r>
            <a:r>
              <a:rPr lang="zh-CN" altLang="zh-CN" sz="1200" dirty="0" smtClean="0"/>
              <a:t>跦霨鏱</a:t>
            </a:r>
            <a:r>
              <a:rPr lang="en-US" altLang="zh-CN" sz="1200" dirty="0" err="1" smtClean="0"/>
              <a:t>vy</a:t>
            </a:r>
            <a:endParaRPr lang="zh-CN" altLang="zh-CN" sz="1200" dirty="0" smtClean="0"/>
          </a:p>
          <a:p>
            <a:r>
              <a:rPr lang="en-US" altLang="zh-CN" sz="1200" dirty="0" smtClean="0"/>
              <a:t>023BF130  A8 08 E4 CD 1B 00 7A DB 25 7D 82 67 AD 03 3A 5E  ?</a:t>
            </a:r>
            <a:r>
              <a:rPr lang="zh-CN" altLang="zh-CN" sz="1200" dirty="0" smtClean="0"/>
              <a:t>渫</a:t>
            </a:r>
            <a:r>
              <a:rPr lang="en-US" altLang="zh-CN" sz="1200" dirty="0" smtClean="0"/>
              <a:t>.z?}</a:t>
            </a:r>
            <a:r>
              <a:rPr lang="zh-CN" altLang="zh-CN" sz="1200" dirty="0" smtClean="0"/>
              <a:t>俫</a:t>
            </a:r>
            <a:r>
              <a:rPr lang="en-US" altLang="zh-CN" sz="1200" dirty="0" smtClean="0"/>
              <a:t>?:^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通过跟踪调试会发现前四个字节是第五个字节经过</a:t>
            </a:r>
            <a:r>
              <a:rPr lang="en-US" altLang="zh-CN" sz="1200" dirty="0" smtClean="0"/>
              <a:t>CRC32</a:t>
            </a:r>
            <a:r>
              <a:rPr lang="zh-CN" altLang="en-US" sz="1200" dirty="0" smtClean="0"/>
              <a:t>运算得出来的校验值</a:t>
            </a:r>
            <a:endParaRPr lang="en-US" altLang="zh-CN" sz="1200" dirty="0" smtClean="0"/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__</a:t>
            </a:r>
            <a:r>
              <a:rPr lang="en-US" altLang="zh-CN" sz="1200" dirty="0" err="1" smtClean="0"/>
              <a:t>fastcall</a:t>
            </a:r>
            <a:r>
              <a:rPr lang="en-US" altLang="zh-CN" sz="1200" dirty="0" smtClean="0"/>
              <a:t> sub_10047950(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a1,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a2)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result; // eax@1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for ( result = -2; a2; --a2 )</a:t>
            </a:r>
            <a:endParaRPr lang="zh-CN" altLang="zh-CN" sz="1200" dirty="0" smtClean="0"/>
          </a:p>
          <a:p>
            <a:r>
              <a:rPr lang="en-US" altLang="zh-CN" sz="1200" dirty="0" smtClean="0"/>
              <a:t>    result = dword_10068CC8[*(_BYTE *)a1++ ^ (unsigned __int8)result] ^ ((unsigned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)result &gt;&gt; 8);</a:t>
            </a:r>
            <a:endParaRPr lang="zh-CN" altLang="zh-CN" sz="1200" dirty="0" smtClean="0"/>
          </a:p>
          <a:p>
            <a:r>
              <a:rPr lang="en-US" altLang="zh-CN" sz="1200" dirty="0" smtClean="0"/>
              <a:t>  return result;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==》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#define crc32_t unsigned long </a:t>
            </a:r>
            <a:endParaRPr lang="zh-CN" altLang="zh-CN" sz="1200" dirty="0" smtClean="0"/>
          </a:p>
          <a:p>
            <a:r>
              <a:rPr lang="en-US" altLang="zh-CN" sz="1200" dirty="0" smtClean="0"/>
              <a:t>crc32_t data_crc32 = 0xfffffffe;</a:t>
            </a:r>
            <a:endParaRPr lang="zh-CN" altLang="zh-CN" sz="1200" dirty="0" smtClean="0"/>
          </a:p>
          <a:p>
            <a:r>
              <a:rPr lang="en-US" altLang="zh-CN" sz="1200" dirty="0" smtClean="0"/>
              <a:t>for (u_int32_t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=0 ;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dsize</a:t>
            </a:r>
            <a:r>
              <a:rPr lang="en-US" altLang="zh-CN" sz="1200" dirty="0" smtClean="0"/>
              <a:t> - 4;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++){</a:t>
            </a:r>
            <a:endParaRPr lang="zh-CN" altLang="zh-CN" sz="1200" dirty="0" smtClean="0"/>
          </a:p>
          <a:p>
            <a:r>
              <a:rPr lang="en-US" altLang="zh-CN" sz="1200" dirty="0" smtClean="0"/>
              <a:t>     u_int32_t 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 = (data_crc32 &amp; 0xff)^</a:t>
            </a:r>
            <a:r>
              <a:rPr lang="en-US" altLang="zh-CN" sz="1200" dirty="0" err="1" smtClean="0"/>
              <a:t>packet_data</a:t>
            </a:r>
            <a:r>
              <a:rPr lang="en-US" altLang="zh-CN" sz="1200" dirty="0" smtClean="0"/>
              <a:t>[i+4];</a:t>
            </a:r>
            <a:endParaRPr lang="zh-CN" altLang="zh-CN" sz="1200" dirty="0" smtClean="0"/>
          </a:p>
          <a:p>
            <a:r>
              <a:rPr lang="en-US" altLang="zh-CN" sz="1200" dirty="0" smtClean="0"/>
              <a:t>     data_crc32 = (data_crc32&gt;&gt;8) ^ </a:t>
            </a:r>
            <a:r>
              <a:rPr lang="en-US" altLang="zh-CN" sz="1200" dirty="0" err="1" smtClean="0"/>
              <a:t>crc_table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];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备注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百度影音存在主程序与后台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进程间某种通信的方式，一挂上调试器就没法启动下载，</a:t>
            </a:r>
            <a:endParaRPr lang="en-US" altLang="zh-CN" sz="1200" dirty="0" smtClean="0"/>
          </a:p>
          <a:p>
            <a:r>
              <a:rPr lang="zh-CN" altLang="en-US" sz="1200" dirty="0" smtClean="0"/>
              <a:t>需要在下载时挂上去</a:t>
            </a:r>
            <a:endParaRPr lang="zh-CN" altLang="zh-CN" sz="1200" dirty="0" smtClean="0"/>
          </a:p>
        </p:txBody>
      </p:sp>
      <p:pic>
        <p:nvPicPr>
          <p:cNvPr id="6" name="图片 5" descr="C:\Documents and Settings\happy\Application Data\Tencent\Users\171932120\QQ\WinTemp\RichOle\DK$)GRRPQ)SA]]IWN1ZCPLQ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3024" y="3801616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2.Flashget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Flashget</a:t>
            </a:r>
            <a:r>
              <a:rPr lang="zh-CN" altLang="en-US" sz="1200" dirty="0" smtClean="0"/>
              <a:t>请求下载文件的数据包中也存在</a:t>
            </a:r>
            <a:r>
              <a:rPr lang="en-US" altLang="zh-CN" sz="1200" dirty="0" smtClean="0"/>
              <a:t>CRC</a:t>
            </a:r>
            <a:r>
              <a:rPr lang="zh-CN" altLang="en-US" sz="1200" dirty="0" smtClean="0"/>
              <a:t>运算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5" name="图片 4" descr="C:\Documents and Settings\happy\Application Data\Tencent\Users\171932120\QQ\WinTemp\RichOle\ER7Z1Y06P)ZJEW32P0TB[{M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944" y="993304"/>
            <a:ext cx="2952329" cy="560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777280"/>
            <a:ext cx="9413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3.Thunder</a:t>
            </a:r>
            <a:r>
              <a:rPr lang="zh-CN" altLang="en-US" sz="1200" dirty="0" smtClean="0"/>
              <a:t>多链接资源请求应用</a:t>
            </a:r>
            <a:r>
              <a:rPr lang="en-US" altLang="zh-CN" sz="1200" dirty="0" smtClean="0"/>
              <a:t>md5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aes</a:t>
            </a:r>
            <a:r>
              <a:rPr lang="zh-CN" altLang="en-US" sz="1200" dirty="0" smtClean="0"/>
              <a:t>算法</a:t>
            </a:r>
          </a:p>
          <a:p>
            <a:r>
              <a:rPr lang="zh-CN" altLang="en-US" sz="1200" dirty="0" smtClean="0"/>
              <a:t>分析大致方法</a:t>
            </a:r>
          </a:p>
          <a:p>
            <a:r>
              <a:rPr lang="zh-CN" altLang="en-US" sz="1200" dirty="0" smtClean="0"/>
              <a:t>    找到相应的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文件，对该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使用插件进行探测，会发现存在一些算法，根据数据包特点能够从这些算法中大致知道调用了哪个加解密算法，对该算法地址下断，然后再进行</a:t>
            </a:r>
          </a:p>
          <a:p>
            <a:r>
              <a:rPr lang="zh-CN" altLang="en-US" sz="1200" dirty="0" smtClean="0"/>
              <a:t>调试，下面是我分析</a:t>
            </a:r>
            <a:r>
              <a:rPr lang="en-US" altLang="zh-CN" sz="1200" dirty="0" smtClean="0"/>
              <a:t>Thunder</a:t>
            </a:r>
            <a:r>
              <a:rPr lang="zh-CN" altLang="en-US" sz="1200" dirty="0" smtClean="0"/>
              <a:t>时在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中找到的数据包解密处理函数，</a:t>
            </a:r>
            <a:r>
              <a:rPr lang="en-US" altLang="zh-CN" sz="1200" dirty="0" smtClean="0"/>
              <a:t>F5</a:t>
            </a:r>
            <a:r>
              <a:rPr lang="zh-CN" altLang="en-US" sz="1200" dirty="0" smtClean="0"/>
              <a:t>后的伪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代码，并对个别地方进行了函数名</a:t>
            </a:r>
            <a:r>
              <a:rPr lang="en-US" altLang="zh-CN" sz="1200" dirty="0" smtClean="0"/>
              <a:t>rename</a:t>
            </a:r>
            <a:r>
              <a:rPr lang="zh-CN" altLang="en-US" sz="1200" dirty="0" smtClean="0"/>
              <a:t>了。</a:t>
            </a:r>
          </a:p>
          <a:p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      </a:t>
            </a:r>
            <a:endParaRPr lang="zh-CN" altLang="en-US" sz="1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5" name="Picture 1" descr="C:\Documents and Settings\happy\Application Data\Tencent\Users\171932120\QQ\WinTemp\RichOle\_9RSA1SS7$LS$T7_U@I_B@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592" y="1857399"/>
            <a:ext cx="4107042" cy="54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609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注意事项</a:t>
            </a:r>
            <a:r>
              <a:rPr lang="en-US" altLang="zh-CN" sz="1600" dirty="0" smtClean="0"/>
              <a:t>: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应用软件经常会出现反调试，反反汇编，加壳之类的措施，会导致无法调试</a:t>
            </a:r>
            <a:endParaRPr lang="en-US" altLang="zh-CN" sz="1200" dirty="0" smtClean="0"/>
          </a:p>
          <a:p>
            <a:r>
              <a:rPr lang="zh-CN" altLang="en-US" sz="1200" dirty="0" smtClean="0"/>
              <a:t>例如调试游戏类软件会有驱动防护，当然这边基本不调游戏类的，做外挂的经常调。</a:t>
            </a:r>
            <a:endParaRPr lang="en-US" altLang="zh-CN" sz="1200" dirty="0" smtClean="0"/>
          </a:p>
          <a:p>
            <a:r>
              <a:rPr lang="zh-CN" altLang="en-US" sz="1200" dirty="0" smtClean="0"/>
              <a:t>再比如</a:t>
            </a:r>
            <a:r>
              <a:rPr lang="en-US" altLang="zh-CN" sz="1200" dirty="0" smtClean="0"/>
              <a:t>BT</a:t>
            </a:r>
            <a:r>
              <a:rPr lang="zh-CN" altLang="en-US" sz="1200" dirty="0" smtClean="0"/>
              <a:t>就加了</a:t>
            </a:r>
            <a:r>
              <a:rPr lang="en-US" altLang="zh-CN" sz="1200" dirty="0" smtClean="0"/>
              <a:t>UPX</a:t>
            </a:r>
            <a:r>
              <a:rPr lang="zh-CN" altLang="en-US" sz="1200" dirty="0" smtClean="0"/>
              <a:t>的壳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2.OD</a:t>
            </a:r>
            <a:r>
              <a:rPr lang="zh-CN" altLang="en-US" sz="1200" dirty="0" smtClean="0"/>
              <a:t>不支持多线程</a:t>
            </a:r>
            <a:endParaRPr lang="en-US" altLang="zh-CN" sz="1200" dirty="0" smtClean="0"/>
          </a:p>
          <a:p>
            <a:r>
              <a:rPr lang="zh-CN" altLang="zh-CN" sz="1200" dirty="0" smtClean="0"/>
              <a:t>在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里调试</a:t>
            </a:r>
            <a:r>
              <a:rPr lang="zh-CN" altLang="en-US" sz="1200" dirty="0" smtClean="0"/>
              <a:t>多线程</a:t>
            </a:r>
            <a:r>
              <a:rPr lang="zh-CN" altLang="zh-CN" sz="1200" dirty="0" smtClean="0"/>
              <a:t>不行，只要被断，只能有一个线程活动，其他的会被挂起，这本来是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的弱点，对付不了多线程</a:t>
            </a:r>
            <a:r>
              <a:rPr lang="zh-CN" altLang="en-US" sz="1200" dirty="0" smtClean="0"/>
              <a:t>，所以经常需要在已经断到的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发送函数中查看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时，如果已经是需要的数据包，就不要继续断</a:t>
            </a:r>
            <a:r>
              <a:rPr lang="en-US" altLang="zh-CN" sz="1200" dirty="0" err="1" smtClean="0"/>
              <a:t>socke</a:t>
            </a:r>
            <a:r>
              <a:rPr lang="zh-CN" altLang="en-US" sz="1200" dirty="0" smtClean="0"/>
              <a:t>发送函数了，容易导致其他线程死掉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3.OD</a:t>
            </a:r>
            <a:r>
              <a:rPr lang="zh-CN" altLang="en-US" sz="1200" dirty="0" smtClean="0"/>
              <a:t>对某些异常不支持</a:t>
            </a:r>
            <a:endParaRPr lang="en-US" altLang="zh-CN" sz="1200" dirty="0" smtClean="0"/>
          </a:p>
          <a:p>
            <a:r>
              <a:rPr lang="zh-CN" altLang="en-US" sz="1200" dirty="0" smtClean="0"/>
              <a:t>比如</a:t>
            </a:r>
            <a:r>
              <a:rPr lang="en-US" altLang="zh-CN" sz="1200" dirty="0" smtClean="0"/>
              <a:t>Access violation - no RTTI data!</a:t>
            </a:r>
            <a:r>
              <a:rPr lang="zh-CN" altLang="en-US" sz="1200" dirty="0" smtClean="0"/>
              <a:t>，这个是</a:t>
            </a:r>
            <a:r>
              <a:rPr lang="en-US" altLang="zh-CN" sz="1200" dirty="0" smtClean="0"/>
              <a:t>C++ EH exception</a:t>
            </a:r>
            <a:r>
              <a:rPr lang="zh-CN" altLang="en-US" sz="1200" dirty="0" smtClean="0"/>
              <a:t>的问题</a:t>
            </a:r>
            <a:endParaRPr lang="en-US" altLang="zh-CN" sz="1200" dirty="0" smtClean="0"/>
          </a:p>
          <a:p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对此支持比较好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可以尝试使用</a:t>
            </a:r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来进行调试，微软自家的调试器比较靠谱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适当的插件使用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适当的自动化调试应用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等等</a:t>
            </a:r>
            <a:r>
              <a:rPr lang="en-US" altLang="zh-CN" sz="1200" dirty="0" smtClean="0"/>
              <a:t>….</a:t>
            </a:r>
          </a:p>
          <a:p>
            <a:endParaRPr lang="en-US" altLang="zh-CN" sz="1200" dirty="0" smtClean="0"/>
          </a:p>
          <a:p>
            <a:r>
              <a:rPr lang="zh-CN" altLang="en-US" sz="1400" dirty="0" smtClean="0"/>
              <a:t>另外</a:t>
            </a:r>
            <a:endParaRPr lang="en-US" altLang="zh-CN" sz="1400" dirty="0" smtClean="0"/>
          </a:p>
          <a:p>
            <a:r>
              <a:rPr lang="zh-CN" altLang="zh-CN" sz="1200" dirty="0" smtClean="0"/>
              <a:t>如果经过上述的努力，我们也无法确认该协议的特征．那么，我们还需要从以下两方面入手：</a:t>
            </a:r>
          </a:p>
          <a:p>
            <a:pPr lvl="0"/>
            <a:r>
              <a:rPr lang="en-US" altLang="zh-CN" sz="1200" dirty="0" smtClean="0"/>
              <a:t>1.</a:t>
            </a:r>
            <a:r>
              <a:rPr lang="zh-CN" altLang="zh-CN" sz="1200" dirty="0" smtClean="0"/>
              <a:t>同个</a:t>
            </a:r>
            <a:r>
              <a:rPr lang="en-US" altLang="zh-CN" sz="1200" dirty="0" smtClean="0"/>
              <a:t>session,</a:t>
            </a:r>
            <a:r>
              <a:rPr lang="zh-CN" altLang="zh-CN" sz="1200" dirty="0" smtClean="0"/>
              <a:t>最开始几个数据包的大小关系</a:t>
            </a:r>
          </a:p>
          <a:p>
            <a:r>
              <a:rPr lang="zh-CN" altLang="zh-CN" sz="1200" dirty="0" smtClean="0"/>
              <a:t>对于同个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来说，前面几个数据包的大小，一般是固定的，所以，通过观察这条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中前几个包的大小，基本可以确认是属于哪种协议．</a:t>
            </a:r>
          </a:p>
          <a:p>
            <a:pPr lvl="0"/>
            <a:r>
              <a:rPr lang="en-US" altLang="zh-CN" sz="1200" dirty="0" smtClean="0"/>
              <a:t>2.</a:t>
            </a:r>
            <a:r>
              <a:rPr lang="zh-CN" altLang="zh-CN" sz="1200" dirty="0" smtClean="0"/>
              <a:t>软件的行为特征</a:t>
            </a:r>
          </a:p>
          <a:p>
            <a:r>
              <a:rPr lang="zh-CN" altLang="zh-CN" sz="1200" dirty="0" smtClean="0"/>
              <a:t>软件的行为特征，是指软件在运行的时候，会有哪些行为．一般软件，会连接到某服务器，进行自动更新等，或首先会查询相关的域名信息等．</a:t>
            </a:r>
            <a:r>
              <a:rPr lang="zh-CN" altLang="en-US" sz="1200" dirty="0" smtClean="0"/>
              <a:t>其中注意这些</a:t>
            </a:r>
            <a:r>
              <a:rPr lang="en-US" altLang="zh-CN" sz="1200" dirty="0" err="1" smtClean="0"/>
              <a:t>dns</a:t>
            </a:r>
            <a:r>
              <a:rPr lang="zh-CN" altLang="en-US" sz="1200" dirty="0" smtClean="0"/>
              <a:t>往往起到的作用很大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反正无论使用什么手段，都必须保证先能够阻断识别出来，记住著名应用软件版本号，更新快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应用越趋于复杂，是个较为棘手的应用</a:t>
            </a:r>
            <a:endParaRPr lang="zh-CN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 </a:t>
            </a:r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相关工具</a:t>
            </a:r>
          </a:p>
        </p:txBody>
      </p:sp>
      <p:sp>
        <p:nvSpPr>
          <p:cNvPr id="13" name="矩形 12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5  Q&amp;A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9416" y="3195935"/>
            <a:ext cx="173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4312" y="1425352"/>
            <a:ext cx="5544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*1  </a:t>
            </a:r>
          </a:p>
          <a:p>
            <a:r>
              <a:rPr lang="en-US" altLang="zh-CN" dirty="0" smtClean="0"/>
              <a:t>IPS</a:t>
            </a:r>
            <a:r>
              <a:rPr lang="zh-CN" altLang="zh-CN" dirty="0" smtClean="0"/>
              <a:t>捕获数据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协议识别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协议解码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特征检测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流量限制</a:t>
            </a:r>
            <a:endParaRPr lang="en-US" altLang="zh-CN" sz="16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4312" y="4665712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*3</a:t>
            </a:r>
          </a:p>
          <a:p>
            <a:r>
              <a:rPr lang="zh-CN" altLang="en-US" dirty="0" smtClean="0"/>
              <a:t>分析要点：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提取特征，使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能够检测并阻断应用通信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深入分析协议结构，理解相应字段含义，减少误报漏报</a:t>
            </a: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3153544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*2</a:t>
            </a:r>
          </a:p>
          <a:p>
            <a:r>
              <a:rPr lang="zh-CN" altLang="en-US" dirty="0" smtClean="0"/>
              <a:t>分析作用：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增加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应用规则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解决应用更新导致的误报漏报</a:t>
            </a:r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976486"/>
            <a:ext cx="5397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应用分类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2  </a:t>
            </a:r>
            <a:r>
              <a:rPr lang="zh-CN" altLang="en-US" dirty="0" smtClean="0">
                <a:latin typeface="+mj-ea"/>
                <a:ea typeface="+mj-ea"/>
              </a:rPr>
              <a:t>应用分类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应用分类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901259"/>
            <a:ext cx="907300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接触到应用类别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en-US" altLang="zh-CN" sz="1600" dirty="0" smtClean="0"/>
              <a:t>    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en-US" altLang="zh-CN" sz="1600" dirty="0" smtClean="0"/>
              <a:t>    3.</a:t>
            </a:r>
            <a:r>
              <a:rPr lang="zh-CN" altLang="en-US" sz="1600" dirty="0" smtClean="0"/>
              <a:t>游戏平台，比如浩方对战平台等</a:t>
            </a:r>
            <a:endParaRPr lang="en-US" altLang="zh-CN" sz="1600" dirty="0" smtClean="0"/>
          </a:p>
          <a:p>
            <a:r>
              <a:rPr lang="en-US" altLang="zh-CN" sz="1600" dirty="0" smtClean="0"/>
              <a:t>    4.IM</a:t>
            </a:r>
            <a:r>
              <a:rPr lang="zh-CN" altLang="en-US" sz="1600" dirty="0" smtClean="0"/>
              <a:t>，比如</a:t>
            </a:r>
            <a:r>
              <a:rPr lang="en-US" altLang="zh-CN" sz="1600" dirty="0" err="1" smtClean="0"/>
              <a:t>qq</a:t>
            </a:r>
            <a:r>
              <a:rPr lang="zh-CN" altLang="en-US" sz="1600" dirty="0" smtClean="0"/>
              <a:t>登录传文件、飞鸽传书等</a:t>
            </a:r>
            <a:endParaRPr lang="en-US" altLang="zh-CN" sz="1600" dirty="0" smtClean="0"/>
          </a:p>
          <a:p>
            <a:r>
              <a:rPr lang="en-US" altLang="zh-CN" sz="1600" dirty="0" smtClean="0"/>
              <a:t>    5.P2P</a:t>
            </a:r>
            <a:r>
              <a:rPr lang="zh-CN" altLang="en-US" sz="1600" dirty="0" smtClean="0"/>
              <a:t>下载，比如迅雷，</a:t>
            </a:r>
            <a:r>
              <a:rPr lang="en-US" altLang="zh-CN" sz="1600" dirty="0" err="1" smtClean="0"/>
              <a:t>flashget</a:t>
            </a:r>
            <a:r>
              <a:rPr lang="zh-CN" altLang="en-US" sz="1600" dirty="0" smtClean="0"/>
              <a:t>，酷狗音乐等</a:t>
            </a:r>
            <a:endParaRPr lang="en-US" altLang="zh-CN" sz="1600" dirty="0" smtClean="0"/>
          </a:p>
          <a:p>
            <a:r>
              <a:rPr lang="en-US" altLang="zh-CN" sz="1600" dirty="0" smtClean="0"/>
              <a:t>    6.P2P</a:t>
            </a:r>
            <a:r>
              <a:rPr lang="zh-CN" altLang="en-US" sz="1600" dirty="0" smtClean="0"/>
              <a:t>流媒体，比如快播、风行、百度影音等</a:t>
            </a:r>
            <a:endParaRPr lang="en-US" altLang="zh-CN" sz="1600" dirty="0" smtClean="0"/>
          </a:p>
          <a:p>
            <a:r>
              <a:rPr lang="en-US" altLang="zh-CN" sz="1600" dirty="0" smtClean="0"/>
              <a:t>    7.</a:t>
            </a:r>
            <a:r>
              <a:rPr lang="zh-CN" altLang="en-US" sz="1600" dirty="0" smtClean="0"/>
              <a:t>代理类，</a:t>
            </a:r>
            <a:r>
              <a:rPr lang="en-US" altLang="zh-CN" sz="1600" dirty="0" err="1" smtClean="0"/>
              <a:t>vpn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等等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   </a:t>
            </a:r>
            <a:endParaRPr lang="en-US" altLang="zh-CN" sz="1600" dirty="0" smtClean="0"/>
          </a:p>
        </p:txBody>
      </p:sp>
      <p:pic>
        <p:nvPicPr>
          <p:cNvPr id="47105" name="Picture 1" descr="C:\Documents and Settings\happy\Application Data\Tencent\Users\171932120\QQ\WinTemp\RichOle\~{TFJ6`(RA`P6N7WL7KSQ7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568" y="4233664"/>
            <a:ext cx="2990850" cy="1571625"/>
          </a:xfrm>
          <a:prstGeom prst="rect">
            <a:avLst/>
          </a:prstGeom>
          <a:noFill/>
        </p:spPr>
      </p:pic>
      <p:pic>
        <p:nvPicPr>
          <p:cNvPr id="47106" name="Picture 2" descr="C:\Documents and Settings\happy\Application Data\Tencent\Users\171932120\QQ\WinTemp\RichOle\KZY5V~(%ZPR`HXA_QC_P}L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0856" y="3801616"/>
            <a:ext cx="647700" cy="628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3  </a:t>
            </a:r>
            <a:r>
              <a:rPr lang="zh-CN" altLang="en-US" dirty="0" smtClean="0">
                <a:latin typeface="+mj-ea"/>
                <a:ea typeface="+mj-ea"/>
              </a:rPr>
              <a:t>相关工具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312" y="901259"/>
            <a:ext cx="89289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抓包与分析数据包工具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</a:p>
          <a:p>
            <a:r>
              <a:rPr lang="en-US" altLang="zh-CN" sz="1600" dirty="0" smtClean="0"/>
              <a:t>  a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Wireshark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方便使用，过滤功能强大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44033" name="Picture 1" descr="C:\Documents and Settings\happy\Application Data\Tencent\Users\171932120\QQ\WinTemp\RichOle\XW`~)%0_DD4%5%EP(~`MBQ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28" y="2577480"/>
            <a:ext cx="8512957" cy="3432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12304" y="92129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Microsoft Network Monitor</a:t>
            </a:r>
          </a:p>
          <a:p>
            <a:r>
              <a:rPr lang="zh-CN" altLang="en-US" sz="1600" dirty="0" smtClean="0"/>
              <a:t>可以指定进程进行抓包，但</a:t>
            </a:r>
            <a:r>
              <a:rPr lang="en-US" altLang="zh-CN" sz="1600" dirty="0" smtClean="0"/>
              <a:t>UDP</a:t>
            </a:r>
            <a:r>
              <a:rPr lang="zh-CN" altLang="en-US" sz="1600" dirty="0" smtClean="0"/>
              <a:t>数据包抓取有问题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tcpdump</a:t>
            </a:r>
            <a:endParaRPr lang="en-US" altLang="zh-CN" sz="2000" dirty="0" smtClean="0"/>
          </a:p>
          <a:p>
            <a:r>
              <a:rPr lang="zh-CN" altLang="en-US" sz="1600" dirty="0" smtClean="0"/>
              <a:t>适用于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相关环境，基本上在目前的协议分析中用处较少，可以通过</a:t>
            </a:r>
            <a:r>
              <a:rPr lang="en-US" altLang="zh-CN" sz="1600" dirty="0" err="1" smtClean="0"/>
              <a:t>wireshark</a:t>
            </a:r>
            <a:r>
              <a:rPr lang="zh-CN" altLang="en-US" sz="1600" dirty="0" smtClean="0"/>
              <a:t>在虚拟机外面抓取相关的数据包</a:t>
            </a:r>
            <a:endParaRPr lang="en-US" altLang="zh-CN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4632" y="1623140"/>
            <a:ext cx="5112568" cy="34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逆向分析相关工具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解决自定义协议结构、加密相关，无法通过抓包就能够确定协议结构、特征的时候使用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、动态调试工具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Ollydbg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Immdbg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windbg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b</a:t>
            </a:r>
            <a:r>
              <a:rPr lang="zh-CN" altLang="en-US" sz="2000" dirty="0" smtClean="0"/>
              <a:t>、静态分析工具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IDA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zh-CN" altLang="zh-CN" sz="1200" dirty="0" smtClean="0"/>
              <a:t>常见的可以从网络套接字里读取数据的</a:t>
            </a:r>
            <a:r>
              <a:rPr lang="en-US" altLang="zh-CN" sz="1200" dirty="0" smtClean="0"/>
              <a:t>API</a:t>
            </a:r>
            <a:r>
              <a:rPr lang="zh-CN" altLang="zh-CN" sz="1200" dirty="0" smtClean="0"/>
              <a:t>调用</a:t>
            </a:r>
            <a:r>
              <a:rPr lang="en-US" altLang="zh-CN" sz="1200" dirty="0" smtClean="0"/>
              <a:t>.</a:t>
            </a:r>
            <a:endParaRPr lang="zh-CN" altLang="zh-CN" sz="1200" dirty="0" smtClean="0"/>
          </a:p>
          <a:p>
            <a:pPr lvl="1"/>
            <a:r>
              <a:rPr lang="en-US" altLang="zh-CN" sz="1200" dirty="0" smtClean="0"/>
              <a:t>read/write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/send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ioctlsocket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WSARecvDisconnect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WSASendDisconnect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WSARecvEx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WSASendEx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sendmsg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WSASendMsg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OD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ctrl+n</a:t>
            </a:r>
            <a:r>
              <a:rPr lang="zh-CN" altLang="en-US" sz="1200" dirty="0" smtClean="0"/>
              <a:t>查看或者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查看导入表知道软件使用了哪些上述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调用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FOCUS主题">
  <a:themeElements>
    <a:clrScheme name="PPT2008">
      <a:dk1>
        <a:srgbClr val="284448"/>
      </a:dk1>
      <a:lt1>
        <a:srgbClr val="FFFFFF"/>
      </a:lt1>
      <a:dk2>
        <a:srgbClr val="47677B"/>
      </a:dk2>
      <a:lt2>
        <a:srgbClr val="EFF5F6"/>
      </a:lt2>
      <a:accent1>
        <a:srgbClr val="92BCC2"/>
      </a:accent1>
      <a:accent2>
        <a:srgbClr val="CEE1E3"/>
      </a:accent2>
      <a:accent3>
        <a:srgbClr val="B6D2D6"/>
      </a:accent3>
      <a:accent4>
        <a:srgbClr val="EDF4F5"/>
      </a:accent4>
      <a:accent5>
        <a:srgbClr val="DBE9EB"/>
      </a:accent5>
      <a:accent6>
        <a:srgbClr val="EDF4F5"/>
      </a:accent6>
      <a:hlink>
        <a:srgbClr val="00B0F0"/>
      </a:hlink>
      <a:folHlink>
        <a:srgbClr val="B50D0D"/>
      </a:folHlink>
    </a:clrScheme>
    <a:fontScheme name="PPT2008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73800262A4FA145BD0CA523E8D719A9" ma:contentTypeVersion="1" ma:contentTypeDescription="新建文档。" ma:contentTypeScope="" ma:versionID="3565e779b7037ce77d98dd57353f192f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C69F3D2-9DAF-4AC2-A8EB-48CE3D4A6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1CB62D9-C8BD-49CC-AB06-7D77BDDEBC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D5B357-AA76-4155-B536-A6E4D963C16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2416</Words>
  <Application>Microsoft Office PowerPoint</Application>
  <PresentationFormat>自定义</PresentationFormat>
  <Paragraphs>519</Paragraphs>
  <Slides>30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NSFOCUS主题</vt:lpstr>
      <vt:lpstr>应用协议分析</vt:lpstr>
      <vt:lpstr>提纲 –认识</vt:lpstr>
      <vt:lpstr>认识</vt:lpstr>
      <vt:lpstr>提纲 –应用分类</vt:lpstr>
      <vt:lpstr>应用分类</vt:lpstr>
      <vt:lpstr>提纲 –相关工具</vt:lpstr>
      <vt:lpstr>相关工具</vt:lpstr>
      <vt:lpstr>相关工具</vt:lpstr>
      <vt:lpstr>相关工具</vt:lpstr>
      <vt:lpstr>相关工具</vt:lpstr>
      <vt:lpstr>提纲 –分析方法与相关实例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提纲 – Q&amp;A</vt:lpstr>
      <vt:lpstr>Q&amp;A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PPT标准模版</dc:title>
  <dc:creator>d2tree</dc:creator>
  <cp:lastModifiedBy>best</cp:lastModifiedBy>
  <cp:revision>1255</cp:revision>
  <dcterms:created xsi:type="dcterms:W3CDTF">2008-07-03T01:53:54Z</dcterms:created>
  <dcterms:modified xsi:type="dcterms:W3CDTF">2013-01-05T10:03:31Z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0x010100B73800262A4FA145BD0CA523E8D719A9</vt:lpwstr>
  </property>
</Properties>
</file>