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notesMasterIdLst>
    <p:notesMasterId r:id="rId10"/>
  </p:notesMasterIdLst>
  <p:sldIdLst>
    <p:sldId id="356" r:id="rId2"/>
    <p:sldId id="357" r:id="rId3"/>
    <p:sldId id="358" r:id="rId4"/>
    <p:sldId id="363" r:id="rId5"/>
    <p:sldId id="364" r:id="rId6"/>
    <p:sldId id="365" r:id="rId7"/>
    <p:sldId id="366" r:id="rId8"/>
    <p:sldId id="3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9T08:59:47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173 454 24575,'1205'0'0,"-1203"0"0,1 0 0,0 0 0,-1 0 0,1 0 0,-1 0 0,1 0 0,-1-1 0,1 1 0,-1-1 0,1 0 0,-1 0 0,1 0 0,-1 0 0,0 0 0,1 0 0,-1-1 0,0 1 0,0-1 0,0 1 0,0-1 0,0 0 0,-1 0 0,1 0 0,0 0 0,-1 0 0,1 0 0,-1 0 0,0-1 0,0 1 0,0 0 0,0-1 0,0 1 0,-1-1 0,1 1 0,-1-1 0,1 1 0,-1-1 0,0 0 0,0-4 0,0-3 0,0 1 0,-1-1 0,0 1 0,0-1 0,-1 1 0,0 0 0,-1 0 0,0 0 0,-7-14 0,8 17 0,-6-11 0,-15-28 0,19 40 0,1 0 0,-1 0 0,0 0 0,-1 0 0,1 1 0,-1 0 0,0 0 0,0 0 0,-6-3 0,-73-37 0,73 40 0,0 0 0,0 1 0,0 0 0,0 0 0,0 1 0,-14 0 0,1 0 0,1-2 0,-1 0 0,1-2 0,0 0 0,1-2 0,-30-14 0,37 18 0,1 0 0,-1 0 0,1 2 0,-1 0 0,-19 0 0,-22-4 0,-2 0 0,0 3 0,-70 4 0,32 1 0,-18-11 0,-5 0 0,50 8 0,-62 3 0,129-1 0,1-1 0,-1 0 0,0 1 0,0-1 0,1 1 0,-1 0 0,0 0 0,1-1 0,-1 1 0,1 0 0,-1 0 0,1 0 0,0 1 0,-1-1 0,1 0 0,0 1 0,0-1 0,0 0 0,0 1 0,0-1 0,0 1 0,0 0 0,0-1 0,0 1 0,1 0 0,-1-1 0,1 1 0,0 0 0,-1 0 0,1-1 0,0 3 0,-1 8 0,0 1 0,1-1 0,3 21 0,-1-10 0,-2-14 0,0 1 0,1-1 0,0 0 0,1 0 0,0 1 0,0-1 0,1 0 0,0-1 0,1 1 0,0-1 0,0 1 0,1-1 0,0 0 0,1-1 0,-1 1 0,1-1 0,1 0 0,10 9 0,-5-5 0,11 10 0,0-1 0,35 23 0,-50-38 0,1 0 0,1 0 0,-1-1 0,1 0 0,0 0 0,0-1 0,0-1 0,0 0 0,0 0 0,21 0 0,18-2-1365,-35-1-5461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9T08:59:56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117 355 24575,'2224'0'0,"-2220"-1"0,1 1 0,-1-1 0,1 0 0,-1-1 0,1 1 0,-1-1 0,0 1 0,0-1 0,0-1 0,0 1 0,0 0 0,0-1 0,-1 0 0,1 0 0,-1 0 0,0 0 0,1-1 0,-2 1 0,1-1 0,0 0 0,-1 0 0,0 0 0,4-8 0,-1 1 0,0 0 0,-1 0 0,-1-1 0,0 1 0,0-1 0,-1 0 0,-1 0 0,1-14 0,-2 19 0,0-1 0,0 1 0,-1-1 0,-3-11 0,4 17 0,-1 0 0,0 1 0,1-1 0,-1 0 0,0 0 0,0 1 0,0-1 0,0 0 0,-1 1 0,1-1 0,0 1 0,0 0 0,-1-1 0,1 1 0,-1 0 0,0 0 0,1 0 0,-1 0 0,0 0 0,1 0 0,-1 0 0,0 1 0,-2-1 0,-31-7 0,19 4 0,1 1 0,-1-2 0,-24-10 0,24 8 0,0 1 0,0 1 0,-1 0 0,0 1 0,0 1 0,-27-2 0,-108 5 0,68 2 0,33-1 0,-84-12 0,75 5 0,-1 2 0,-71 6 0,38-1 0,-1127-1 0,1214 0 0,-1 0 0,1 1 0,-1 0 0,1 0 0,-1 1 0,1 0 0,0 0 0,-1 0 0,-8 5 0,13-5 0,-1 1 0,0-1 0,1 1 0,-1-1 0,1 1 0,0 0 0,0 1 0,0-1 0,1 0 0,-1 1 0,1 0 0,0-1 0,-1 1 0,2 0 0,-1 0 0,0 0 0,-1 6 0,-9 31 0,6-24 0,-6 35 0,11-45 0,0-1 0,1 0 0,0 0 0,0 1 0,0-1 0,1 0 0,0 0 0,0 1 0,4 8 0,-3-8 38,1 0 0,0 0 0,0 0 0,1 0 0,0-1 0,0 0 0,0 0 0,7 7 0,-8-10-139,0 0 1,0-1-1,0 0 1,1 0 0,-1 0-1,1 0 1,-1 0-1,1-1 1,0 1 0,0-1-1,0 0 1,0 0 0,0-1-1,-1 1 1,1-1-1,8 0 1,3 0-6726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9T09:00:01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257 469 24575,'250'-17'0,"0"0"0,-179 17 0,-3 2 0,1-4 0,68-11 0,-50 2 0,95-1 0,90 13 0,-102 1 0,-119-2 0,81 13 0,-130-13 0,1 1 0,-1-1 0,1 0 0,-1 0 0,0 0 0,1 0 0,-1 0 0,1 0 0,-1-1 0,1 1 0,-1-1 0,0 0 0,1 1 0,-1-1 0,0 0 0,0-1 0,0 1 0,0 0 0,0 0 0,0-1 0,0 0 0,0 1 0,2-3 0,-3 1 0,1 1 0,-1-1 0,1 0 0,-1 0 0,0 0 0,0 0 0,0 0 0,0 0 0,-1 0 0,1 0 0,-1 0 0,0-1 0,0 1 0,0 0 0,0 0 0,0 0 0,-2-6 0,-1-2 0,0 0 0,0 0 0,-1 1 0,-1-1 0,0 1 0,0 0 0,-1 0 0,0 0 0,-1 1 0,0 0 0,0 0 0,-1 1 0,0 0 0,-1 1 0,0-1 0,0 1 0,0 1 0,-12-6 0,11 6 0,1 1 0,-1-1 0,1 0 0,1-1 0,-16-15 0,-5-4 0,23 23 0,0 0 0,0 0 0,0 0 0,-1 1 0,0 0 0,1 0 0,-1 0 0,0 1 0,0 0 0,-7 0 0,-9-2 0,-56-13 0,49 8 0,0 2 0,-46-3 0,-63 1 0,-69-1 0,-649 10 0,841-2 0,0 2 0,1 0 0,-1 0 0,0 1 0,1 1 0,0 1 0,0 0 0,0 1 0,0 1 0,-20 10 0,26-11 0,1-1 0,-1 0 0,0-1 0,0 0 0,-1 0 0,-17 2 0,25-4 0,0-1 0,0 1 0,0 0 0,1-1 0,-1 1 0,0 0 0,0 0 0,1 0 0,-1 1 0,1-1 0,-1 0 0,1 1 0,-1-1 0,1 0 0,0 1 0,0 0 0,-1-1 0,1 1 0,1 0 0,-1 0 0,0-1 0,0 1 0,1 0 0,-1 0 0,1 0 0,-1 0 0,1 0 0,0 3 0,-2 9 0,2 0 0,0-1 0,2 18 0,-1-9 0,-1-15 0,1 0 0,-1 0 0,1-1 0,0 1 0,1 0 0,3 10 0,-3-13 0,-1-1 0,1 0 0,0 0 0,1 0 0,-1 0 0,0 0 0,1 0 0,0-1 0,-1 1 0,1-1 0,0 0 0,0 0 0,7 3 0,8 5 57,2-1 0,-1-1 0,1-1 0,0-1 0,31 5 0,-16-6-626,0-1 0,50-2 0,-70-2-6257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9T09:00:03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349 453 24575,'539'0'0,"-526"0"0,1-1 0,-1-1 0,1 0 0,-1-1 0,0 0 0,0-1 0,0-1 0,21-10 0,47-17 0,-60 23 0,1 1 0,-1 1 0,29-5 0,33-12 0,-59 14 0,26-15 0,-30 14 0,0 1 0,30-10 0,-40 17 0,-1 0 0,1-1 0,10-7 0,-18 11 0,-1-1 0,1 0 0,0 0 0,-1 0 0,1 0 0,-1 0 0,1 0 0,-1-1 0,1 1 0,-1 0 0,0-1 0,0 1 0,0-1 0,0 1 0,0-1 0,0 0 0,0 1 0,0-1 0,-1 0 0,1 0 0,-1 1 0,1-1 0,-1 0 0,0 0 0,1-3 0,-2 4 0,1-1 0,-1 1 0,0 0 0,1-1 0,-1 1 0,0 0 0,0-1 0,0 1 0,0 0 0,0 0 0,0 0 0,0 0 0,-1 0 0,1 0 0,0 0 0,0 0 0,-1 0 0,1 1 0,-1-1 0,-2 0 0,-35-10 0,27 8 0,-97-27 0,28 8 0,-133-21 0,57 19 0,87 11 0,-133-6 0,-196 21 0,387-2 0,1 1 0,0 1 0,0 0 0,0 0 0,1 1 0,-13 6 0,-61 29 0,78-35 0,0 0 0,1-1 0,0 1 0,0 1 0,0-1 0,0 1 0,1 0 0,-5 5 0,7-7 0,1 0 0,-1 0 0,1 0 0,0 0 0,0 0 0,-1 0 0,2 0 0,-1 1 0,0-1 0,0 0 0,1 1 0,-1-1 0,1 0 0,0 1 0,0-1 0,0 1 0,0-1 0,0 0 0,0 1 0,2 4 0,2 5 0,0 0 0,1 0 0,1-1 0,-1 0 0,2 0 0,13 18 0,55 58 0,-58-68 0,126 119 0,-139-136 0,-1 1 0,1-1 0,0 0 0,0 0 0,-1 0 0,1-1 0,1 1 0,-1-1 0,0 0 0,0 0 0,0 0 0,8 0 0,6-1 0,33-3 0,-15 0 0,25 0-1365,-44-1-5461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29" name="Straight Connector 14"/>
          <p:cNvCxnSpPr>
            <a:cxnSpLocks/>
          </p:cNvCxnSpPr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4" name="Straight Connector 25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2" name="Straight Connector 14"/>
          <p:cNvCxnSpPr>
            <a:cxnSpLocks/>
          </p:cNvCxnSpPr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0" name="Straight Connector 32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5" name="Straight Connector 14"/>
          <p:cNvCxnSpPr>
            <a:cxnSpLocks/>
          </p:cNvCxnSpPr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0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10486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6" name="Straight Connector 3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37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3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39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4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104864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7" name="Straight Connector 28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10486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1" name="Straight Connector 2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10486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7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48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8" name="Straight Connector 16"/>
          <p:cNvCxnSpPr>
            <a:cxnSpLocks/>
          </p:cNvCxnSpPr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048611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2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15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16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/>
          </a:lstStyle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10486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6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3" name="Straight Connector 30"/>
          <p:cNvCxnSpPr>
            <a:cxnSpLocks/>
          </p:cNvCxnSpPr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6"/>
          <p:cNvPicPr>
            <a:picLocks noChangeAspect="1"/>
          </p:cNvPicPr>
          <p:nvPr/>
        </p:nvPicPr>
        <p:blipFill rotWithShape="1">
          <a:blip r:embed="rId13"/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6.png"/><Relationship Id="rId5" Type="http://schemas.openxmlformats.org/officeDocument/2006/relationships/customXml" Target="../ink/ink2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学习总结</a:t>
            </a:r>
          </a:p>
        </p:txBody>
      </p:sp>
      <p:sp>
        <p:nvSpPr>
          <p:cNvPr id="1048588" name="副标题 2"/>
          <p:cNvSpPr>
            <a:spLocks noGrp="1"/>
          </p:cNvSpPr>
          <p:nvPr>
            <p:ph type="subTitle" idx="1"/>
          </p:nvPr>
        </p:nvSpPr>
        <p:spPr>
          <a:xfrm>
            <a:off x="2417780" y="3633538"/>
            <a:ext cx="8637072" cy="1347536"/>
          </a:xfrm>
        </p:spPr>
        <p:txBody>
          <a:bodyPr>
            <a:normAutofit fontScale="94444"/>
          </a:bodyPr>
          <a:lstStyle/>
          <a:p>
            <a:pPr algn="r"/>
            <a:r>
              <a:rPr lang="zh-CN" altLang="en-US" dirty="0"/>
              <a:t>王刚</a:t>
            </a:r>
            <a:endParaRPr lang="en-US" altLang="zh-CN" dirty="0"/>
          </a:p>
          <a:p>
            <a:pPr algn="r"/>
            <a:r>
              <a:rPr lang="en-US" altLang="zh-CN" dirty="0"/>
              <a:t>2022.11.06</a:t>
            </a:r>
            <a:endParaRPr lang="zh-CN" altLang="en-US" dirty="0"/>
          </a:p>
          <a:p>
            <a:pPr algn="r"/>
            <a:r>
              <a:rPr lang="en-US" altLang="zh-CN" cap="none" dirty="0"/>
              <a:t>https://github.com/androidbirdboom/pythonlearning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上周完成</a:t>
            </a:r>
          </a:p>
        </p:txBody>
      </p:sp>
      <p:sp>
        <p:nvSpPr>
          <p:cNvPr id="1048595" name="内容占位符 2"/>
          <p:cNvSpPr>
            <a:spLocks noGrp="1"/>
          </p:cNvSpPr>
          <p:nvPr>
            <p:ph idx="1"/>
          </p:nvPr>
        </p:nvSpPr>
        <p:spPr>
          <a:xfrm>
            <a:off x="1451580" y="2015732"/>
            <a:ext cx="9815994" cy="3450613"/>
          </a:xfrm>
        </p:spPr>
        <p:txBody>
          <a:bodyPr>
            <a:normAutofit/>
          </a:bodyPr>
          <a:lstStyle/>
          <a:p>
            <a:r>
              <a:rPr lang="zh-CN" altLang="zh-CN" dirty="0"/>
              <a:t>看论文</a:t>
            </a:r>
            <a:endParaRPr lang="en-US" altLang="zh-CN" dirty="0"/>
          </a:p>
          <a:p>
            <a:pPr lvl="1"/>
            <a:r>
              <a:rPr lang="zh-CN" altLang="en-US" dirty="0"/>
              <a:t>使用深度学习的</a:t>
            </a:r>
            <a:r>
              <a:rPr lang="en-US" altLang="zh-CN" dirty="0"/>
              <a:t>CRISPR-Cas9</a:t>
            </a:r>
            <a:r>
              <a:rPr lang="zh-CN" altLang="en-US" dirty="0"/>
              <a:t>基因编辑中的脱靶预测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CRISPR-Cas9</a:t>
            </a:r>
            <a:r>
              <a:rPr lang="zh-CN" altLang="en-US" dirty="0"/>
              <a:t>基因编辑中新的</a:t>
            </a:r>
            <a:r>
              <a:rPr lang="en-US" altLang="zh-CN" dirty="0"/>
              <a:t>sgRNA-DNA</a:t>
            </a:r>
            <a:r>
              <a:rPr lang="zh-CN" altLang="en-US" dirty="0"/>
              <a:t>序列编码进行精准的深度学习脱靶预测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>
          <a:xfrm>
            <a:off x="438483" y="316719"/>
            <a:ext cx="9603275" cy="1049235"/>
          </a:xfrm>
        </p:spPr>
        <p:txBody>
          <a:bodyPr/>
          <a:lstStyle/>
          <a:p>
            <a:r>
              <a:rPr lang="zh-CN" altLang="en-US" dirty="0"/>
              <a:t>使用深度学习的</a:t>
            </a:r>
            <a:r>
              <a:rPr lang="en-US" altLang="zh-CN" dirty="0"/>
              <a:t>CRISPR-Cas9</a:t>
            </a:r>
            <a:r>
              <a:rPr lang="zh-CN" altLang="en-US" dirty="0"/>
              <a:t>基因编辑中的脱靶预测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72CF50-C000-7F36-FBD4-CF9A88B4A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41" y="1876927"/>
            <a:ext cx="2737696" cy="440355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BC641C1-8509-24B4-C1D4-6DE6BC9F42EA}"/>
              </a:ext>
            </a:extLst>
          </p:cNvPr>
          <p:cNvSpPr txBox="1"/>
          <p:nvPr/>
        </p:nvSpPr>
        <p:spPr>
          <a:xfrm>
            <a:off x="591931" y="1341161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sgRNA-DNA </a:t>
            </a:r>
            <a:r>
              <a:rPr lang="zh-CN" altLang="en-US" dirty="0"/>
              <a:t>序列对</a:t>
            </a:r>
            <a:r>
              <a:rPr lang="en-US" altLang="zh-CN" dirty="0"/>
              <a:t> -&gt; </a:t>
            </a:r>
            <a:r>
              <a:rPr lang="zh-CN" altLang="en-US" dirty="0"/>
              <a:t>矩阵编码转换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EA7A98-CB43-6C3A-982C-223BB1D1DFDD}"/>
              </a:ext>
            </a:extLst>
          </p:cNvPr>
          <p:cNvSpPr txBox="1"/>
          <p:nvPr/>
        </p:nvSpPr>
        <p:spPr>
          <a:xfrm>
            <a:off x="7323221" y="1365954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CNN / FNN </a:t>
            </a:r>
            <a:r>
              <a:rPr lang="zh-CN" altLang="en-US" dirty="0"/>
              <a:t>架构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759BCC0-CEF6-70FA-0A3B-024EC2090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483" y="2063416"/>
            <a:ext cx="7349175" cy="3592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>
          <a:xfrm>
            <a:off x="438483" y="31671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使用深度学习的</a:t>
            </a:r>
            <a:r>
              <a:rPr lang="en-US" altLang="zh-CN" dirty="0"/>
              <a:t>CRISPR-Cas9</a:t>
            </a:r>
            <a:r>
              <a:rPr lang="zh-CN" altLang="en-US" dirty="0"/>
              <a:t>基因编辑中的脱靶预测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zh-CN" altLang="en-US" dirty="0"/>
              <a:t>实验：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F16862-7194-02D7-26DA-0AE870AA4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58" y="2400300"/>
            <a:ext cx="5258314" cy="32713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05D95EF-72CD-39C2-EE1C-8EAB53BB41E8}"/>
              </a:ext>
            </a:extLst>
          </p:cNvPr>
          <p:cNvSpPr txBox="1"/>
          <p:nvPr/>
        </p:nvSpPr>
        <p:spPr>
          <a:xfrm>
            <a:off x="1509963" y="1931068"/>
            <a:ext cx="378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不同 </a:t>
            </a:r>
            <a:r>
              <a:rPr lang="en-US" altLang="zh-CN" dirty="0"/>
              <a:t>FNN / CNN </a:t>
            </a:r>
            <a:r>
              <a:rPr lang="zh-CN" altLang="en-US" dirty="0"/>
              <a:t>架构之间的比较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BA40F0-925E-1352-6F36-D9C98DDFF1EA}"/>
              </a:ext>
            </a:extLst>
          </p:cNvPr>
          <p:cNvSpPr txBox="1"/>
          <p:nvPr/>
        </p:nvSpPr>
        <p:spPr>
          <a:xfrm>
            <a:off x="6649967" y="1931068"/>
            <a:ext cx="567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NN</a:t>
            </a:r>
            <a:r>
              <a:rPr lang="zh-CN" altLang="en-US" dirty="0"/>
              <a:t>模型、已知脱靶算法、传统机器学习之间的比较</a:t>
            </a:r>
          </a:p>
        </p:txBody>
      </p:sp>
    </p:spTree>
    <p:extLst>
      <p:ext uri="{BB962C8B-B14F-4D97-AF65-F5344CB8AC3E}">
        <p14:creationId xmlns:p14="http://schemas.microsoft.com/office/powerpoint/2010/main" val="349975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>
          <a:xfrm>
            <a:off x="438483" y="31671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使用深度学习的</a:t>
            </a:r>
            <a:r>
              <a:rPr lang="en-US" altLang="zh-CN" dirty="0"/>
              <a:t>CRISPR-Cas9</a:t>
            </a:r>
            <a:r>
              <a:rPr lang="zh-CN" altLang="en-US" dirty="0"/>
              <a:t>基因编辑中的脱靶预测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zh-CN" altLang="en-US" dirty="0"/>
              <a:t>结果：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5D95EF-72CD-39C2-EE1C-8EAB53BB41E8}"/>
              </a:ext>
            </a:extLst>
          </p:cNvPr>
          <p:cNvSpPr txBox="1"/>
          <p:nvPr/>
        </p:nvSpPr>
        <p:spPr>
          <a:xfrm>
            <a:off x="1509963" y="1931068"/>
            <a:ext cx="378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不同 </a:t>
            </a:r>
            <a:r>
              <a:rPr lang="en-US" altLang="zh-CN" dirty="0"/>
              <a:t>FNN / CNN </a:t>
            </a:r>
            <a:r>
              <a:rPr lang="zh-CN" altLang="en-US" dirty="0"/>
              <a:t>架构之间的比较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BA40F0-925E-1352-6F36-D9C98DDFF1EA}"/>
              </a:ext>
            </a:extLst>
          </p:cNvPr>
          <p:cNvSpPr txBox="1"/>
          <p:nvPr/>
        </p:nvSpPr>
        <p:spPr>
          <a:xfrm>
            <a:off x="6649967" y="1931068"/>
            <a:ext cx="567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NN</a:t>
            </a:r>
            <a:r>
              <a:rPr lang="zh-CN" altLang="en-US" dirty="0"/>
              <a:t>模型、已知脱靶算法、传统机器学习之间的比较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D6F869-D4FC-FCE0-ED33-43E7546E4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30" y="2604836"/>
            <a:ext cx="5021870" cy="30555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7F1BF17-41D4-B604-F3A2-9165E9933F71}"/>
                  </a:ext>
                </a:extLst>
              </p14:cNvPr>
              <p14:cNvContentPartPr/>
              <p14:nvPr/>
            </p14:nvContentPartPr>
            <p14:xfrm>
              <a:off x="4455635" y="3819240"/>
              <a:ext cx="520920" cy="1638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7F1BF17-41D4-B604-F3A2-9165E9933F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6635" y="3810240"/>
                <a:ext cx="5385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F7264755-8261-475B-9E23-C85600446AA0}"/>
                  </a:ext>
                </a:extLst>
              </p14:cNvPr>
              <p14:cNvContentPartPr/>
              <p14:nvPr/>
            </p14:nvContentPartPr>
            <p14:xfrm>
              <a:off x="1167035" y="3854880"/>
              <a:ext cx="885240" cy="1296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F7264755-8261-475B-9E23-C85600446A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8395" y="3845880"/>
                <a:ext cx="9028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6A0B7209-9788-D2F5-9E36-3B8CA58AEB29}"/>
                  </a:ext>
                </a:extLst>
              </p14:cNvPr>
              <p14:cNvContentPartPr/>
              <p14:nvPr/>
            </p14:nvContentPartPr>
            <p14:xfrm>
              <a:off x="1128875" y="4240800"/>
              <a:ext cx="743400" cy="1688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6A0B7209-9788-D2F5-9E36-3B8CA58AEB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0235" y="4231800"/>
                <a:ext cx="7610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06F4CCC3-75F1-E5F1-A403-FC1BC53D6090}"/>
                  </a:ext>
                </a:extLst>
              </p14:cNvPr>
              <p14:cNvContentPartPr/>
              <p14:nvPr/>
            </p14:nvContentPartPr>
            <p14:xfrm>
              <a:off x="4398035" y="4204080"/>
              <a:ext cx="556920" cy="18360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06F4CCC3-75F1-E5F1-A403-FC1BC53D609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89395" y="4195440"/>
                <a:ext cx="574560" cy="20124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图片 24">
            <a:extLst>
              <a:ext uri="{FF2B5EF4-FFF2-40B4-BE49-F238E27FC236}">
                <a16:creationId xmlns:a16="http://schemas.microsoft.com/office/drawing/2014/main" id="{99EAC426-AA67-7E16-BDCC-ADE757FC19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5465" y="2396277"/>
            <a:ext cx="4716724" cy="379920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912DE79-7880-FD1C-FABA-56CDE982B2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5162" y="1637840"/>
            <a:ext cx="5259805" cy="402310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4905CC1-57DB-7132-35E4-0AC306DCB4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04902" y="1060032"/>
            <a:ext cx="66389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56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>
          <a:xfrm>
            <a:off x="438483" y="31671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使用深度学习的</a:t>
            </a:r>
            <a:r>
              <a:rPr lang="en-US" altLang="zh-CN" dirty="0"/>
              <a:t>CRISPR-Cas9</a:t>
            </a:r>
            <a:r>
              <a:rPr lang="zh-CN" altLang="en-US" dirty="0"/>
              <a:t>基因编辑中的脱靶预测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zh-CN" altLang="en-US"/>
              <a:t>贡献：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5D95EF-72CD-39C2-EE1C-8EAB53BB41E8}"/>
              </a:ext>
            </a:extLst>
          </p:cNvPr>
          <p:cNvSpPr txBox="1"/>
          <p:nvPr/>
        </p:nvSpPr>
        <p:spPr>
          <a:xfrm>
            <a:off x="1371600" y="1985210"/>
            <a:ext cx="5779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引入了一种将</a:t>
            </a:r>
            <a:r>
              <a:rPr lang="en-US" altLang="zh-CN" dirty="0"/>
              <a:t>sgRNA-DNA</a:t>
            </a:r>
            <a:r>
              <a:rPr lang="zh-CN" altLang="en-US" dirty="0"/>
              <a:t>序列对 </a:t>
            </a:r>
            <a:r>
              <a:rPr lang="en-US" altLang="zh-CN" dirty="0"/>
              <a:t>-&gt; </a:t>
            </a:r>
            <a:r>
              <a:rPr lang="zh-CN" altLang="en-US" dirty="0"/>
              <a:t>矩阵的方式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首次将</a:t>
            </a:r>
            <a:r>
              <a:rPr lang="en-US" altLang="zh-CN" dirty="0"/>
              <a:t>CNN</a:t>
            </a:r>
            <a:r>
              <a:rPr lang="zh-CN" altLang="en-US" dirty="0"/>
              <a:t>引入到</a:t>
            </a:r>
            <a:r>
              <a:rPr lang="en-US" altLang="zh-CN" dirty="0"/>
              <a:t>CRISPR-Cas9</a:t>
            </a:r>
            <a:r>
              <a:rPr lang="zh-CN" altLang="en-US" dirty="0"/>
              <a:t>基因编辑脱靶预测中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CNN</a:t>
            </a:r>
            <a:r>
              <a:rPr lang="zh-CN" altLang="en-US" dirty="0"/>
              <a:t>比</a:t>
            </a:r>
            <a:r>
              <a:rPr lang="en-US" altLang="zh-CN" dirty="0"/>
              <a:t>FNN</a:t>
            </a:r>
            <a:r>
              <a:rPr lang="zh-CN" altLang="en-US" dirty="0"/>
              <a:t>更好，且比上述提到的其他方法更好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949CFC-B226-EE4B-AA23-A4FA6DAE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01879"/>
            <a:ext cx="6505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43459-909D-436A-A224-4540A46E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CRISPR-Cas9</a:t>
            </a:r>
            <a:r>
              <a:rPr lang="zh-CN" altLang="en-US" dirty="0"/>
              <a:t>基因编辑中新的</a:t>
            </a:r>
            <a:r>
              <a:rPr lang="en-US" altLang="zh-CN" dirty="0"/>
              <a:t>sgRNA-DNA</a:t>
            </a:r>
            <a:r>
              <a:rPr lang="zh-CN" altLang="en-US" dirty="0"/>
              <a:t>序列编码进行精准的深度学习脱靶预测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9F5695-4FB0-47BB-B0C9-F53EF2ECE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705" y="1853754"/>
            <a:ext cx="2663221" cy="41969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314DBA-DE4A-4681-9210-CDC56FBBB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22" y="166007"/>
            <a:ext cx="5645258" cy="63250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6B33B2-A217-49C7-BEF8-221DEDA19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380" y="1730856"/>
            <a:ext cx="10161671" cy="327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5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下周目标</a:t>
            </a:r>
          </a:p>
        </p:txBody>
      </p:sp>
      <p:sp>
        <p:nvSpPr>
          <p:cNvPr id="104860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准备考试（现代优化、虚拟现实、数据仓库和数据挖掘）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239</Words>
  <Application>Microsoft Office PowerPoint</Application>
  <PresentationFormat>宽屏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画廊</vt:lpstr>
      <vt:lpstr>学习总结</vt:lpstr>
      <vt:lpstr>上周完成</vt:lpstr>
      <vt:lpstr>使用深度学习的CRISPR-Cas9基因编辑中的脱靶预测</vt:lpstr>
      <vt:lpstr>使用深度学习的CRISPR-Cas9基因编辑中的脱靶预测          实验：</vt:lpstr>
      <vt:lpstr>使用深度学习的CRISPR-Cas9基因编辑中的脱靶预测          结果：</vt:lpstr>
      <vt:lpstr>使用深度学习的CRISPR-Cas9基因编辑中的脱靶预测          贡献：</vt:lpstr>
      <vt:lpstr>在CRISPR-Cas9基因编辑中新的sgRNA-DNA序列编码进行精准的深度学习脱靶预测 </vt:lpstr>
      <vt:lpstr>下周目标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学习总结</dc:title>
  <dc:creator>wang gang</dc:creator>
  <cp:lastModifiedBy>Wang Gang</cp:lastModifiedBy>
  <cp:revision>17</cp:revision>
  <dcterms:created xsi:type="dcterms:W3CDTF">2022-05-03T17:40:15Z</dcterms:created>
  <dcterms:modified xsi:type="dcterms:W3CDTF">2022-11-06T11:45:29Z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7cdf745d2ac146feb8989c0349f5321a</vt:lpwstr>
  </property>
</Properties>
</file>