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9" r:id="rId4"/>
    <p:sldId id="288" r:id="rId5"/>
    <p:sldId id="289" r:id="rId6"/>
    <p:sldId id="290" r:id="rId7"/>
    <p:sldId id="260" r:id="rId8"/>
    <p:sldId id="291" r:id="rId9"/>
    <p:sldId id="292" r:id="rId10"/>
    <p:sldId id="293" r:id="rId11"/>
    <p:sldId id="295" r:id="rId12"/>
    <p:sldId id="294" r:id="rId13"/>
    <p:sldId id="296" r:id="rId14"/>
    <p:sldId id="297" r:id="rId15"/>
    <p:sldId id="301" r:id="rId16"/>
    <p:sldId id="302" r:id="rId17"/>
    <p:sldId id="303" r:id="rId18"/>
    <p:sldId id="304" r:id="rId19"/>
    <p:sldId id="310" r:id="rId20"/>
    <p:sldId id="305" r:id="rId21"/>
    <p:sldId id="308" r:id="rId22"/>
    <p:sldId id="312" r:id="rId23"/>
    <p:sldId id="309" r:id="rId24"/>
    <p:sldId id="300" r:id="rId25"/>
    <p:sldId id="313" r:id="rId26"/>
    <p:sldId id="314" r:id="rId27"/>
    <p:sldId id="315" r:id="rId28"/>
    <p:sldId id="316" r:id="rId29"/>
    <p:sldId id="317" r:id="rId30"/>
    <p:sldId id="306" r:id="rId31"/>
    <p:sldId id="307" r:id="rId32"/>
    <p:sldId id="261" r:id="rId33"/>
    <p:sldId id="262" r:id="rId34"/>
    <p:sldId id="263" r:id="rId35"/>
    <p:sldId id="269" r:id="rId3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Mục Chưa có tên" id="{466C531B-C1C6-4481-995B-8B5A76556741}">
          <p14:sldIdLst>
            <p14:sldId id="256"/>
            <p14:sldId id="257"/>
            <p14:sldId id="259"/>
            <p14:sldId id="288"/>
            <p14:sldId id="289"/>
            <p14:sldId id="290"/>
            <p14:sldId id="260"/>
            <p14:sldId id="291"/>
            <p14:sldId id="292"/>
            <p14:sldId id="293"/>
            <p14:sldId id="295"/>
            <p14:sldId id="294"/>
            <p14:sldId id="296"/>
            <p14:sldId id="297"/>
            <p14:sldId id="301"/>
            <p14:sldId id="302"/>
            <p14:sldId id="303"/>
            <p14:sldId id="304"/>
            <p14:sldId id="310"/>
            <p14:sldId id="305"/>
            <p14:sldId id="308"/>
            <p14:sldId id="312"/>
            <p14:sldId id="309"/>
            <p14:sldId id="300"/>
            <p14:sldId id="313"/>
            <p14:sldId id="314"/>
            <p14:sldId id="315"/>
            <p14:sldId id="316"/>
            <p14:sldId id="317"/>
            <p14:sldId id="306"/>
            <p14:sldId id="307"/>
            <p14:sldId id="261"/>
            <p14:sldId id="262"/>
            <p14:sldId id="263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6FFFF"/>
    <a:srgbClr val="434343"/>
    <a:srgbClr val="0353A4"/>
    <a:srgbClr val="667E92"/>
    <a:srgbClr val="102E5F"/>
    <a:srgbClr val="1F158A"/>
    <a:srgbClr val="352CCD"/>
    <a:srgbClr val="0070C0"/>
    <a:srgbClr val="E9E6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2C2871-E192-40F0-BB4B-51E53A548BED}">
  <a:tblStyle styleId="{C62C2871-E192-40F0-BB4B-51E53A548B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802" autoAdjust="0"/>
  </p:normalViewPr>
  <p:slideViewPr>
    <p:cSldViewPr snapToGrid="0">
      <p:cViewPr varScale="1">
        <p:scale>
          <a:sx n="108" d="100"/>
          <a:sy n="108" d="100"/>
        </p:scale>
        <p:origin x="754" y="72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>
            <a:extLst>
              <a:ext uri="{FF2B5EF4-FFF2-40B4-BE49-F238E27FC236}">
                <a16:creationId xmlns:a16="http://schemas.microsoft.com/office/drawing/2014/main" id="{64210212-4818-41EA-985F-20F5BB317B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F534ADB3-B6F2-4F05-B186-D7A9B1F7D5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74B9D-A618-432C-A929-28462E2D2EE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66299194-BE35-405C-A92A-524D3592D1E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676445BD-F32A-4DFC-B6C2-98F13A84EF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176F8-7F6D-434B-8703-E2479CCB3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278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6962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46780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9624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6169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31140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36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09774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46256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31362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7583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5d2cabac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5d2cabac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38717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32684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75228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2646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24164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27309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18639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9008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94491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5876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5d2cabac8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5d2cabac8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48321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64502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55e1ed11e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55e1ed11e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55e1ed11e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55e1ed11e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5e1ed11e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5e1ed11e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55e1ed11e4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55e1ed11e4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5d2cabac8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5d2cabac8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2088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5d2cabac8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5d2cabac8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7997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5d2cabac8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5d2cabac8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5844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8122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4114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95512" y="1245627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6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6607116" y="2397713"/>
            <a:ext cx="2550204" cy="2757917"/>
            <a:chOff x="1384075" y="241450"/>
            <a:chExt cx="4822625" cy="5215425"/>
          </a:xfrm>
        </p:grpSpPr>
        <p:sp>
          <p:nvSpPr>
            <p:cNvPr id="12" name="Google Shape;12;p2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-26847" y="-280618"/>
            <a:ext cx="2865062" cy="3613974"/>
            <a:chOff x="-26858" y="-227337"/>
            <a:chExt cx="2186403" cy="2757917"/>
          </a:xfrm>
        </p:grpSpPr>
        <p:sp>
          <p:nvSpPr>
            <p:cNvPr id="57" name="Google Shape;57;p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bg>
      <p:bgPr>
        <a:solidFill>
          <a:schemeClr val="dk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ctrTitle"/>
          </p:nvPr>
        </p:nvSpPr>
        <p:spPr>
          <a:xfrm>
            <a:off x="1795512" y="1545452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6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 flipH="1">
            <a:off x="-9" y="2397713"/>
            <a:ext cx="2550204" cy="2757917"/>
            <a:chOff x="1384075" y="241450"/>
            <a:chExt cx="4822625" cy="5215425"/>
          </a:xfrm>
        </p:grpSpPr>
        <p:sp>
          <p:nvSpPr>
            <p:cNvPr id="100" name="Google Shape;100;p3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3"/>
          <p:cNvGrpSpPr/>
          <p:nvPr/>
        </p:nvGrpSpPr>
        <p:grpSpPr>
          <a:xfrm flipH="1">
            <a:off x="6278928" y="-258568"/>
            <a:ext cx="2865062" cy="3613974"/>
            <a:chOff x="-26858" y="-227337"/>
            <a:chExt cx="2186403" cy="2757917"/>
          </a:xfrm>
        </p:grpSpPr>
        <p:sp>
          <p:nvSpPr>
            <p:cNvPr id="145" name="Google Shape;145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4"/>
          <p:cNvGrpSpPr/>
          <p:nvPr/>
        </p:nvGrpSpPr>
        <p:grpSpPr>
          <a:xfrm>
            <a:off x="6396261" y="-26651"/>
            <a:ext cx="2761414" cy="1094590"/>
            <a:chOff x="5543377" y="-26648"/>
            <a:chExt cx="3613943" cy="1432521"/>
          </a:xfrm>
        </p:grpSpPr>
        <p:sp>
          <p:nvSpPr>
            <p:cNvPr id="187" name="Google Shape;187;p4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4"/>
          <p:cNvGrpSpPr/>
          <p:nvPr/>
        </p:nvGrpSpPr>
        <p:grpSpPr>
          <a:xfrm>
            <a:off x="-413096" y="3658798"/>
            <a:ext cx="2192144" cy="1495178"/>
            <a:chOff x="-293170" y="3658798"/>
            <a:chExt cx="2192144" cy="1495178"/>
          </a:xfrm>
        </p:grpSpPr>
        <p:sp>
          <p:nvSpPr>
            <p:cNvPr id="209" name="Google Shape;209;p4"/>
            <p:cNvSpPr/>
            <p:nvPr/>
          </p:nvSpPr>
          <p:spPr>
            <a:xfrm rot="5400000">
              <a:off x="566876" y="4718563"/>
              <a:ext cx="402082" cy="46501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rot="5400000">
              <a:off x="1460748" y="4750112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rot="5400000">
              <a:off x="1135098" y="4642762"/>
              <a:ext cx="376514" cy="64591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rot="5400000">
              <a:off x="813065" y="4375410"/>
              <a:ext cx="374712" cy="433031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5400000">
              <a:off x="597469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rot="5400000">
              <a:off x="1460754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rot="5400000">
              <a:off x="1128547" y="3961854"/>
              <a:ext cx="174931" cy="20159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 rot="5400000">
              <a:off x="1770825" y="4018351"/>
              <a:ext cx="118427" cy="137871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 rot="5400000">
              <a:off x="1135999" y="4268968"/>
              <a:ext cx="374712" cy="64591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 rot="5400000">
              <a:off x="1459847" y="4376318"/>
              <a:ext cx="374712" cy="431215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 rot="5400000">
              <a:off x="167191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 rot="5400000">
              <a:off x="-264008" y="3629645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 rot="5400000">
              <a:off x="-49317" y="4160717"/>
              <a:ext cx="374712" cy="862417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 rot="5400000">
              <a:off x="380972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 rot="5400000">
              <a:off x="139325" y="4533617"/>
              <a:ext cx="374712" cy="862403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5400000">
              <a:off x="519274" y="4454515"/>
              <a:ext cx="747608" cy="647717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4"/>
          <p:cNvSpPr txBox="1">
            <a:spLocks noGrp="1"/>
          </p:cNvSpPr>
          <p:nvPr>
            <p:ph type="ctrTitle"/>
          </p:nvPr>
        </p:nvSpPr>
        <p:spPr>
          <a:xfrm>
            <a:off x="4155425" y="205433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28" name="Google Shape;228;p4"/>
          <p:cNvSpPr txBox="1">
            <a:spLocks noGrp="1"/>
          </p:cNvSpPr>
          <p:nvPr>
            <p:ph type="title" idx="2" hasCustomPrompt="1"/>
          </p:nvPr>
        </p:nvSpPr>
        <p:spPr>
          <a:xfrm>
            <a:off x="2319727" y="196688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29" name="Google Shape;229;p4"/>
          <p:cNvSpPr txBox="1">
            <a:spLocks noGrp="1"/>
          </p:cNvSpPr>
          <p:nvPr>
            <p:ph type="ctrTitle" idx="3"/>
          </p:nvPr>
        </p:nvSpPr>
        <p:spPr>
          <a:xfrm>
            <a:off x="4155425" y="271958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0" name="Google Shape;230;p4"/>
          <p:cNvSpPr txBox="1">
            <a:spLocks noGrp="1"/>
          </p:cNvSpPr>
          <p:nvPr>
            <p:ph type="title" idx="4" hasCustomPrompt="1"/>
          </p:nvPr>
        </p:nvSpPr>
        <p:spPr>
          <a:xfrm>
            <a:off x="2319727" y="263213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1" name="Google Shape;231;p4"/>
          <p:cNvSpPr txBox="1">
            <a:spLocks noGrp="1"/>
          </p:cNvSpPr>
          <p:nvPr>
            <p:ph type="ctrTitle" idx="5"/>
          </p:nvPr>
        </p:nvSpPr>
        <p:spPr>
          <a:xfrm>
            <a:off x="4155425" y="338483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2" name="Google Shape;232;p4"/>
          <p:cNvSpPr txBox="1">
            <a:spLocks noGrp="1"/>
          </p:cNvSpPr>
          <p:nvPr>
            <p:ph type="title" idx="6" hasCustomPrompt="1"/>
          </p:nvPr>
        </p:nvSpPr>
        <p:spPr>
          <a:xfrm>
            <a:off x="2319727" y="329738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3" name="Google Shape;233;p4"/>
          <p:cNvSpPr txBox="1">
            <a:spLocks noGrp="1"/>
          </p:cNvSpPr>
          <p:nvPr>
            <p:ph type="ctrTitle" idx="7"/>
          </p:nvPr>
        </p:nvSpPr>
        <p:spPr>
          <a:xfrm>
            <a:off x="4155425" y="405008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4" name="Google Shape;234;p4"/>
          <p:cNvSpPr txBox="1">
            <a:spLocks noGrp="1"/>
          </p:cNvSpPr>
          <p:nvPr>
            <p:ph type="title" idx="8" hasCustomPrompt="1"/>
          </p:nvPr>
        </p:nvSpPr>
        <p:spPr>
          <a:xfrm>
            <a:off x="2319727" y="396263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235" name="Google Shape;235;p4"/>
          <p:cNvCxnSpPr/>
          <p:nvPr/>
        </p:nvCxnSpPr>
        <p:spPr>
          <a:xfrm>
            <a:off x="3986825" y="-16500"/>
            <a:ext cx="0" cy="44886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" name="Google Shape;236;p4"/>
          <p:cNvSpPr txBox="1">
            <a:spLocks noGrp="1"/>
          </p:cNvSpPr>
          <p:nvPr>
            <p:ph type="ctrTitle" idx="9"/>
          </p:nvPr>
        </p:nvSpPr>
        <p:spPr>
          <a:xfrm>
            <a:off x="4155425" y="1272250"/>
            <a:ext cx="3888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Barlow Condensed"/>
              <a:buNone/>
              <a:defRPr sz="3600">
                <a:solidFill>
                  <a:schemeClr val="accent4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CUSTOM_2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6"/>
          <p:cNvGrpSpPr/>
          <p:nvPr/>
        </p:nvGrpSpPr>
        <p:grpSpPr>
          <a:xfrm rot="10800000">
            <a:off x="11" y="4059387"/>
            <a:ext cx="2761414" cy="1094590"/>
            <a:chOff x="5543377" y="-26648"/>
            <a:chExt cx="3613943" cy="1432521"/>
          </a:xfrm>
        </p:grpSpPr>
        <p:sp>
          <p:nvSpPr>
            <p:cNvPr id="284" name="Google Shape;284;p6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5" name="Google Shape;305;p6"/>
          <p:cNvSpPr txBox="1">
            <a:spLocks noGrp="1"/>
          </p:cNvSpPr>
          <p:nvPr>
            <p:ph type="ctrTitle"/>
          </p:nvPr>
        </p:nvSpPr>
        <p:spPr>
          <a:xfrm>
            <a:off x="266501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306" name="Google Shape;306;p6"/>
          <p:cNvCxnSpPr/>
          <p:nvPr/>
        </p:nvCxnSpPr>
        <p:spPr>
          <a:xfrm>
            <a:off x="8634675" y="-1604650"/>
            <a:ext cx="0" cy="26649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">
  <p:cSld name="CUSTOM_2_1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7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309" name="Google Shape;309;p7"/>
          <p:cNvCxnSpPr/>
          <p:nvPr/>
        </p:nvCxnSpPr>
        <p:spPr>
          <a:xfrm>
            <a:off x="498026" y="-1604650"/>
            <a:ext cx="0" cy="2664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0" name="Google Shape;310;p7"/>
          <p:cNvGrpSpPr/>
          <p:nvPr/>
        </p:nvGrpSpPr>
        <p:grpSpPr>
          <a:xfrm rot="10800000" flipH="1">
            <a:off x="6396261" y="4059387"/>
            <a:ext cx="2761414" cy="1094590"/>
            <a:chOff x="5543377" y="-26648"/>
            <a:chExt cx="3613943" cy="1432521"/>
          </a:xfrm>
        </p:grpSpPr>
        <p:sp>
          <p:nvSpPr>
            <p:cNvPr id="311" name="Google Shape;311;p7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Char char="●"/>
              <a:defRPr sz="1800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○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■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●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○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■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●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○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rvo"/>
              <a:buChar char="■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jp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3"/>
          <p:cNvSpPr txBox="1">
            <a:spLocks noGrp="1"/>
          </p:cNvSpPr>
          <p:nvPr>
            <p:ph type="ctrTitle"/>
          </p:nvPr>
        </p:nvSpPr>
        <p:spPr>
          <a:xfrm>
            <a:off x="2874387" y="979164"/>
            <a:ext cx="5327904" cy="7967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000" b="1" dirty="0"/>
            </a:br>
            <a:r>
              <a:rPr 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Đồ</a:t>
            </a: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án</a:t>
            </a: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môn</a:t>
            </a: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học</a:t>
            </a:r>
            <a:br>
              <a:rPr lang="en-US" sz="2000" b="1" dirty="0"/>
            </a:br>
            <a:r>
              <a:rPr lang="en-US" sz="2000" b="1" dirty="0"/>
              <a:t>PHÁT TRIỂN PHẦN MỀM CHO THIẾT BỊ DI ĐỘNG</a:t>
            </a:r>
            <a:endParaRPr sz="24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DD36A0-2430-4459-A707-64DF90F06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5872" y="116429"/>
            <a:ext cx="50641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TRƯỜNG ĐẠI HỌC KHOA HỌC TỰ NHIÊN – ĐHQG-HCM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KHOA CÔNG NGHỆ THÔNG TIN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378F96-3F92-42B5-850A-59EA07B44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150" y="168974"/>
            <a:ext cx="577443" cy="45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Google Shape;398;p17">
            <a:extLst>
              <a:ext uri="{FF2B5EF4-FFF2-40B4-BE49-F238E27FC236}">
                <a16:creationId xmlns:a16="http://schemas.microsoft.com/office/drawing/2014/main" id="{049779E4-8AEF-4E28-AE9C-C9A27775D9F6}"/>
              </a:ext>
            </a:extLst>
          </p:cNvPr>
          <p:cNvCxnSpPr>
            <a:cxnSpLocks/>
          </p:cNvCxnSpPr>
          <p:nvPr/>
        </p:nvCxnSpPr>
        <p:spPr>
          <a:xfrm flipV="1">
            <a:off x="2999232" y="2407387"/>
            <a:ext cx="5041392" cy="3595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365;p15">
            <a:extLst>
              <a:ext uri="{FF2B5EF4-FFF2-40B4-BE49-F238E27FC236}">
                <a16:creationId xmlns:a16="http://schemas.microsoft.com/office/drawing/2014/main" id="{AF03BA1D-E959-4BFC-BCB7-6A77D7516483}"/>
              </a:ext>
            </a:extLst>
          </p:cNvPr>
          <p:cNvSpPr txBox="1">
            <a:spLocks/>
          </p:cNvSpPr>
          <p:nvPr/>
        </p:nvSpPr>
        <p:spPr>
          <a:xfrm>
            <a:off x="2919984" y="2526322"/>
            <a:ext cx="3614460" cy="4150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 err="1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b="1" dirty="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b="1" dirty="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1" dirty="0" err="1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Thầy</a:t>
            </a:r>
            <a:r>
              <a:rPr lang="en-US" b="1" dirty="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Trương</a:t>
            </a:r>
            <a:r>
              <a:rPr lang="en-US" b="1" dirty="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b="1" dirty="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Thịnh</a:t>
            </a:r>
            <a:endParaRPr lang="en-US" b="1" dirty="0">
              <a:solidFill>
                <a:srgbClr val="4343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Google Shape;365;p15">
            <a:extLst>
              <a:ext uri="{FF2B5EF4-FFF2-40B4-BE49-F238E27FC236}">
                <a16:creationId xmlns:a16="http://schemas.microsoft.com/office/drawing/2014/main" id="{DBBED8D0-3F97-418A-BAB3-C1B5C116676A}"/>
              </a:ext>
            </a:extLst>
          </p:cNvPr>
          <p:cNvSpPr txBox="1">
            <a:spLocks/>
          </p:cNvSpPr>
          <p:nvPr/>
        </p:nvSpPr>
        <p:spPr>
          <a:xfrm>
            <a:off x="2919984" y="3195458"/>
            <a:ext cx="4020300" cy="3095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Nhóm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2</a:t>
            </a:r>
          </a:p>
          <a:p>
            <a:endParaRPr lang="en-U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4" name="Bảng 8">
            <a:extLst>
              <a:ext uri="{FF2B5EF4-FFF2-40B4-BE49-F238E27FC236}">
                <a16:creationId xmlns:a16="http://schemas.microsoft.com/office/drawing/2014/main" id="{298AA0E8-2246-494E-B986-CF979781A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325643"/>
              </p:ext>
            </p:extLst>
          </p:nvPr>
        </p:nvGraphicFramePr>
        <p:xfrm>
          <a:off x="3008142" y="3602926"/>
          <a:ext cx="3438144" cy="1371600"/>
        </p:xfrm>
        <a:graphic>
          <a:graphicData uri="http://schemas.openxmlformats.org/drawingml/2006/table">
            <a:tbl>
              <a:tblPr firstRow="1" bandRow="1">
                <a:tableStyleId>{C62C2871-E192-40F0-BB4B-51E53A548BED}</a:tableStyleId>
              </a:tblPr>
              <a:tblGrid>
                <a:gridCol w="2327156">
                  <a:extLst>
                    <a:ext uri="{9D8B030D-6E8A-4147-A177-3AD203B41FA5}">
                      <a16:colId xmlns:a16="http://schemas.microsoft.com/office/drawing/2014/main" val="3749930081"/>
                    </a:ext>
                  </a:extLst>
                </a:gridCol>
                <a:gridCol w="1110988">
                  <a:extLst>
                    <a:ext uri="{9D8B030D-6E8A-4147-A177-3AD203B41FA5}">
                      <a16:colId xmlns:a16="http://schemas.microsoft.com/office/drawing/2014/main" val="1213609614"/>
                    </a:ext>
                  </a:extLst>
                </a:gridCol>
              </a:tblGrid>
              <a:tr h="128195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1. </a:t>
                      </a:r>
                      <a:r>
                        <a:rPr lang="en-US" sz="120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Nguyễn</a:t>
                      </a:r>
                      <a:r>
                        <a:rPr lang="en-US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Phú</a:t>
                      </a:r>
                      <a:r>
                        <a:rPr lang="en-US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Trung</a:t>
                      </a:r>
                      <a:r>
                        <a:rPr lang="en-US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Anh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18120276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071710"/>
                  </a:ext>
                </a:extLst>
              </a:tr>
              <a:tr h="128195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2. </a:t>
                      </a:r>
                      <a:r>
                        <a:rPr lang="en-US" sz="120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Võ</a:t>
                      </a:r>
                      <a:r>
                        <a:rPr lang="en-US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Thế</a:t>
                      </a:r>
                      <a:r>
                        <a:rPr lang="en-US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Minh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18120211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767861"/>
                  </a:ext>
                </a:extLst>
              </a:tr>
              <a:tr h="128195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3. Lê </a:t>
                      </a:r>
                      <a:r>
                        <a:rPr lang="en-US" sz="120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Ngọc</a:t>
                      </a:r>
                      <a:r>
                        <a:rPr lang="en-US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Thành</a:t>
                      </a:r>
                      <a:endParaRPr lang="en-US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18120238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782114"/>
                  </a:ext>
                </a:extLst>
              </a:tr>
              <a:tr h="128195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4. </a:t>
                      </a:r>
                      <a:r>
                        <a:rPr lang="en-US" sz="120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Nguyễn</a:t>
                      </a:r>
                      <a:r>
                        <a:rPr lang="en-US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Thị</a:t>
                      </a:r>
                      <a:r>
                        <a:rPr lang="en-US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Ngọc</a:t>
                      </a:r>
                      <a:r>
                        <a:rPr lang="en-US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Trâm</a:t>
                      </a:r>
                      <a:endParaRPr lang="en-US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18120246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7963"/>
                  </a:ext>
                </a:extLst>
              </a:tr>
              <a:tr h="128195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5. </a:t>
                      </a:r>
                      <a:r>
                        <a:rPr lang="en-US" sz="120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Phạm</a:t>
                      </a:r>
                      <a:r>
                        <a:rPr lang="en-US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Tống</a:t>
                      </a:r>
                      <a:r>
                        <a:rPr lang="en-US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Bình</a:t>
                      </a:r>
                      <a:r>
                        <a:rPr lang="en-US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Minh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18120210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37294"/>
                  </a:ext>
                </a:extLst>
              </a:tr>
            </a:tbl>
          </a:graphicData>
        </a:graphic>
      </p:graphicFrame>
      <p:sp>
        <p:nvSpPr>
          <p:cNvPr id="13" name="Google Shape;346;p13">
            <a:extLst>
              <a:ext uri="{FF2B5EF4-FFF2-40B4-BE49-F238E27FC236}">
                <a16:creationId xmlns:a16="http://schemas.microsoft.com/office/drawing/2014/main" id="{B4C9C86C-5D48-437D-9B5F-ABE0FE719493}"/>
              </a:ext>
            </a:extLst>
          </p:cNvPr>
          <p:cNvSpPr txBox="1">
            <a:spLocks/>
          </p:cNvSpPr>
          <p:nvPr/>
        </p:nvSpPr>
        <p:spPr>
          <a:xfrm>
            <a:off x="2999232" y="1878252"/>
            <a:ext cx="504139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arlow Condensed Medium"/>
              <a:buNone/>
              <a:defRPr sz="6000" b="0" i="0" u="none" strike="noStrike" cap="none">
                <a:solidFill>
                  <a:schemeClr val="lt1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br>
              <a:rPr lang="en-US" sz="2000" b="1" dirty="0"/>
            </a:b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ĐỀ TÀI: ỨNG DỤNG NHẮN TIN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770574" y="468450"/>
            <a:ext cx="33327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CHI TIẾT ỨNG DỤNG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Google Shape;399;p17">
            <a:extLst>
              <a:ext uri="{FF2B5EF4-FFF2-40B4-BE49-F238E27FC236}">
                <a16:creationId xmlns:a16="http://schemas.microsoft.com/office/drawing/2014/main" id="{4B28805F-31A1-48DC-96E2-3E871F499217}"/>
              </a:ext>
            </a:extLst>
          </p:cNvPr>
          <p:cNvSpPr txBox="1">
            <a:spLocks/>
          </p:cNvSpPr>
          <p:nvPr/>
        </p:nvSpPr>
        <p:spPr>
          <a:xfrm flipH="1">
            <a:off x="6254386" y="1036150"/>
            <a:ext cx="3243943" cy="72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Cơ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sở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dữ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liệu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Google Shape;456;p19">
            <a:extLst>
              <a:ext uri="{FF2B5EF4-FFF2-40B4-BE49-F238E27FC236}">
                <a16:creationId xmlns:a16="http://schemas.microsoft.com/office/drawing/2014/main" id="{6065E26A-1CAD-464E-BF3B-90EC41C66480}"/>
              </a:ext>
            </a:extLst>
          </p:cNvPr>
          <p:cNvSpPr txBox="1">
            <a:spLocks/>
          </p:cNvSpPr>
          <p:nvPr/>
        </p:nvSpPr>
        <p:spPr>
          <a:xfrm>
            <a:off x="5397137" y="1820840"/>
            <a:ext cx="3746863" cy="1036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Firebase: Realtime Database</a:t>
            </a: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NoSQL</a:t>
            </a:r>
          </a:p>
        </p:txBody>
      </p:sp>
      <p:sp>
        <p:nvSpPr>
          <p:cNvPr id="9" name="Google Shape;1033;p31" descr="Timeline background shape">
            <a:extLst>
              <a:ext uri="{FF2B5EF4-FFF2-40B4-BE49-F238E27FC236}">
                <a16:creationId xmlns:a16="http://schemas.microsoft.com/office/drawing/2014/main" id="{1184A374-A067-4ED0-AC3E-9EF525F8AD42}"/>
              </a:ext>
            </a:extLst>
          </p:cNvPr>
          <p:cNvSpPr/>
          <p:nvPr/>
        </p:nvSpPr>
        <p:spPr>
          <a:xfrm>
            <a:off x="770574" y="2046532"/>
            <a:ext cx="3801426" cy="401877"/>
          </a:xfrm>
          <a:prstGeom prst="homePlate">
            <a:avLst>
              <a:gd name="adj" fmla="val 50000"/>
            </a:avLst>
          </a:prstGeom>
          <a:solidFill>
            <a:srgbClr val="102E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CONTACT</a:t>
            </a:r>
            <a:endParaRPr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Google Shape;1033;p31" descr="Timeline background shape">
            <a:extLst>
              <a:ext uri="{FF2B5EF4-FFF2-40B4-BE49-F238E27FC236}">
                <a16:creationId xmlns:a16="http://schemas.microsoft.com/office/drawing/2014/main" id="{D1DE27CA-B392-4D28-8EB0-B891A0A13B9D}"/>
              </a:ext>
            </a:extLst>
          </p:cNvPr>
          <p:cNvSpPr/>
          <p:nvPr/>
        </p:nvSpPr>
        <p:spPr>
          <a:xfrm>
            <a:off x="770574" y="2695092"/>
            <a:ext cx="3801426" cy="401877"/>
          </a:xfrm>
          <a:prstGeom prst="homePlate">
            <a:avLst>
              <a:gd name="adj" fmla="val 50000"/>
            </a:avLst>
          </a:prstGeom>
          <a:solidFill>
            <a:srgbClr val="667E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CONVERSATION_ID</a:t>
            </a:r>
            <a:endParaRPr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Google Shape;1033;p31" descr="Timeline background shape">
            <a:extLst>
              <a:ext uri="{FF2B5EF4-FFF2-40B4-BE49-F238E27FC236}">
                <a16:creationId xmlns:a16="http://schemas.microsoft.com/office/drawing/2014/main" id="{2AE27445-736A-4D23-BFF7-5F116E91CEE0}"/>
              </a:ext>
            </a:extLst>
          </p:cNvPr>
          <p:cNvSpPr/>
          <p:nvPr/>
        </p:nvSpPr>
        <p:spPr>
          <a:xfrm>
            <a:off x="770574" y="3400961"/>
            <a:ext cx="3801426" cy="401877"/>
          </a:xfrm>
          <a:prstGeom prst="homePlate">
            <a:avLst>
              <a:gd name="adj" fmla="val 50000"/>
            </a:avLst>
          </a:prstGeom>
          <a:solidFill>
            <a:srgbClr val="102E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MESSAGE</a:t>
            </a:r>
            <a:endParaRPr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Google Shape;1033;p31" descr="Timeline background shape">
            <a:extLst>
              <a:ext uri="{FF2B5EF4-FFF2-40B4-BE49-F238E27FC236}">
                <a16:creationId xmlns:a16="http://schemas.microsoft.com/office/drawing/2014/main" id="{F2760CE8-79A2-434D-BD22-23999984868D}"/>
              </a:ext>
            </a:extLst>
          </p:cNvPr>
          <p:cNvSpPr/>
          <p:nvPr/>
        </p:nvSpPr>
        <p:spPr>
          <a:xfrm>
            <a:off x="770574" y="4106831"/>
            <a:ext cx="3801426" cy="401877"/>
          </a:xfrm>
          <a:prstGeom prst="homePlate">
            <a:avLst>
              <a:gd name="adj" fmla="val 50000"/>
            </a:avLst>
          </a:prstGeom>
          <a:solidFill>
            <a:srgbClr val="667E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USER</a:t>
            </a:r>
            <a:endParaRPr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325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770574" y="468450"/>
            <a:ext cx="33327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CHI TIẾT ỨNG DỤNG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Google Shape;399;p17">
            <a:extLst>
              <a:ext uri="{FF2B5EF4-FFF2-40B4-BE49-F238E27FC236}">
                <a16:creationId xmlns:a16="http://schemas.microsoft.com/office/drawing/2014/main" id="{4B28805F-31A1-48DC-96E2-3E871F499217}"/>
              </a:ext>
            </a:extLst>
          </p:cNvPr>
          <p:cNvSpPr txBox="1">
            <a:spLocks/>
          </p:cNvSpPr>
          <p:nvPr/>
        </p:nvSpPr>
        <p:spPr>
          <a:xfrm flipH="1">
            <a:off x="6254386" y="1036150"/>
            <a:ext cx="2486202" cy="72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Cơ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sở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dữ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liệu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Google Shape;1033;p31" descr="Timeline background shape">
            <a:extLst>
              <a:ext uri="{FF2B5EF4-FFF2-40B4-BE49-F238E27FC236}">
                <a16:creationId xmlns:a16="http://schemas.microsoft.com/office/drawing/2014/main" id="{1184A374-A067-4ED0-AC3E-9EF525F8AD42}"/>
              </a:ext>
            </a:extLst>
          </p:cNvPr>
          <p:cNvSpPr/>
          <p:nvPr/>
        </p:nvSpPr>
        <p:spPr>
          <a:xfrm>
            <a:off x="501633" y="1756238"/>
            <a:ext cx="3801426" cy="401877"/>
          </a:xfrm>
          <a:prstGeom prst="homePlate">
            <a:avLst>
              <a:gd name="adj" fmla="val 50000"/>
            </a:avLst>
          </a:prstGeom>
          <a:solidFill>
            <a:srgbClr val="102E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CONTACT</a:t>
            </a:r>
            <a:endParaRPr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Hộp chú thích: Đường Cong với Viền và Thanh có Điểm nhấn 1">
            <a:extLst>
              <a:ext uri="{FF2B5EF4-FFF2-40B4-BE49-F238E27FC236}">
                <a16:creationId xmlns:a16="http://schemas.microsoft.com/office/drawing/2014/main" id="{A7115ED8-64E4-430F-8CF0-1FF9B7DE896E}"/>
              </a:ext>
            </a:extLst>
          </p:cNvPr>
          <p:cNvSpPr/>
          <p:nvPr/>
        </p:nvSpPr>
        <p:spPr>
          <a:xfrm>
            <a:off x="1219200" y="2348283"/>
            <a:ext cx="2615228" cy="2527703"/>
          </a:xfrm>
          <a:prstGeom prst="accentBorderCallout2">
            <a:avLst>
              <a:gd name="adj1" fmla="val 8110"/>
              <a:gd name="adj2" fmla="val -2198"/>
              <a:gd name="adj3" fmla="val 1938"/>
              <a:gd name="adj4" fmla="val -15560"/>
              <a:gd name="adj5" fmla="val -6680"/>
              <a:gd name="adj6" fmla="val -15688"/>
            </a:avLst>
          </a:prstGeom>
          <a:solidFill>
            <a:srgbClr val="102E5F"/>
          </a:solidFill>
          <a:ln>
            <a:solidFill>
              <a:srgbClr val="102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(</a:t>
            </a:r>
            <a:r>
              <a:rPr lang="en-US" dirty="0" err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userID</a:t>
            </a: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* (</a:t>
            </a:r>
            <a:r>
              <a:rPr lang="en-US" dirty="0" err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contactID</a:t>
            </a: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+ </a:t>
            </a:r>
            <a:r>
              <a:rPr lang="en-US" dirty="0" err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contactStatus</a:t>
            </a: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: … 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+ </a:t>
            </a:r>
            <a:r>
              <a:rPr lang="en-US" dirty="0" err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firstNickName</a:t>
            </a: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: …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+ </a:t>
            </a:r>
            <a:r>
              <a:rPr lang="en-US" dirty="0" err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lastNickName</a:t>
            </a: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: …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+ </a:t>
            </a:r>
            <a:r>
              <a:rPr lang="en-US" dirty="0" err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userIdContact</a:t>
            </a: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: …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*(</a:t>
            </a:r>
            <a:r>
              <a:rPr lang="en-US" dirty="0" err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contactID</a:t>
            </a: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 …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*…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(</a:t>
            </a:r>
            <a:r>
              <a:rPr lang="en-US" dirty="0" err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userID</a:t>
            </a: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…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…</a:t>
            </a:r>
          </a:p>
          <a:p>
            <a:endParaRPr lang="en-US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" name="Google Shape;1033;p31" descr="Timeline background shape">
            <a:extLst>
              <a:ext uri="{FF2B5EF4-FFF2-40B4-BE49-F238E27FC236}">
                <a16:creationId xmlns:a16="http://schemas.microsoft.com/office/drawing/2014/main" id="{F8D65ED1-2B38-47BB-BEE3-4C6A3CD8466B}"/>
              </a:ext>
            </a:extLst>
          </p:cNvPr>
          <p:cNvSpPr/>
          <p:nvPr/>
        </p:nvSpPr>
        <p:spPr>
          <a:xfrm>
            <a:off x="5001915" y="1756238"/>
            <a:ext cx="3801426" cy="401877"/>
          </a:xfrm>
          <a:prstGeom prst="homePlate">
            <a:avLst>
              <a:gd name="adj" fmla="val 50000"/>
            </a:avLst>
          </a:prstGeom>
          <a:solidFill>
            <a:srgbClr val="667E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CONVERSATION_ID</a:t>
            </a:r>
            <a:endParaRPr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Hộp chú thích: Đường Cong với Viền và Thanh có Điểm nhấn 13">
            <a:extLst>
              <a:ext uri="{FF2B5EF4-FFF2-40B4-BE49-F238E27FC236}">
                <a16:creationId xmlns:a16="http://schemas.microsoft.com/office/drawing/2014/main" id="{50F4B9F5-E3E3-4930-8C2B-C1C2E4743C54}"/>
              </a:ext>
            </a:extLst>
          </p:cNvPr>
          <p:cNvSpPr/>
          <p:nvPr/>
        </p:nvSpPr>
        <p:spPr>
          <a:xfrm>
            <a:off x="5665694" y="2348282"/>
            <a:ext cx="2615228" cy="1273459"/>
          </a:xfrm>
          <a:prstGeom prst="accentBorderCallout2">
            <a:avLst>
              <a:gd name="adj1" fmla="val 8110"/>
              <a:gd name="adj2" fmla="val -2198"/>
              <a:gd name="adj3" fmla="val 1938"/>
              <a:gd name="adj4" fmla="val -15560"/>
              <a:gd name="adj5" fmla="val -12312"/>
              <a:gd name="adj6" fmla="val -15688"/>
            </a:avLst>
          </a:prstGeom>
          <a:solidFill>
            <a:srgbClr val="667E92"/>
          </a:solidFill>
          <a:ln>
            <a:solidFill>
              <a:srgbClr val="667E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(</a:t>
            </a:r>
            <a:r>
              <a:rPr lang="en-US" dirty="0" err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conversationID</a:t>
            </a: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(</a:t>
            </a:r>
            <a:r>
              <a:rPr lang="en-US" dirty="0" err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conversationID</a:t>
            </a: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…</a:t>
            </a:r>
          </a:p>
          <a:p>
            <a:endParaRPr lang="en-US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991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770574" y="468450"/>
            <a:ext cx="33327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CHI TIẾT ỨNG DỤNG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Google Shape;1033;p31" descr="Timeline background shape">
            <a:extLst>
              <a:ext uri="{FF2B5EF4-FFF2-40B4-BE49-F238E27FC236}">
                <a16:creationId xmlns:a16="http://schemas.microsoft.com/office/drawing/2014/main" id="{1184A374-A067-4ED0-AC3E-9EF525F8AD42}"/>
              </a:ext>
            </a:extLst>
          </p:cNvPr>
          <p:cNvSpPr/>
          <p:nvPr/>
        </p:nvSpPr>
        <p:spPr>
          <a:xfrm>
            <a:off x="501633" y="1756238"/>
            <a:ext cx="3801426" cy="401877"/>
          </a:xfrm>
          <a:prstGeom prst="homePlate">
            <a:avLst>
              <a:gd name="adj" fmla="val 50000"/>
            </a:avLst>
          </a:prstGeom>
          <a:solidFill>
            <a:srgbClr val="102E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MESSAGE</a:t>
            </a:r>
            <a:endParaRPr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Hộp chú thích: Đường Cong với Viền và Thanh có Điểm nhấn 1">
            <a:extLst>
              <a:ext uri="{FF2B5EF4-FFF2-40B4-BE49-F238E27FC236}">
                <a16:creationId xmlns:a16="http://schemas.microsoft.com/office/drawing/2014/main" id="{A7115ED8-64E4-430F-8CF0-1FF9B7DE896E}"/>
              </a:ext>
            </a:extLst>
          </p:cNvPr>
          <p:cNvSpPr/>
          <p:nvPr/>
        </p:nvSpPr>
        <p:spPr>
          <a:xfrm>
            <a:off x="1219200" y="2348283"/>
            <a:ext cx="2615228" cy="2609199"/>
          </a:xfrm>
          <a:prstGeom prst="accentBorderCallout2">
            <a:avLst>
              <a:gd name="adj1" fmla="val 8110"/>
              <a:gd name="adj2" fmla="val -2198"/>
              <a:gd name="adj3" fmla="val 1938"/>
              <a:gd name="adj4" fmla="val -15560"/>
              <a:gd name="adj5" fmla="val -6680"/>
              <a:gd name="adj6" fmla="val -15688"/>
            </a:avLst>
          </a:prstGeom>
          <a:solidFill>
            <a:srgbClr val="102E5F"/>
          </a:solidFill>
          <a:ln>
            <a:solidFill>
              <a:srgbClr val="102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(</a:t>
            </a:r>
            <a:r>
              <a:rPr lang="en-US" dirty="0" err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conversationID</a:t>
            </a: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* (</a:t>
            </a:r>
            <a:r>
              <a:rPr lang="en-US" dirty="0" err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messageID</a:t>
            </a: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+ message: …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+ </a:t>
            </a:r>
            <a:r>
              <a:rPr lang="en-US" dirty="0" err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receiverID</a:t>
            </a: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…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+ </a:t>
            </a:r>
            <a:r>
              <a:rPr lang="en-US" dirty="0" err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sendTime</a:t>
            </a: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…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+ </a:t>
            </a:r>
            <a:r>
              <a:rPr lang="en-US" dirty="0" err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senderID</a:t>
            </a: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…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+ status: …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*(</a:t>
            </a:r>
            <a:r>
              <a:rPr lang="en-US" dirty="0" err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messageID</a:t>
            </a: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 …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*…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(</a:t>
            </a:r>
            <a:r>
              <a:rPr lang="en-US" dirty="0" err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conversationID</a:t>
            </a: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…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…</a:t>
            </a:r>
          </a:p>
          <a:p>
            <a:endParaRPr lang="en-US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" name="Google Shape;1033;p31" descr="Timeline background shape">
            <a:extLst>
              <a:ext uri="{FF2B5EF4-FFF2-40B4-BE49-F238E27FC236}">
                <a16:creationId xmlns:a16="http://schemas.microsoft.com/office/drawing/2014/main" id="{F8D65ED1-2B38-47BB-BEE3-4C6A3CD8466B}"/>
              </a:ext>
            </a:extLst>
          </p:cNvPr>
          <p:cNvSpPr/>
          <p:nvPr/>
        </p:nvSpPr>
        <p:spPr>
          <a:xfrm>
            <a:off x="5154315" y="1012168"/>
            <a:ext cx="3801426" cy="401877"/>
          </a:xfrm>
          <a:prstGeom prst="homePlate">
            <a:avLst>
              <a:gd name="adj" fmla="val 50000"/>
            </a:avLst>
          </a:prstGeom>
          <a:solidFill>
            <a:srgbClr val="667E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USER</a:t>
            </a:r>
            <a:endParaRPr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Hộp chú thích: Đường Cong với Viền và Thanh có Điểm nhấn 13">
            <a:extLst>
              <a:ext uri="{FF2B5EF4-FFF2-40B4-BE49-F238E27FC236}">
                <a16:creationId xmlns:a16="http://schemas.microsoft.com/office/drawing/2014/main" id="{50F4B9F5-E3E3-4930-8C2B-C1C2E4743C54}"/>
              </a:ext>
            </a:extLst>
          </p:cNvPr>
          <p:cNvSpPr/>
          <p:nvPr/>
        </p:nvSpPr>
        <p:spPr>
          <a:xfrm>
            <a:off x="5818093" y="1604211"/>
            <a:ext cx="2615228" cy="3353271"/>
          </a:xfrm>
          <a:prstGeom prst="accentBorderCallout2">
            <a:avLst>
              <a:gd name="adj1" fmla="val 8110"/>
              <a:gd name="adj2" fmla="val -2198"/>
              <a:gd name="adj3" fmla="val 1938"/>
              <a:gd name="adj4" fmla="val -15560"/>
              <a:gd name="adj5" fmla="val -4292"/>
              <a:gd name="adj6" fmla="val -15345"/>
            </a:avLst>
          </a:prstGeom>
          <a:solidFill>
            <a:srgbClr val="667E92"/>
          </a:solidFill>
          <a:ln>
            <a:solidFill>
              <a:srgbClr val="667E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(</a:t>
            </a:r>
            <a:r>
              <a:rPr lang="en-US" dirty="0" err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userID</a:t>
            </a: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* </a:t>
            </a:r>
            <a:r>
              <a:rPr lang="en-US" dirty="0" err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ChatID</a:t>
            </a:r>
            <a:endParaRPr lang="en-US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    + (</a:t>
            </a:r>
            <a:r>
              <a:rPr lang="en-US" dirty="0" err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pushID</a:t>
            </a: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           &gt; </a:t>
            </a:r>
            <a:r>
              <a:rPr lang="en-US" dirty="0" err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ChatID</a:t>
            </a: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…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           &gt; </a:t>
            </a:r>
            <a:r>
              <a:rPr lang="en-US" dirty="0" err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ContactID</a:t>
            </a: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…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* </a:t>
            </a:r>
            <a:r>
              <a:rPr lang="en-US" dirty="0" err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currentChatID</a:t>
            </a: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…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* </a:t>
            </a:r>
            <a:r>
              <a:rPr lang="en-US" dirty="0" err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DeviceToken</a:t>
            </a: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…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* </a:t>
            </a:r>
            <a:r>
              <a:rPr lang="en-US" dirty="0" err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profileImage</a:t>
            </a: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…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* STATUS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   + State: …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   + Time: …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* bio:…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* </a:t>
            </a:r>
            <a:r>
              <a:rPr lang="en-US" dirty="0" err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firstNickName</a:t>
            </a: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…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* </a:t>
            </a:r>
            <a:r>
              <a:rPr lang="en-US" dirty="0" err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lastNickName</a:t>
            </a: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…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* </a:t>
            </a:r>
            <a:r>
              <a:rPr lang="en-US" dirty="0" err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phoneNum</a:t>
            </a: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…</a:t>
            </a:r>
          </a:p>
        </p:txBody>
      </p:sp>
    </p:spTree>
    <p:extLst>
      <p:ext uri="{BB962C8B-B14F-4D97-AF65-F5344CB8AC3E}">
        <p14:creationId xmlns:p14="http://schemas.microsoft.com/office/powerpoint/2010/main" val="3647491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770574" y="468450"/>
            <a:ext cx="33327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CHI TIẾT ỨNG DỤNG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Google Shape;399;p17">
            <a:extLst>
              <a:ext uri="{FF2B5EF4-FFF2-40B4-BE49-F238E27FC236}">
                <a16:creationId xmlns:a16="http://schemas.microsoft.com/office/drawing/2014/main" id="{4B28805F-31A1-48DC-96E2-3E871F499217}"/>
              </a:ext>
            </a:extLst>
          </p:cNvPr>
          <p:cNvSpPr txBox="1">
            <a:spLocks/>
          </p:cNvSpPr>
          <p:nvPr/>
        </p:nvSpPr>
        <p:spPr>
          <a:xfrm flipH="1">
            <a:off x="6254386" y="1036150"/>
            <a:ext cx="3243943" cy="72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. Giao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diện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Google Shape;456;p19">
            <a:extLst>
              <a:ext uri="{FF2B5EF4-FFF2-40B4-BE49-F238E27FC236}">
                <a16:creationId xmlns:a16="http://schemas.microsoft.com/office/drawing/2014/main" id="{6065E26A-1CAD-464E-BF3B-90EC41C66480}"/>
              </a:ext>
            </a:extLst>
          </p:cNvPr>
          <p:cNvSpPr txBox="1">
            <a:spLocks/>
          </p:cNvSpPr>
          <p:nvPr/>
        </p:nvSpPr>
        <p:spPr>
          <a:xfrm>
            <a:off x="4917452" y="1756240"/>
            <a:ext cx="3728933" cy="25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Theo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ngôn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ngữ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thiết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kế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Material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của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Google</a:t>
            </a: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Hỗ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trợ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Light Mode,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hướng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tới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hỗ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trợ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Dark Mode</a:t>
            </a: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Tone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màu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chủ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đạo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: #0353A4</a:t>
            </a: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Ngôn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ngữ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: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Tiếng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Anh,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hướng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tới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đa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ngôn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ngữ</a:t>
            </a:r>
            <a:endParaRPr lang="en-US" sz="1800" dirty="0"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E092472E-A62C-42B5-96B8-73584A304A8E}"/>
              </a:ext>
            </a:extLst>
          </p:cNvPr>
          <p:cNvSpPr/>
          <p:nvPr/>
        </p:nvSpPr>
        <p:spPr>
          <a:xfrm>
            <a:off x="8201975" y="3068774"/>
            <a:ext cx="277906" cy="242047"/>
          </a:xfrm>
          <a:prstGeom prst="rect">
            <a:avLst/>
          </a:prstGeom>
          <a:solidFill>
            <a:srgbClr val="035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Hình ảnh 8" descr="Ảnh có chứa văn bản&#10;&#10;Mô tả được tạo tự động">
            <a:extLst>
              <a:ext uri="{FF2B5EF4-FFF2-40B4-BE49-F238E27FC236}">
                <a16:creationId xmlns:a16="http://schemas.microsoft.com/office/drawing/2014/main" id="{0B28923D-D384-4A5B-9ABA-2DBBF704C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15" y="1295515"/>
            <a:ext cx="1559785" cy="3379535"/>
          </a:xfrm>
          <a:prstGeom prst="rect">
            <a:avLst/>
          </a:prstGeom>
        </p:spPr>
      </p:pic>
      <p:pic>
        <p:nvPicPr>
          <p:cNvPr id="12" name="Hình ảnh 11" descr="Ảnh có chứa văn bản&#10;&#10;Mô tả được tạo tự động">
            <a:extLst>
              <a:ext uri="{FF2B5EF4-FFF2-40B4-BE49-F238E27FC236}">
                <a16:creationId xmlns:a16="http://schemas.microsoft.com/office/drawing/2014/main" id="{014F82A7-E3B0-4E1A-938F-EF2F553E4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9007" y="1301049"/>
            <a:ext cx="1559785" cy="3379535"/>
          </a:xfrm>
          <a:prstGeom prst="rect">
            <a:avLst/>
          </a:prstGeom>
        </p:spPr>
      </p:pic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796219D6-94E2-4BF9-8944-CAF67A28103A}"/>
              </a:ext>
            </a:extLst>
          </p:cNvPr>
          <p:cNvSpPr txBox="1"/>
          <p:nvPr/>
        </p:nvSpPr>
        <p:spPr>
          <a:xfrm>
            <a:off x="-6828" y="4675050"/>
            <a:ext cx="45788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0" algn="ctr">
              <a:spcAft>
                <a:spcPts val="600"/>
              </a:spcAft>
              <a:buClr>
                <a:schemeClr val="accent2"/>
              </a:buClr>
              <a:buSzPts val="1100"/>
            </a:pPr>
            <a:r>
              <a:rPr lang="en-US" sz="1200" i="1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Giao </a:t>
            </a:r>
            <a:r>
              <a:rPr lang="en-US" sz="1200" i="1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diện</a:t>
            </a:r>
            <a:r>
              <a:rPr lang="en-US" sz="1200" i="1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200" i="1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chính</a:t>
            </a:r>
            <a:r>
              <a:rPr lang="en-US" sz="1200" i="1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200" i="1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của</a:t>
            </a:r>
            <a:r>
              <a:rPr lang="en-US" sz="1200" i="1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200" i="1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ứng</a:t>
            </a:r>
            <a:r>
              <a:rPr lang="en-US" sz="1200" i="1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200" i="1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dụng</a:t>
            </a:r>
            <a:r>
              <a:rPr lang="en-US" sz="1200" i="1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(Light mode </a:t>
            </a:r>
            <a:r>
              <a:rPr lang="en-US" sz="1200" i="1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và</a:t>
            </a:r>
            <a:r>
              <a:rPr lang="en-US" sz="1200" i="1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Dark Mode)</a:t>
            </a:r>
          </a:p>
        </p:txBody>
      </p:sp>
    </p:spTree>
    <p:extLst>
      <p:ext uri="{BB962C8B-B14F-4D97-AF65-F5344CB8AC3E}">
        <p14:creationId xmlns:p14="http://schemas.microsoft.com/office/powerpoint/2010/main" val="2524257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0000"/>
          </a:schemeClr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770574" y="468450"/>
            <a:ext cx="33327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CHI TIẾT ỨNG DỤNG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8" name="Google Shape;398;p17">
            <a:extLst>
              <a:ext uri="{FF2B5EF4-FFF2-40B4-BE49-F238E27FC236}">
                <a16:creationId xmlns:a16="http://schemas.microsoft.com/office/drawing/2014/main" id="{4E7A82CE-DCF2-4690-A5EF-E005F1A3959A}"/>
              </a:ext>
            </a:extLst>
          </p:cNvPr>
          <p:cNvCxnSpPr>
            <a:cxnSpLocks/>
          </p:cNvCxnSpPr>
          <p:nvPr/>
        </p:nvCxnSpPr>
        <p:spPr>
          <a:xfrm flipV="1">
            <a:off x="497615" y="-286604"/>
            <a:ext cx="0" cy="1322754"/>
          </a:xfrm>
          <a:prstGeom prst="straightConnector1">
            <a:avLst/>
          </a:prstGeom>
          <a:noFill/>
          <a:ln w="28575" cap="flat" cmpd="sng">
            <a:solidFill>
              <a:srgbClr val="0353A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" name="Nhóm 15">
            <a:extLst>
              <a:ext uri="{FF2B5EF4-FFF2-40B4-BE49-F238E27FC236}">
                <a16:creationId xmlns:a16="http://schemas.microsoft.com/office/drawing/2014/main" id="{76023094-34B2-4A7B-ABA2-8080F1DA3756}"/>
              </a:ext>
            </a:extLst>
          </p:cNvPr>
          <p:cNvGrpSpPr/>
          <p:nvPr/>
        </p:nvGrpSpPr>
        <p:grpSpPr>
          <a:xfrm>
            <a:off x="1090402" y="1347396"/>
            <a:ext cx="1477113" cy="3488786"/>
            <a:chOff x="497610" y="1347396"/>
            <a:chExt cx="1477113" cy="3488786"/>
          </a:xfrm>
        </p:grpSpPr>
        <p:pic>
          <p:nvPicPr>
            <p:cNvPr id="3" name="Hình ảnh 2">
              <a:extLst>
                <a:ext uri="{FF2B5EF4-FFF2-40B4-BE49-F238E27FC236}">
                  <a16:creationId xmlns:a16="http://schemas.microsoft.com/office/drawing/2014/main" id="{1645EDDC-63E3-4DB5-9AF4-17CE20F5D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7615" y="1347396"/>
              <a:ext cx="1477108" cy="3200400"/>
            </a:xfrm>
            <a:prstGeom prst="rect">
              <a:avLst/>
            </a:prstGeom>
          </p:spPr>
        </p:pic>
        <p:sp>
          <p:nvSpPr>
            <p:cNvPr id="17" name="Hộp Văn bản 16">
              <a:extLst>
                <a:ext uri="{FF2B5EF4-FFF2-40B4-BE49-F238E27FC236}">
                  <a16:creationId xmlns:a16="http://schemas.microsoft.com/office/drawing/2014/main" id="{0FA6564A-28DF-4255-8618-B9BFC1DCBC19}"/>
                </a:ext>
              </a:extLst>
            </p:cNvPr>
            <p:cNvSpPr txBox="1"/>
            <p:nvPr/>
          </p:nvSpPr>
          <p:spPr>
            <a:xfrm>
              <a:off x="497610" y="4559183"/>
              <a:ext cx="14771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58750" algn="ctr">
                <a:spcAft>
                  <a:spcPts val="600"/>
                </a:spcAft>
                <a:buClr>
                  <a:schemeClr val="accent2"/>
                </a:buClr>
                <a:buSzPts val="1100"/>
              </a:pPr>
              <a:r>
                <a:rPr lang="en-US" sz="1200" i="1" dirty="0">
                  <a:latin typeface="Calibri Light" panose="020F0302020204030204" pitchFamily="34" charset="0"/>
                  <a:ea typeface="Arvo"/>
                  <a:cs typeface="Calibri Light" panose="020F0302020204030204" pitchFamily="34" charset="0"/>
                  <a:sym typeface="Arvo"/>
                </a:rPr>
                <a:t>Side bar</a:t>
              </a:r>
            </a:p>
          </p:txBody>
        </p:sp>
      </p:grpSp>
      <p:grpSp>
        <p:nvGrpSpPr>
          <p:cNvPr id="21" name="Nhóm 20">
            <a:extLst>
              <a:ext uri="{FF2B5EF4-FFF2-40B4-BE49-F238E27FC236}">
                <a16:creationId xmlns:a16="http://schemas.microsoft.com/office/drawing/2014/main" id="{33E373BA-EFEE-4921-87BB-DBAC8C3AA722}"/>
              </a:ext>
            </a:extLst>
          </p:cNvPr>
          <p:cNvGrpSpPr/>
          <p:nvPr/>
        </p:nvGrpSpPr>
        <p:grpSpPr>
          <a:xfrm>
            <a:off x="2919096" y="1352354"/>
            <a:ext cx="1477108" cy="3483828"/>
            <a:chOff x="2781941" y="1352354"/>
            <a:chExt cx="1477108" cy="3483828"/>
          </a:xfrm>
        </p:grpSpPr>
        <p:pic>
          <p:nvPicPr>
            <p:cNvPr id="6" name="Hình ảnh 5" descr="Liên hệ">
              <a:extLst>
                <a:ext uri="{FF2B5EF4-FFF2-40B4-BE49-F238E27FC236}">
                  <a16:creationId xmlns:a16="http://schemas.microsoft.com/office/drawing/2014/main" id="{CBA404BA-A1C9-43BB-8965-579207DA32BD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81941" y="1352354"/>
              <a:ext cx="1477108" cy="3200400"/>
            </a:xfrm>
            <a:prstGeom prst="rect">
              <a:avLst/>
            </a:prstGeom>
          </p:spPr>
        </p:pic>
        <p:sp>
          <p:nvSpPr>
            <p:cNvPr id="18" name="Hộp Văn bản 17">
              <a:extLst>
                <a:ext uri="{FF2B5EF4-FFF2-40B4-BE49-F238E27FC236}">
                  <a16:creationId xmlns:a16="http://schemas.microsoft.com/office/drawing/2014/main" id="{F252F2F3-32BE-4D06-82DD-79CB5B157233}"/>
                </a:ext>
              </a:extLst>
            </p:cNvPr>
            <p:cNvSpPr txBox="1"/>
            <p:nvPr/>
          </p:nvSpPr>
          <p:spPr>
            <a:xfrm>
              <a:off x="2781941" y="4559183"/>
              <a:ext cx="14771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58750" algn="ctr">
                <a:spcAft>
                  <a:spcPts val="600"/>
                </a:spcAft>
                <a:buClr>
                  <a:schemeClr val="accent2"/>
                </a:buClr>
                <a:buSzPts val="1100"/>
              </a:pPr>
              <a:r>
                <a:rPr lang="en-US" sz="1200" i="1" dirty="0" err="1">
                  <a:latin typeface="Calibri Light" panose="020F0302020204030204" pitchFamily="34" charset="0"/>
                  <a:ea typeface="Arvo"/>
                  <a:cs typeface="Calibri Light" panose="020F0302020204030204" pitchFamily="34" charset="0"/>
                  <a:sym typeface="Arvo"/>
                </a:rPr>
                <a:t>Liên</a:t>
              </a:r>
              <a:r>
                <a:rPr lang="en-US" sz="1200" i="1" dirty="0">
                  <a:latin typeface="Calibri Light" panose="020F0302020204030204" pitchFamily="34" charset="0"/>
                  <a:ea typeface="Arvo"/>
                  <a:cs typeface="Calibri Light" panose="020F0302020204030204" pitchFamily="34" charset="0"/>
                  <a:sym typeface="Arvo"/>
                </a:rPr>
                <a:t> </a:t>
              </a:r>
              <a:r>
                <a:rPr lang="en-US" sz="1200" i="1" dirty="0" err="1">
                  <a:latin typeface="Calibri Light" panose="020F0302020204030204" pitchFamily="34" charset="0"/>
                  <a:ea typeface="Arvo"/>
                  <a:cs typeface="Calibri Light" panose="020F0302020204030204" pitchFamily="34" charset="0"/>
                  <a:sym typeface="Arvo"/>
                </a:rPr>
                <a:t>hệ</a:t>
              </a:r>
              <a:endParaRPr lang="en-US" sz="1200" i="1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endParaRPr>
            </a:p>
          </p:txBody>
        </p:sp>
      </p:grpSp>
      <p:grpSp>
        <p:nvGrpSpPr>
          <p:cNvPr id="22" name="Nhóm 21">
            <a:extLst>
              <a:ext uri="{FF2B5EF4-FFF2-40B4-BE49-F238E27FC236}">
                <a16:creationId xmlns:a16="http://schemas.microsoft.com/office/drawing/2014/main" id="{E99C5C58-7741-448E-9D2D-8457C99EE52C}"/>
              </a:ext>
            </a:extLst>
          </p:cNvPr>
          <p:cNvGrpSpPr/>
          <p:nvPr/>
        </p:nvGrpSpPr>
        <p:grpSpPr>
          <a:xfrm>
            <a:off x="4747793" y="1347396"/>
            <a:ext cx="1477108" cy="3488786"/>
            <a:chOff x="5016066" y="1347396"/>
            <a:chExt cx="1477108" cy="3488786"/>
          </a:xfrm>
        </p:grpSpPr>
        <p:pic>
          <p:nvPicPr>
            <p:cNvPr id="13" name="Hình ảnh 12" descr="Ảnh có chứa văn bản&#10;&#10;Mô tả được tạo tự động">
              <a:extLst>
                <a:ext uri="{FF2B5EF4-FFF2-40B4-BE49-F238E27FC236}">
                  <a16:creationId xmlns:a16="http://schemas.microsoft.com/office/drawing/2014/main" id="{96FDF6A7-245E-41D8-ABA7-A44D3A79D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16066" y="1347396"/>
              <a:ext cx="1477108" cy="3200400"/>
            </a:xfrm>
            <a:prstGeom prst="rect">
              <a:avLst/>
            </a:prstGeom>
          </p:spPr>
        </p:pic>
        <p:sp>
          <p:nvSpPr>
            <p:cNvPr id="19" name="Hộp Văn bản 18">
              <a:extLst>
                <a:ext uri="{FF2B5EF4-FFF2-40B4-BE49-F238E27FC236}">
                  <a16:creationId xmlns:a16="http://schemas.microsoft.com/office/drawing/2014/main" id="{020FADA2-40B6-4DA1-8035-89BAE6021087}"/>
                </a:ext>
              </a:extLst>
            </p:cNvPr>
            <p:cNvSpPr txBox="1"/>
            <p:nvPr/>
          </p:nvSpPr>
          <p:spPr>
            <a:xfrm>
              <a:off x="5016066" y="4559183"/>
              <a:ext cx="14771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58750" algn="ctr">
                <a:spcAft>
                  <a:spcPts val="600"/>
                </a:spcAft>
                <a:buClr>
                  <a:schemeClr val="accent2"/>
                </a:buClr>
                <a:buSzPts val="1100"/>
              </a:pPr>
              <a:r>
                <a:rPr lang="en-US" sz="1200" i="1" dirty="0" err="1">
                  <a:latin typeface="Calibri Light" panose="020F0302020204030204" pitchFamily="34" charset="0"/>
                  <a:ea typeface="Arvo"/>
                  <a:cs typeface="Calibri Light" panose="020F0302020204030204" pitchFamily="34" charset="0"/>
                  <a:sym typeface="Arvo"/>
                </a:rPr>
                <a:t>Tài</a:t>
              </a:r>
              <a:r>
                <a:rPr lang="en-US" sz="1200" i="1" dirty="0">
                  <a:latin typeface="Calibri Light" panose="020F0302020204030204" pitchFamily="34" charset="0"/>
                  <a:ea typeface="Arvo"/>
                  <a:cs typeface="Calibri Light" panose="020F0302020204030204" pitchFamily="34" charset="0"/>
                  <a:sym typeface="Arvo"/>
                </a:rPr>
                <a:t> </a:t>
              </a:r>
              <a:r>
                <a:rPr lang="en-US" sz="1200" i="1" dirty="0" err="1">
                  <a:latin typeface="Calibri Light" panose="020F0302020204030204" pitchFamily="34" charset="0"/>
                  <a:ea typeface="Arvo"/>
                  <a:cs typeface="Calibri Light" panose="020F0302020204030204" pitchFamily="34" charset="0"/>
                  <a:sym typeface="Arvo"/>
                </a:rPr>
                <a:t>khoản</a:t>
              </a:r>
              <a:r>
                <a:rPr lang="en-US" sz="1200" i="1" dirty="0">
                  <a:latin typeface="Calibri Light" panose="020F0302020204030204" pitchFamily="34" charset="0"/>
                  <a:ea typeface="Arvo"/>
                  <a:cs typeface="Calibri Light" panose="020F0302020204030204" pitchFamily="34" charset="0"/>
                  <a:sym typeface="Arvo"/>
                </a:rPr>
                <a:t> </a:t>
              </a:r>
              <a:r>
                <a:rPr lang="en-US" sz="1200" i="1" dirty="0" err="1">
                  <a:latin typeface="Calibri Light" panose="020F0302020204030204" pitchFamily="34" charset="0"/>
                  <a:ea typeface="Arvo"/>
                  <a:cs typeface="Calibri Light" panose="020F0302020204030204" pitchFamily="34" charset="0"/>
                  <a:sym typeface="Arvo"/>
                </a:rPr>
                <a:t>cá</a:t>
              </a:r>
              <a:r>
                <a:rPr lang="en-US" sz="1200" i="1" dirty="0">
                  <a:latin typeface="Calibri Light" panose="020F0302020204030204" pitchFamily="34" charset="0"/>
                  <a:ea typeface="Arvo"/>
                  <a:cs typeface="Calibri Light" panose="020F0302020204030204" pitchFamily="34" charset="0"/>
                  <a:sym typeface="Arvo"/>
                </a:rPr>
                <a:t> </a:t>
              </a:r>
              <a:r>
                <a:rPr lang="en-US" sz="1200" i="1" dirty="0" err="1">
                  <a:latin typeface="Calibri Light" panose="020F0302020204030204" pitchFamily="34" charset="0"/>
                  <a:ea typeface="Arvo"/>
                  <a:cs typeface="Calibri Light" panose="020F0302020204030204" pitchFamily="34" charset="0"/>
                  <a:sym typeface="Arvo"/>
                </a:rPr>
                <a:t>nhân</a:t>
              </a:r>
              <a:endParaRPr lang="en-US" sz="1200" i="1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endParaRPr>
            </a:p>
          </p:txBody>
        </p:sp>
      </p:grpSp>
      <p:grpSp>
        <p:nvGrpSpPr>
          <p:cNvPr id="23" name="Nhóm 22">
            <a:extLst>
              <a:ext uri="{FF2B5EF4-FFF2-40B4-BE49-F238E27FC236}">
                <a16:creationId xmlns:a16="http://schemas.microsoft.com/office/drawing/2014/main" id="{21E7E320-5B8B-40F9-B193-6D1DC65CC4F8}"/>
              </a:ext>
            </a:extLst>
          </p:cNvPr>
          <p:cNvGrpSpPr/>
          <p:nvPr/>
        </p:nvGrpSpPr>
        <p:grpSpPr>
          <a:xfrm>
            <a:off x="6576490" y="1347396"/>
            <a:ext cx="1477108" cy="3488786"/>
            <a:chOff x="7264761" y="1347396"/>
            <a:chExt cx="1477108" cy="3488786"/>
          </a:xfrm>
        </p:grpSpPr>
        <p:pic>
          <p:nvPicPr>
            <p:cNvPr id="15" name="Hình ảnh 14" descr="Ảnh có chứa văn bản&#10;&#10;Mô tả được tạo tự động">
              <a:extLst>
                <a:ext uri="{FF2B5EF4-FFF2-40B4-BE49-F238E27FC236}">
                  <a16:creationId xmlns:a16="http://schemas.microsoft.com/office/drawing/2014/main" id="{6BC86112-2CB3-4819-84C1-577B87A13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64761" y="1347396"/>
              <a:ext cx="1477108" cy="3200400"/>
            </a:xfrm>
            <a:prstGeom prst="rect">
              <a:avLst/>
            </a:prstGeom>
          </p:spPr>
        </p:pic>
        <p:sp>
          <p:nvSpPr>
            <p:cNvPr id="20" name="Hộp Văn bản 19">
              <a:extLst>
                <a:ext uri="{FF2B5EF4-FFF2-40B4-BE49-F238E27FC236}">
                  <a16:creationId xmlns:a16="http://schemas.microsoft.com/office/drawing/2014/main" id="{2F404AB8-493A-4575-A50E-4B2298629933}"/>
                </a:ext>
              </a:extLst>
            </p:cNvPr>
            <p:cNvSpPr txBox="1"/>
            <p:nvPr/>
          </p:nvSpPr>
          <p:spPr>
            <a:xfrm>
              <a:off x="7264761" y="4559183"/>
              <a:ext cx="14771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58750" algn="ctr">
                <a:spcAft>
                  <a:spcPts val="600"/>
                </a:spcAft>
                <a:buClr>
                  <a:schemeClr val="accent2"/>
                </a:buClr>
                <a:buSzPts val="1100"/>
              </a:pPr>
              <a:r>
                <a:rPr lang="en-US" sz="1200" i="1" dirty="0" err="1">
                  <a:latin typeface="Calibri Light" panose="020F0302020204030204" pitchFamily="34" charset="0"/>
                  <a:ea typeface="Arvo"/>
                  <a:cs typeface="Calibri Light" panose="020F0302020204030204" pitchFamily="34" charset="0"/>
                  <a:sym typeface="Arvo"/>
                </a:rPr>
                <a:t>Màn</a:t>
              </a:r>
              <a:r>
                <a:rPr lang="en-US" sz="1200" i="1" dirty="0">
                  <a:latin typeface="Calibri Light" panose="020F0302020204030204" pitchFamily="34" charset="0"/>
                  <a:ea typeface="Arvo"/>
                  <a:cs typeface="Calibri Light" panose="020F0302020204030204" pitchFamily="34" charset="0"/>
                  <a:sym typeface="Arvo"/>
                </a:rPr>
                <a:t> </a:t>
              </a:r>
              <a:r>
                <a:rPr lang="en-US" sz="1200" i="1" dirty="0" err="1">
                  <a:latin typeface="Calibri Light" panose="020F0302020204030204" pitchFamily="34" charset="0"/>
                  <a:ea typeface="Arvo"/>
                  <a:cs typeface="Calibri Light" panose="020F0302020204030204" pitchFamily="34" charset="0"/>
                  <a:sym typeface="Arvo"/>
                </a:rPr>
                <a:t>hình</a:t>
              </a:r>
              <a:r>
                <a:rPr lang="en-US" sz="1200" i="1" dirty="0">
                  <a:latin typeface="Calibri Light" panose="020F0302020204030204" pitchFamily="34" charset="0"/>
                  <a:ea typeface="Arvo"/>
                  <a:cs typeface="Calibri Light" panose="020F0302020204030204" pitchFamily="34" charset="0"/>
                  <a:sym typeface="Arvo"/>
                </a:rPr>
                <a:t> </a:t>
              </a:r>
              <a:r>
                <a:rPr lang="en-US" sz="1200" i="1" dirty="0" err="1">
                  <a:latin typeface="Calibri Light" panose="020F0302020204030204" pitchFamily="34" charset="0"/>
                  <a:ea typeface="Arvo"/>
                  <a:cs typeface="Calibri Light" panose="020F0302020204030204" pitchFamily="34" charset="0"/>
                  <a:sym typeface="Arvo"/>
                </a:rPr>
                <a:t>nhắn</a:t>
              </a:r>
              <a:r>
                <a:rPr lang="en-US" sz="1200" i="1" dirty="0">
                  <a:latin typeface="Calibri Light" panose="020F0302020204030204" pitchFamily="34" charset="0"/>
                  <a:ea typeface="Arvo"/>
                  <a:cs typeface="Calibri Light" panose="020F0302020204030204" pitchFamily="34" charset="0"/>
                  <a:sym typeface="Arvo"/>
                </a:rPr>
                <a:t> tin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9081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770574" y="468450"/>
            <a:ext cx="33327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CHI TIẾT ỨNG DỤNG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Google Shape;399;p17">
            <a:extLst>
              <a:ext uri="{FF2B5EF4-FFF2-40B4-BE49-F238E27FC236}">
                <a16:creationId xmlns:a16="http://schemas.microsoft.com/office/drawing/2014/main" id="{4B28805F-31A1-48DC-96E2-3E871F499217}"/>
              </a:ext>
            </a:extLst>
          </p:cNvPr>
          <p:cNvSpPr txBox="1">
            <a:spLocks/>
          </p:cNvSpPr>
          <p:nvPr/>
        </p:nvSpPr>
        <p:spPr>
          <a:xfrm flipH="1">
            <a:off x="4679576" y="1036150"/>
            <a:ext cx="4114801" cy="72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Các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chức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năng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đã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phát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triển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80F52A59-BCC6-42E6-8EEC-AACB1080236B}"/>
              </a:ext>
            </a:extLst>
          </p:cNvPr>
          <p:cNvSpPr txBox="1"/>
          <p:nvPr/>
        </p:nvSpPr>
        <p:spPr>
          <a:xfrm>
            <a:off x="4491320" y="1571574"/>
            <a:ext cx="4303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buFont typeface="Arvo"/>
              <a:buChar char="●"/>
              <a:tabLst/>
              <a:defRPr/>
            </a:pPr>
            <a:r>
              <a:rPr kumimoji="0" lang="vi-V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Đăng </a:t>
            </a:r>
            <a:r>
              <a:rPr kumimoji="0" lang="vi-V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kí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–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Đăng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nhập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bằng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số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điện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thoại</a:t>
            </a:r>
            <a:endParaRPr kumimoji="0" lang="vi-V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219CC8CB-51BE-46A0-88AA-A0100A71FE0E}"/>
              </a:ext>
            </a:extLst>
          </p:cNvPr>
          <p:cNvSpPr txBox="1"/>
          <p:nvPr/>
        </p:nvSpPr>
        <p:spPr>
          <a:xfrm>
            <a:off x="280146" y="1940906"/>
            <a:ext cx="8583707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r>
              <a:rPr kumimoji="0" lang="en-US" sz="1500" b="1" i="1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Mô</a:t>
            </a:r>
            <a:r>
              <a:rPr kumimoji="0" lang="en-US" sz="1500" b="1" i="1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1" i="1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tả</a:t>
            </a:r>
            <a:r>
              <a:rPr kumimoji="0" lang="en-US" sz="1500" b="1" i="1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: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	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Sử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dụng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số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điện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thoại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cá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nhân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để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đăng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kí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tài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khoản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.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Thực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hiện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đăng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nhập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bằng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mã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xác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thực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	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được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gửi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về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số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điện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thoại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đã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đăng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kí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.</a:t>
            </a: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r>
              <a:rPr lang="en-US" sz="1500" b="1" i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Các</a:t>
            </a:r>
            <a:r>
              <a:rPr lang="en-US" sz="1500" b="1" i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b="1" i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bước</a:t>
            </a:r>
            <a:r>
              <a:rPr lang="en-US" sz="1500" b="1" i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b="1" i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thực</a:t>
            </a:r>
            <a:r>
              <a:rPr lang="en-US" sz="1500" b="1" i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b="1" i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hiện</a:t>
            </a:r>
            <a:r>
              <a:rPr lang="en-US" sz="1500" b="1" i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:</a:t>
            </a:r>
          </a:p>
          <a:p>
            <a:pPr marL="158750">
              <a:spcAft>
                <a:spcPts val="600"/>
              </a:spcAft>
              <a:buClr>
                <a:srgbClr val="6EB0EC"/>
              </a:buClr>
              <a:buSzPts val="1100"/>
              <a:defRPr/>
            </a:pP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(1)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Lựa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chọn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mã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quốc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gia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/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tìm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kiếm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mã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quốc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gia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theo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tên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nước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(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mặc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định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+84: Vietnam)</a:t>
            </a: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(2)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Nhập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số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điện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thoại</a:t>
            </a:r>
            <a:endParaRPr lang="en-US" sz="1500" dirty="0">
              <a:solidFill>
                <a:srgbClr val="434343"/>
              </a:solidFill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	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Nếu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số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điện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thoại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chưa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từng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đăng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kí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tài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khoản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,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chuyển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đến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bước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(3)</a:t>
            </a: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	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Nếu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số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điện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thoại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đã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đăng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kí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tài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khoản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,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chuyển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đến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bước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(4)</a:t>
            </a: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(3)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Chuyển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đến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màn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hình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điền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thông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tin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cá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nhân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(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Họ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,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tên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)</a:t>
            </a: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(4) 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huyển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đến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màn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hình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xác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thực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và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nhập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mã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xác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thực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để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đăng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nhập</a:t>
            </a:r>
            <a:endParaRPr lang="en-US" sz="1500" dirty="0">
              <a:solidFill>
                <a:srgbClr val="434343"/>
              </a:solidFill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     (m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ã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xác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thực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gồm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6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số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sẽ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được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gửi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đến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số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điện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thoại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dung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để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đăng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nhập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)</a:t>
            </a: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</p:txBody>
      </p:sp>
    </p:spTree>
    <p:extLst>
      <p:ext uri="{BB962C8B-B14F-4D97-AF65-F5344CB8AC3E}">
        <p14:creationId xmlns:p14="http://schemas.microsoft.com/office/powerpoint/2010/main" val="3693873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770574" y="468450"/>
            <a:ext cx="33327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CHI TIẾT ỨNG DỤNG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Google Shape;399;p17">
            <a:extLst>
              <a:ext uri="{FF2B5EF4-FFF2-40B4-BE49-F238E27FC236}">
                <a16:creationId xmlns:a16="http://schemas.microsoft.com/office/drawing/2014/main" id="{4B28805F-31A1-48DC-96E2-3E871F499217}"/>
              </a:ext>
            </a:extLst>
          </p:cNvPr>
          <p:cNvSpPr txBox="1">
            <a:spLocks/>
          </p:cNvSpPr>
          <p:nvPr/>
        </p:nvSpPr>
        <p:spPr>
          <a:xfrm flipH="1">
            <a:off x="4679576" y="1036150"/>
            <a:ext cx="4114801" cy="72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Các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chức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năng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đã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phát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triển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80F52A59-BCC6-42E6-8EEC-AACB1080236B}"/>
              </a:ext>
            </a:extLst>
          </p:cNvPr>
          <p:cNvSpPr txBox="1"/>
          <p:nvPr/>
        </p:nvSpPr>
        <p:spPr>
          <a:xfrm>
            <a:off x="4491320" y="1571574"/>
            <a:ext cx="4303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buFont typeface="Arvo"/>
              <a:buChar char="●"/>
              <a:tabLst/>
              <a:defRPr/>
            </a:pPr>
            <a:r>
              <a:rPr kumimoji="0" lang="vi-V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Đăng </a:t>
            </a:r>
            <a:r>
              <a:rPr kumimoji="0" lang="vi-V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kí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–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Đăng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nhập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bằng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số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điện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thoại</a:t>
            </a:r>
            <a:endParaRPr kumimoji="0" lang="vi-V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46D3284A-026E-4825-A7C2-A5CABC8C4769}"/>
              </a:ext>
            </a:extLst>
          </p:cNvPr>
          <p:cNvSpPr txBox="1"/>
          <p:nvPr/>
        </p:nvSpPr>
        <p:spPr>
          <a:xfrm>
            <a:off x="4491320" y="2202418"/>
            <a:ext cx="43030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450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Các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ngoại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lệ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cần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xử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lí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: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số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điện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thoại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không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hợp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lệ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,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nhập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sai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mã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xác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thực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,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nhập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mã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xác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thực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hết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hạn</a:t>
            </a:r>
            <a:endParaRPr lang="en-US" dirty="0">
              <a:solidFill>
                <a:srgbClr val="434343"/>
              </a:solidFill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</p:txBody>
      </p:sp>
      <p:pic>
        <p:nvPicPr>
          <p:cNvPr id="3" name="Hình ảnh 2" descr="Ảnh có chứa văn bản, thiết bị điện tử, bàn phím&#10;&#10;Mô tả được tạo tự động">
            <a:extLst>
              <a:ext uri="{FF2B5EF4-FFF2-40B4-BE49-F238E27FC236}">
                <a16:creationId xmlns:a16="http://schemas.microsoft.com/office/drawing/2014/main" id="{CD3DBB04-74F1-4F71-9C68-9B76BEB62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060" y="1571574"/>
            <a:ext cx="1477107" cy="3200400"/>
          </a:xfrm>
          <a:prstGeom prst="rect">
            <a:avLst/>
          </a:prstGeom>
        </p:spPr>
      </p:pic>
      <p:pic>
        <p:nvPicPr>
          <p:cNvPr id="9" name="Hình ảnh 8" descr="Ảnh có chứa văn bản, thiết bị điện tử, bàn phím&#10;&#10;Mô tả được tạo tự động">
            <a:extLst>
              <a:ext uri="{FF2B5EF4-FFF2-40B4-BE49-F238E27FC236}">
                <a16:creationId xmlns:a16="http://schemas.microsoft.com/office/drawing/2014/main" id="{57A992EB-6A97-4D21-8BD4-E4365CD9D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2998" y="1571574"/>
            <a:ext cx="1477108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8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770574" y="468450"/>
            <a:ext cx="33327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CHI TIẾT ỨNG DỤNG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Google Shape;399;p17">
            <a:extLst>
              <a:ext uri="{FF2B5EF4-FFF2-40B4-BE49-F238E27FC236}">
                <a16:creationId xmlns:a16="http://schemas.microsoft.com/office/drawing/2014/main" id="{4B28805F-31A1-48DC-96E2-3E871F499217}"/>
              </a:ext>
            </a:extLst>
          </p:cNvPr>
          <p:cNvSpPr txBox="1">
            <a:spLocks/>
          </p:cNvSpPr>
          <p:nvPr/>
        </p:nvSpPr>
        <p:spPr>
          <a:xfrm flipH="1">
            <a:off x="4679576" y="1036150"/>
            <a:ext cx="4114801" cy="72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Các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chức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năng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đã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phát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triển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80F52A59-BCC6-42E6-8EEC-AACB1080236B}"/>
              </a:ext>
            </a:extLst>
          </p:cNvPr>
          <p:cNvSpPr txBox="1"/>
          <p:nvPr/>
        </p:nvSpPr>
        <p:spPr>
          <a:xfrm>
            <a:off x="4491320" y="1571574"/>
            <a:ext cx="4303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buFont typeface="Arvo"/>
              <a:buChar char="●"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Thêm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bạn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bè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bằng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số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điện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thoại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219CC8CB-51BE-46A0-88AA-A0100A71FE0E}"/>
              </a:ext>
            </a:extLst>
          </p:cNvPr>
          <p:cNvSpPr txBox="1"/>
          <p:nvPr/>
        </p:nvSpPr>
        <p:spPr>
          <a:xfrm>
            <a:off x="247649" y="2018279"/>
            <a:ext cx="8863854" cy="2939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r>
              <a:rPr kumimoji="0" lang="en-US" b="1" i="1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Mô</a:t>
            </a:r>
            <a:r>
              <a:rPr kumimoji="0" lang="en-US" b="1" i="1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1" i="1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tả</a:t>
            </a:r>
            <a:r>
              <a:rPr kumimoji="0" lang="en-US" b="1" i="1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: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	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Thêm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bạn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bè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(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đã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có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tài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khoản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trên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ứng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dụng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)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và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o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danh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sách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liên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lạc</a:t>
            </a:r>
            <a:endParaRPr lang="en-US" dirty="0">
              <a:solidFill>
                <a:srgbClr val="434343"/>
              </a:solidFill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r>
              <a:rPr lang="en-US" b="1" i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Các</a:t>
            </a:r>
            <a:r>
              <a:rPr lang="en-US" b="1" i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b="1" i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bước</a:t>
            </a:r>
            <a:r>
              <a:rPr lang="en-US" b="1" i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b="1" i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thực</a:t>
            </a:r>
            <a:r>
              <a:rPr lang="en-US" b="1" i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b="1" i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hiện</a:t>
            </a:r>
            <a:r>
              <a:rPr lang="en-US" b="1" i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:</a:t>
            </a: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(1) Side bar -&gt;Contact -&gt;           (New Contact) </a:t>
            </a: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(2)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Nhập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thông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tin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liên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lạc</a:t>
            </a:r>
            <a:endParaRPr lang="en-US" dirty="0">
              <a:solidFill>
                <a:srgbClr val="434343"/>
              </a:solidFill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	First name: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bắt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buộc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	</a:t>
            </a: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	Last name: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không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bắt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buộc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	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Lựa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chọn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mã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quốc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gia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/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tìm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kiếm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mã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quốc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gia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theo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tên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nước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(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mặc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định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+84: Vietnam)</a:t>
            </a: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	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Số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điện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thoại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: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bắt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buộc</a:t>
            </a:r>
            <a:endParaRPr lang="en-US" dirty="0">
              <a:solidFill>
                <a:srgbClr val="434343"/>
              </a:solidFill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(-)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Số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điện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thoại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chưa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từng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tạo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tài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khoản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,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gửi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thông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báo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lỗi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cho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người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dùng</a:t>
            </a:r>
            <a:endParaRPr lang="en-US" dirty="0">
              <a:solidFill>
                <a:srgbClr val="434343"/>
              </a:solidFill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(+)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số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điện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thoại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đã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có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tài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khoản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,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liên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hệ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mới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được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thêm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vào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danh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bạ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</p:txBody>
      </p:sp>
      <p:sp>
        <p:nvSpPr>
          <p:cNvPr id="6" name="Google Shape;474;p20">
            <a:extLst>
              <a:ext uri="{FF2B5EF4-FFF2-40B4-BE49-F238E27FC236}">
                <a16:creationId xmlns:a16="http://schemas.microsoft.com/office/drawing/2014/main" id="{1D175B13-C378-4329-8CA5-9D5B4DC55523}"/>
              </a:ext>
            </a:extLst>
          </p:cNvPr>
          <p:cNvSpPr/>
          <p:nvPr/>
        </p:nvSpPr>
        <p:spPr>
          <a:xfrm>
            <a:off x="2324963" y="2603125"/>
            <a:ext cx="276806" cy="277276"/>
          </a:xfrm>
          <a:custGeom>
            <a:avLst/>
            <a:gdLst/>
            <a:ahLst/>
            <a:cxnLst/>
            <a:rect l="l" t="t" r="r" b="b"/>
            <a:pathLst>
              <a:path w="14713" h="14738" extrusionOk="0">
                <a:moveTo>
                  <a:pt x="7419" y="1"/>
                </a:moveTo>
                <a:cubicBezTo>
                  <a:pt x="3334" y="1"/>
                  <a:pt x="0" y="3359"/>
                  <a:pt x="0" y="7420"/>
                </a:cubicBezTo>
                <a:cubicBezTo>
                  <a:pt x="0" y="11505"/>
                  <a:pt x="3334" y="14738"/>
                  <a:pt x="7419" y="14738"/>
                </a:cubicBezTo>
                <a:cubicBezTo>
                  <a:pt x="11479" y="14738"/>
                  <a:pt x="14712" y="11505"/>
                  <a:pt x="14712" y="7420"/>
                </a:cubicBezTo>
                <a:cubicBezTo>
                  <a:pt x="14712" y="3359"/>
                  <a:pt x="11479" y="1"/>
                  <a:pt x="741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</a:rPr>
              <a:t>+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314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770574" y="468450"/>
            <a:ext cx="33327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CHI TIẾT ỨNG DỤNG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Google Shape;399;p17">
            <a:extLst>
              <a:ext uri="{FF2B5EF4-FFF2-40B4-BE49-F238E27FC236}">
                <a16:creationId xmlns:a16="http://schemas.microsoft.com/office/drawing/2014/main" id="{4B28805F-31A1-48DC-96E2-3E871F499217}"/>
              </a:ext>
            </a:extLst>
          </p:cNvPr>
          <p:cNvSpPr txBox="1">
            <a:spLocks/>
          </p:cNvSpPr>
          <p:nvPr/>
        </p:nvSpPr>
        <p:spPr>
          <a:xfrm flipH="1">
            <a:off x="4679576" y="1036150"/>
            <a:ext cx="4114801" cy="72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Các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chức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năng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đã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phát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triển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80F52A59-BCC6-42E6-8EEC-AACB1080236B}"/>
              </a:ext>
            </a:extLst>
          </p:cNvPr>
          <p:cNvSpPr txBox="1"/>
          <p:nvPr/>
        </p:nvSpPr>
        <p:spPr>
          <a:xfrm>
            <a:off x="4572000" y="1571574"/>
            <a:ext cx="4222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buFont typeface="Arvo"/>
              <a:buChar char="●"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Thêm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bạn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bè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bằng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số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điện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thoại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46D3284A-026E-4825-A7C2-A5CABC8C4769}"/>
              </a:ext>
            </a:extLst>
          </p:cNvPr>
          <p:cNvSpPr txBox="1"/>
          <p:nvPr/>
        </p:nvSpPr>
        <p:spPr>
          <a:xfrm>
            <a:off x="4572000" y="2202418"/>
            <a:ext cx="4222377" cy="1461939"/>
          </a:xfrm>
          <a:prstGeom prst="rect">
            <a:avLst/>
          </a:prstGeom>
          <a:solidFill>
            <a:schemeClr val="dk1"/>
          </a:solidFill>
        </p:spPr>
        <p:txBody>
          <a:bodyPr wrap="square">
            <a:spAutoFit/>
          </a:bodyPr>
          <a:lstStyle/>
          <a:p>
            <a:pPr marL="44450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Các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ngoại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lệ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cần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xử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lý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: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số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điện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thoại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vừa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nhập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có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trong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danh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bạ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-&gt;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cập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nhật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thông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tin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mới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cho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liên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hệ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đó</a:t>
            </a:r>
            <a:endParaRPr lang="en-US" dirty="0">
              <a:solidFill>
                <a:srgbClr val="434343"/>
              </a:solidFill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  <a:p>
            <a:pPr marL="44450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ác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tính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năng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cần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bổ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sung: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xem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thông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tin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giới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thiệu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của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bạn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bè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,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xóa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liên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hệ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trong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danh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bạ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,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chặn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liên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hệ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</p:txBody>
      </p:sp>
      <p:pic>
        <p:nvPicPr>
          <p:cNvPr id="3" name="Hình ảnh 2" descr="Ảnh có chứa văn bản, thiết bị điện tử, bàn phím, ảnh chụp màn hình&#10;&#10;Mô tả được tạo tự động">
            <a:extLst>
              <a:ext uri="{FF2B5EF4-FFF2-40B4-BE49-F238E27FC236}">
                <a16:creationId xmlns:a16="http://schemas.microsoft.com/office/drawing/2014/main" id="{63200D7F-C0DF-470D-9A1E-043FBF89C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98" y="1630680"/>
            <a:ext cx="1477108" cy="3200400"/>
          </a:xfrm>
          <a:prstGeom prst="rect">
            <a:avLst/>
          </a:prstGeom>
        </p:spPr>
      </p:pic>
      <p:pic>
        <p:nvPicPr>
          <p:cNvPr id="9" name="Hình ảnh 8" descr="Ảnh có chứa văn bản&#10;&#10;Mô tả được tạo tự động">
            <a:extLst>
              <a:ext uri="{FF2B5EF4-FFF2-40B4-BE49-F238E27FC236}">
                <a16:creationId xmlns:a16="http://schemas.microsoft.com/office/drawing/2014/main" id="{19C3393D-EA32-4498-B673-EAC2FCBF7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0126" y="1630680"/>
            <a:ext cx="1477108" cy="3200400"/>
          </a:xfrm>
          <a:prstGeom prst="rect">
            <a:avLst/>
          </a:prstGeom>
        </p:spPr>
      </p:pic>
      <p:grpSp>
        <p:nvGrpSpPr>
          <p:cNvPr id="11" name="Nhóm 10">
            <a:extLst>
              <a:ext uri="{FF2B5EF4-FFF2-40B4-BE49-F238E27FC236}">
                <a16:creationId xmlns:a16="http://schemas.microsoft.com/office/drawing/2014/main" id="{3E397FB9-5249-4DDD-A956-06B5B4D6F3E2}"/>
              </a:ext>
            </a:extLst>
          </p:cNvPr>
          <p:cNvGrpSpPr/>
          <p:nvPr/>
        </p:nvGrpSpPr>
        <p:grpSpPr>
          <a:xfrm>
            <a:off x="4679576" y="3024320"/>
            <a:ext cx="333488" cy="334055"/>
            <a:chOff x="1546727" y="2255564"/>
            <a:chExt cx="1420591" cy="1423004"/>
          </a:xfrm>
        </p:grpSpPr>
        <p:grpSp>
          <p:nvGrpSpPr>
            <p:cNvPr id="12" name="Google Shape;472;p20">
              <a:extLst>
                <a:ext uri="{FF2B5EF4-FFF2-40B4-BE49-F238E27FC236}">
                  <a16:creationId xmlns:a16="http://schemas.microsoft.com/office/drawing/2014/main" id="{3E6C98BA-EF49-4D0A-9B02-46C88F3CC11F}"/>
                </a:ext>
              </a:extLst>
            </p:cNvPr>
            <p:cNvGrpSpPr/>
            <p:nvPr/>
          </p:nvGrpSpPr>
          <p:grpSpPr>
            <a:xfrm>
              <a:off x="1546727" y="2255564"/>
              <a:ext cx="1420591" cy="1423004"/>
              <a:chOff x="917250" y="2165250"/>
              <a:chExt cx="980695" cy="982361"/>
            </a:xfrm>
          </p:grpSpPr>
          <p:sp>
            <p:nvSpPr>
              <p:cNvPr id="20" name="Google Shape;473;p20">
                <a:extLst>
                  <a:ext uri="{FF2B5EF4-FFF2-40B4-BE49-F238E27FC236}">
                    <a16:creationId xmlns:a16="http://schemas.microsoft.com/office/drawing/2014/main" id="{E082AC39-AFC6-46C5-B223-512B04AEF5AE}"/>
                  </a:ext>
                </a:extLst>
              </p:cNvPr>
              <p:cNvSpPr/>
              <p:nvPr/>
            </p:nvSpPr>
            <p:spPr>
              <a:xfrm>
                <a:off x="917250" y="2165250"/>
                <a:ext cx="980695" cy="982361"/>
              </a:xfrm>
              <a:custGeom>
                <a:avLst/>
                <a:gdLst/>
                <a:ahLst/>
                <a:cxnLst/>
                <a:rect l="l" t="t" r="r" b="b"/>
                <a:pathLst>
                  <a:path w="14713" h="14738" extrusionOk="0">
                    <a:moveTo>
                      <a:pt x="7419" y="1"/>
                    </a:moveTo>
                    <a:cubicBezTo>
                      <a:pt x="3334" y="1"/>
                      <a:pt x="0" y="3359"/>
                      <a:pt x="0" y="7420"/>
                    </a:cubicBezTo>
                    <a:cubicBezTo>
                      <a:pt x="0" y="11505"/>
                      <a:pt x="3334" y="14738"/>
                      <a:pt x="7419" y="14738"/>
                    </a:cubicBezTo>
                    <a:cubicBezTo>
                      <a:pt x="11479" y="14738"/>
                      <a:pt x="14712" y="11505"/>
                      <a:pt x="14712" y="7420"/>
                    </a:cubicBezTo>
                    <a:cubicBezTo>
                      <a:pt x="14712" y="3359"/>
                      <a:pt x="11479" y="1"/>
                      <a:pt x="74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474;p20">
                <a:extLst>
                  <a:ext uri="{FF2B5EF4-FFF2-40B4-BE49-F238E27FC236}">
                    <a16:creationId xmlns:a16="http://schemas.microsoft.com/office/drawing/2014/main" id="{298ACC35-54E5-44C2-814D-DCE4FB160CFB}"/>
                  </a:ext>
                </a:extLst>
              </p:cNvPr>
              <p:cNvSpPr/>
              <p:nvPr/>
            </p:nvSpPr>
            <p:spPr>
              <a:xfrm>
                <a:off x="1037015" y="2285225"/>
                <a:ext cx="741167" cy="742427"/>
              </a:xfrm>
              <a:custGeom>
                <a:avLst/>
                <a:gdLst/>
                <a:ahLst/>
                <a:cxnLst/>
                <a:rect l="l" t="t" r="r" b="b"/>
                <a:pathLst>
                  <a:path w="14713" h="14738" extrusionOk="0">
                    <a:moveTo>
                      <a:pt x="7419" y="1"/>
                    </a:moveTo>
                    <a:cubicBezTo>
                      <a:pt x="3334" y="1"/>
                      <a:pt x="0" y="3359"/>
                      <a:pt x="0" y="7420"/>
                    </a:cubicBezTo>
                    <a:cubicBezTo>
                      <a:pt x="0" y="11505"/>
                      <a:pt x="3334" y="14738"/>
                      <a:pt x="7419" y="14738"/>
                    </a:cubicBezTo>
                    <a:cubicBezTo>
                      <a:pt x="11479" y="14738"/>
                      <a:pt x="14712" y="11505"/>
                      <a:pt x="14712" y="7420"/>
                    </a:cubicBezTo>
                    <a:cubicBezTo>
                      <a:pt x="14712" y="3359"/>
                      <a:pt x="11479" y="1"/>
                      <a:pt x="74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3" name="Google Shape;5720;p38">
              <a:extLst>
                <a:ext uri="{FF2B5EF4-FFF2-40B4-BE49-F238E27FC236}">
                  <a16:creationId xmlns:a16="http://schemas.microsoft.com/office/drawing/2014/main" id="{977A1DB0-FB0F-4B8A-83AC-541C4C16A6DC}"/>
                </a:ext>
              </a:extLst>
            </p:cNvPr>
            <p:cNvGrpSpPr/>
            <p:nvPr/>
          </p:nvGrpSpPr>
          <p:grpSpPr>
            <a:xfrm>
              <a:off x="1971329" y="2632894"/>
              <a:ext cx="601542" cy="591006"/>
              <a:chOff x="-40748275" y="3238700"/>
              <a:chExt cx="322600" cy="316950"/>
            </a:xfrm>
            <a:solidFill>
              <a:srgbClr val="FFFFFF"/>
            </a:solidFill>
          </p:grpSpPr>
          <p:sp>
            <p:nvSpPr>
              <p:cNvPr id="14" name="Google Shape;5721;p38">
                <a:extLst>
                  <a:ext uri="{FF2B5EF4-FFF2-40B4-BE49-F238E27FC236}">
                    <a16:creationId xmlns:a16="http://schemas.microsoft.com/office/drawing/2014/main" id="{E2C55218-5153-4AA9-86D1-BFF84EE743B8}"/>
                  </a:ext>
                </a:extLst>
              </p:cNvPr>
              <p:cNvSpPr/>
              <p:nvPr/>
            </p:nvSpPr>
            <p:spPr>
              <a:xfrm>
                <a:off x="-40709675" y="3273750"/>
                <a:ext cx="84300" cy="84300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3372" extrusionOk="0">
                    <a:moveTo>
                      <a:pt x="2710" y="0"/>
                    </a:moveTo>
                    <a:lnTo>
                      <a:pt x="1" y="2710"/>
                    </a:lnTo>
                    <a:lnTo>
                      <a:pt x="694" y="3371"/>
                    </a:lnTo>
                    <a:lnTo>
                      <a:pt x="3372" y="662"/>
                    </a:lnTo>
                    <a:lnTo>
                      <a:pt x="271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Google Shape;5722;p38">
                <a:extLst>
                  <a:ext uri="{FF2B5EF4-FFF2-40B4-BE49-F238E27FC236}">
                    <a16:creationId xmlns:a16="http://schemas.microsoft.com/office/drawing/2014/main" id="{5009658E-B1FA-4A73-BB1C-0F55E1839814}"/>
                  </a:ext>
                </a:extLst>
              </p:cNvPr>
              <p:cNvSpPr/>
              <p:nvPr/>
            </p:nvSpPr>
            <p:spPr>
              <a:xfrm>
                <a:off x="-40578925" y="3247175"/>
                <a:ext cx="151250" cy="149475"/>
              </a:xfrm>
              <a:custGeom>
                <a:avLst/>
                <a:gdLst/>
                <a:ahLst/>
                <a:cxnLst/>
                <a:rect l="l" t="t" r="r" b="b"/>
                <a:pathLst>
                  <a:path w="6050" h="5979" extrusionOk="0">
                    <a:moveTo>
                      <a:pt x="2663" y="0"/>
                    </a:moveTo>
                    <a:cubicBezTo>
                      <a:pt x="2552" y="0"/>
                      <a:pt x="2442" y="39"/>
                      <a:pt x="2363" y="118"/>
                    </a:cubicBezTo>
                    <a:lnTo>
                      <a:pt x="1261" y="1221"/>
                    </a:lnTo>
                    <a:lnTo>
                      <a:pt x="2678" y="2639"/>
                    </a:lnTo>
                    <a:cubicBezTo>
                      <a:pt x="2836" y="2796"/>
                      <a:pt x="2836" y="3080"/>
                      <a:pt x="2678" y="3237"/>
                    </a:cubicBezTo>
                    <a:cubicBezTo>
                      <a:pt x="2637" y="3278"/>
                      <a:pt x="2560" y="3302"/>
                      <a:pt x="2473" y="3302"/>
                    </a:cubicBezTo>
                    <a:cubicBezTo>
                      <a:pt x="2360" y="3302"/>
                      <a:pt x="2232" y="3263"/>
                      <a:pt x="2143" y="3174"/>
                    </a:cubicBezTo>
                    <a:lnTo>
                      <a:pt x="725" y="1756"/>
                    </a:lnTo>
                    <a:lnTo>
                      <a:pt x="0" y="2481"/>
                    </a:lnTo>
                    <a:lnTo>
                      <a:pt x="3529" y="5978"/>
                    </a:lnTo>
                    <a:lnTo>
                      <a:pt x="5892" y="3615"/>
                    </a:lnTo>
                    <a:cubicBezTo>
                      <a:pt x="6049" y="3458"/>
                      <a:pt x="6049" y="3174"/>
                      <a:pt x="5892" y="3017"/>
                    </a:cubicBezTo>
                    <a:lnTo>
                      <a:pt x="2962" y="118"/>
                    </a:lnTo>
                    <a:cubicBezTo>
                      <a:pt x="2883" y="39"/>
                      <a:pt x="2773" y="0"/>
                      <a:pt x="266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6" name="Google Shape;5723;p38">
                <a:extLst>
                  <a:ext uri="{FF2B5EF4-FFF2-40B4-BE49-F238E27FC236}">
                    <a16:creationId xmlns:a16="http://schemas.microsoft.com/office/drawing/2014/main" id="{50BA15E1-29D7-49DD-BC89-3583DB9AAD73}"/>
                  </a:ext>
                </a:extLst>
              </p:cNvPr>
              <p:cNvSpPr/>
              <p:nvPr/>
            </p:nvSpPr>
            <p:spPr>
              <a:xfrm>
                <a:off x="-40678175" y="3305250"/>
                <a:ext cx="213475" cy="213475"/>
              </a:xfrm>
              <a:custGeom>
                <a:avLst/>
                <a:gdLst/>
                <a:ahLst/>
                <a:cxnLst/>
                <a:rect l="l" t="t" r="r" b="b"/>
                <a:pathLst>
                  <a:path w="8539" h="8539" extrusionOk="0">
                    <a:moveTo>
                      <a:pt x="2679" y="0"/>
                    </a:moveTo>
                    <a:lnTo>
                      <a:pt x="1" y="2678"/>
                    </a:lnTo>
                    <a:lnTo>
                      <a:pt x="5861" y="8538"/>
                    </a:lnTo>
                    <a:lnTo>
                      <a:pt x="8539" y="5860"/>
                    </a:lnTo>
                    <a:lnTo>
                      <a:pt x="267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7" name="Google Shape;5724;p38">
                <a:extLst>
                  <a:ext uri="{FF2B5EF4-FFF2-40B4-BE49-F238E27FC236}">
                    <a16:creationId xmlns:a16="http://schemas.microsoft.com/office/drawing/2014/main" id="{E5D9C5CE-3085-4490-9B28-AC58DF65C939}"/>
                  </a:ext>
                </a:extLst>
              </p:cNvPr>
              <p:cNvSpPr/>
              <p:nvPr/>
            </p:nvSpPr>
            <p:spPr>
              <a:xfrm>
                <a:off x="-40513550" y="3469850"/>
                <a:ext cx="87875" cy="85800"/>
              </a:xfrm>
              <a:custGeom>
                <a:avLst/>
                <a:gdLst/>
                <a:ahLst/>
                <a:cxnLst/>
                <a:rect l="l" t="t" r="r" b="b"/>
                <a:pathLst>
                  <a:path w="3515" h="3432" extrusionOk="0">
                    <a:moveTo>
                      <a:pt x="2426" y="1"/>
                    </a:moveTo>
                    <a:lnTo>
                      <a:pt x="0" y="2427"/>
                    </a:lnTo>
                    <a:lnTo>
                      <a:pt x="2899" y="3404"/>
                    </a:lnTo>
                    <a:cubicBezTo>
                      <a:pt x="2948" y="3423"/>
                      <a:pt x="2996" y="3432"/>
                      <a:pt x="3044" y="3432"/>
                    </a:cubicBezTo>
                    <a:cubicBezTo>
                      <a:pt x="3302" y="3432"/>
                      <a:pt x="3514" y="3166"/>
                      <a:pt x="3434" y="2899"/>
                    </a:cubicBezTo>
                    <a:lnTo>
                      <a:pt x="242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Google Shape;5725;p38">
                <a:extLst>
                  <a:ext uri="{FF2B5EF4-FFF2-40B4-BE49-F238E27FC236}">
                    <a16:creationId xmlns:a16="http://schemas.microsoft.com/office/drawing/2014/main" id="{6A5E66DA-210B-4546-B7A9-07323EFF39D1}"/>
                  </a:ext>
                </a:extLst>
              </p:cNvPr>
              <p:cNvSpPr/>
              <p:nvPr/>
            </p:nvSpPr>
            <p:spPr>
              <a:xfrm>
                <a:off x="-40738025" y="3404500"/>
                <a:ext cx="150450" cy="149475"/>
              </a:xfrm>
              <a:custGeom>
                <a:avLst/>
                <a:gdLst/>
                <a:ahLst/>
                <a:cxnLst/>
                <a:rect l="l" t="t" r="r" b="b"/>
                <a:pathLst>
                  <a:path w="6018" h="5979" extrusionOk="0">
                    <a:moveTo>
                      <a:pt x="2521" y="0"/>
                    </a:moveTo>
                    <a:lnTo>
                      <a:pt x="1796" y="725"/>
                    </a:lnTo>
                    <a:lnTo>
                      <a:pt x="3308" y="2205"/>
                    </a:lnTo>
                    <a:cubicBezTo>
                      <a:pt x="3466" y="2363"/>
                      <a:pt x="3466" y="2646"/>
                      <a:pt x="3308" y="2804"/>
                    </a:cubicBezTo>
                    <a:cubicBezTo>
                      <a:pt x="3230" y="2883"/>
                      <a:pt x="3119" y="2922"/>
                      <a:pt x="3009" y="2922"/>
                    </a:cubicBezTo>
                    <a:cubicBezTo>
                      <a:pt x="2899" y="2922"/>
                      <a:pt x="2789" y="2883"/>
                      <a:pt x="2710" y="2804"/>
                    </a:cubicBezTo>
                    <a:lnTo>
                      <a:pt x="1229" y="1292"/>
                    </a:lnTo>
                    <a:lnTo>
                      <a:pt x="158" y="2363"/>
                    </a:lnTo>
                    <a:cubicBezTo>
                      <a:pt x="0" y="2520"/>
                      <a:pt x="0" y="2804"/>
                      <a:pt x="158" y="2962"/>
                    </a:cubicBezTo>
                    <a:lnTo>
                      <a:pt x="3056" y="5860"/>
                    </a:lnTo>
                    <a:cubicBezTo>
                      <a:pt x="3135" y="5939"/>
                      <a:pt x="3245" y="5978"/>
                      <a:pt x="3356" y="5978"/>
                    </a:cubicBezTo>
                    <a:cubicBezTo>
                      <a:pt x="3466" y="5978"/>
                      <a:pt x="3576" y="5939"/>
                      <a:pt x="3655" y="5860"/>
                    </a:cubicBezTo>
                    <a:lnTo>
                      <a:pt x="6018" y="3497"/>
                    </a:lnTo>
                    <a:lnTo>
                      <a:pt x="252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9" name="Google Shape;5726;p38">
                <a:extLst>
                  <a:ext uri="{FF2B5EF4-FFF2-40B4-BE49-F238E27FC236}">
                    <a16:creationId xmlns:a16="http://schemas.microsoft.com/office/drawing/2014/main" id="{31D30FC3-8E37-48D9-8F18-AA3F0C611148}"/>
                  </a:ext>
                </a:extLst>
              </p:cNvPr>
              <p:cNvSpPr/>
              <p:nvPr/>
            </p:nvSpPr>
            <p:spPr>
              <a:xfrm>
                <a:off x="-40748275" y="3238700"/>
                <a:ext cx="92175" cy="87850"/>
              </a:xfrm>
              <a:custGeom>
                <a:avLst/>
                <a:gdLst/>
                <a:ahLst/>
                <a:cxnLst/>
                <a:rect l="l" t="t" r="r" b="b"/>
                <a:pathLst>
                  <a:path w="3687" h="3514" extrusionOk="0">
                    <a:moveTo>
                      <a:pt x="2281" y="0"/>
                    </a:moveTo>
                    <a:cubicBezTo>
                      <a:pt x="1915" y="0"/>
                      <a:pt x="1545" y="142"/>
                      <a:pt x="1261" y="426"/>
                    </a:cubicBezTo>
                    <a:lnTo>
                      <a:pt x="568" y="1119"/>
                    </a:lnTo>
                    <a:cubicBezTo>
                      <a:pt x="1" y="1686"/>
                      <a:pt x="1" y="2568"/>
                      <a:pt x="568" y="3135"/>
                    </a:cubicBezTo>
                    <a:lnTo>
                      <a:pt x="946" y="3513"/>
                    </a:lnTo>
                    <a:lnTo>
                      <a:pt x="3687" y="804"/>
                    </a:lnTo>
                    <a:lnTo>
                      <a:pt x="3277" y="426"/>
                    </a:lnTo>
                    <a:cubicBezTo>
                      <a:pt x="3010" y="142"/>
                      <a:pt x="2647" y="0"/>
                      <a:pt x="228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22" name="Nhóm 21">
            <a:extLst>
              <a:ext uri="{FF2B5EF4-FFF2-40B4-BE49-F238E27FC236}">
                <a16:creationId xmlns:a16="http://schemas.microsoft.com/office/drawing/2014/main" id="{DB941CA2-64FF-4C76-BAE0-478218590D39}"/>
              </a:ext>
            </a:extLst>
          </p:cNvPr>
          <p:cNvGrpSpPr/>
          <p:nvPr/>
        </p:nvGrpSpPr>
        <p:grpSpPr>
          <a:xfrm>
            <a:off x="4679576" y="2291664"/>
            <a:ext cx="333488" cy="334055"/>
            <a:chOff x="1546727" y="2255564"/>
            <a:chExt cx="1420591" cy="1423004"/>
          </a:xfrm>
        </p:grpSpPr>
        <p:grpSp>
          <p:nvGrpSpPr>
            <p:cNvPr id="23" name="Google Shape;472;p20">
              <a:extLst>
                <a:ext uri="{FF2B5EF4-FFF2-40B4-BE49-F238E27FC236}">
                  <a16:creationId xmlns:a16="http://schemas.microsoft.com/office/drawing/2014/main" id="{40982511-01D8-4F65-821B-14FBD868CFDC}"/>
                </a:ext>
              </a:extLst>
            </p:cNvPr>
            <p:cNvGrpSpPr/>
            <p:nvPr/>
          </p:nvGrpSpPr>
          <p:grpSpPr>
            <a:xfrm>
              <a:off x="1546727" y="2255564"/>
              <a:ext cx="1420591" cy="1423004"/>
              <a:chOff x="917250" y="2165250"/>
              <a:chExt cx="980695" cy="982361"/>
            </a:xfrm>
          </p:grpSpPr>
          <p:sp>
            <p:nvSpPr>
              <p:cNvPr id="31" name="Google Shape;473;p20">
                <a:extLst>
                  <a:ext uri="{FF2B5EF4-FFF2-40B4-BE49-F238E27FC236}">
                    <a16:creationId xmlns:a16="http://schemas.microsoft.com/office/drawing/2014/main" id="{11A07C10-FAF3-4CE6-90F2-250C7C7226F5}"/>
                  </a:ext>
                </a:extLst>
              </p:cNvPr>
              <p:cNvSpPr/>
              <p:nvPr/>
            </p:nvSpPr>
            <p:spPr>
              <a:xfrm>
                <a:off x="917250" y="2165250"/>
                <a:ext cx="980695" cy="982361"/>
              </a:xfrm>
              <a:custGeom>
                <a:avLst/>
                <a:gdLst/>
                <a:ahLst/>
                <a:cxnLst/>
                <a:rect l="l" t="t" r="r" b="b"/>
                <a:pathLst>
                  <a:path w="14713" h="14738" extrusionOk="0">
                    <a:moveTo>
                      <a:pt x="7419" y="1"/>
                    </a:moveTo>
                    <a:cubicBezTo>
                      <a:pt x="3334" y="1"/>
                      <a:pt x="0" y="3359"/>
                      <a:pt x="0" y="7420"/>
                    </a:cubicBezTo>
                    <a:cubicBezTo>
                      <a:pt x="0" y="11505"/>
                      <a:pt x="3334" y="14738"/>
                      <a:pt x="7419" y="14738"/>
                    </a:cubicBezTo>
                    <a:cubicBezTo>
                      <a:pt x="11479" y="14738"/>
                      <a:pt x="14712" y="11505"/>
                      <a:pt x="14712" y="7420"/>
                    </a:cubicBezTo>
                    <a:cubicBezTo>
                      <a:pt x="14712" y="3359"/>
                      <a:pt x="11479" y="1"/>
                      <a:pt x="74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474;p20">
                <a:extLst>
                  <a:ext uri="{FF2B5EF4-FFF2-40B4-BE49-F238E27FC236}">
                    <a16:creationId xmlns:a16="http://schemas.microsoft.com/office/drawing/2014/main" id="{48A84D02-0093-457B-8D0E-3FC4932D30DB}"/>
                  </a:ext>
                </a:extLst>
              </p:cNvPr>
              <p:cNvSpPr/>
              <p:nvPr/>
            </p:nvSpPr>
            <p:spPr>
              <a:xfrm>
                <a:off x="1037015" y="2285225"/>
                <a:ext cx="741167" cy="742427"/>
              </a:xfrm>
              <a:custGeom>
                <a:avLst/>
                <a:gdLst/>
                <a:ahLst/>
                <a:cxnLst/>
                <a:rect l="l" t="t" r="r" b="b"/>
                <a:pathLst>
                  <a:path w="14713" h="14738" extrusionOk="0">
                    <a:moveTo>
                      <a:pt x="7419" y="1"/>
                    </a:moveTo>
                    <a:cubicBezTo>
                      <a:pt x="3334" y="1"/>
                      <a:pt x="0" y="3359"/>
                      <a:pt x="0" y="7420"/>
                    </a:cubicBezTo>
                    <a:cubicBezTo>
                      <a:pt x="0" y="11505"/>
                      <a:pt x="3334" y="14738"/>
                      <a:pt x="7419" y="14738"/>
                    </a:cubicBezTo>
                    <a:cubicBezTo>
                      <a:pt x="11479" y="14738"/>
                      <a:pt x="14712" y="11505"/>
                      <a:pt x="14712" y="7420"/>
                    </a:cubicBezTo>
                    <a:cubicBezTo>
                      <a:pt x="14712" y="3359"/>
                      <a:pt x="11479" y="1"/>
                      <a:pt x="74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4" name="Google Shape;5720;p38">
              <a:extLst>
                <a:ext uri="{FF2B5EF4-FFF2-40B4-BE49-F238E27FC236}">
                  <a16:creationId xmlns:a16="http://schemas.microsoft.com/office/drawing/2014/main" id="{E2C537A6-CA76-4DCE-83A5-807427D47D0F}"/>
                </a:ext>
              </a:extLst>
            </p:cNvPr>
            <p:cNvGrpSpPr/>
            <p:nvPr/>
          </p:nvGrpSpPr>
          <p:grpSpPr>
            <a:xfrm>
              <a:off x="1971329" y="2632894"/>
              <a:ext cx="601542" cy="591006"/>
              <a:chOff x="-40748275" y="3238700"/>
              <a:chExt cx="322600" cy="316950"/>
            </a:xfrm>
            <a:solidFill>
              <a:srgbClr val="FFFFFF"/>
            </a:solidFill>
          </p:grpSpPr>
          <p:sp>
            <p:nvSpPr>
              <p:cNvPr id="25" name="Google Shape;5721;p38">
                <a:extLst>
                  <a:ext uri="{FF2B5EF4-FFF2-40B4-BE49-F238E27FC236}">
                    <a16:creationId xmlns:a16="http://schemas.microsoft.com/office/drawing/2014/main" id="{4111FFAB-F0EF-46B3-9B83-B60922FFAEAC}"/>
                  </a:ext>
                </a:extLst>
              </p:cNvPr>
              <p:cNvSpPr/>
              <p:nvPr/>
            </p:nvSpPr>
            <p:spPr>
              <a:xfrm>
                <a:off x="-40709675" y="3273750"/>
                <a:ext cx="84300" cy="84300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3372" extrusionOk="0">
                    <a:moveTo>
                      <a:pt x="2710" y="0"/>
                    </a:moveTo>
                    <a:lnTo>
                      <a:pt x="1" y="2710"/>
                    </a:lnTo>
                    <a:lnTo>
                      <a:pt x="694" y="3371"/>
                    </a:lnTo>
                    <a:lnTo>
                      <a:pt x="3372" y="662"/>
                    </a:lnTo>
                    <a:lnTo>
                      <a:pt x="271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6" name="Google Shape;5722;p38">
                <a:extLst>
                  <a:ext uri="{FF2B5EF4-FFF2-40B4-BE49-F238E27FC236}">
                    <a16:creationId xmlns:a16="http://schemas.microsoft.com/office/drawing/2014/main" id="{425BF4CE-E5BF-49FF-95F4-1C7905CCCB21}"/>
                  </a:ext>
                </a:extLst>
              </p:cNvPr>
              <p:cNvSpPr/>
              <p:nvPr/>
            </p:nvSpPr>
            <p:spPr>
              <a:xfrm>
                <a:off x="-40578925" y="3247175"/>
                <a:ext cx="151250" cy="149475"/>
              </a:xfrm>
              <a:custGeom>
                <a:avLst/>
                <a:gdLst/>
                <a:ahLst/>
                <a:cxnLst/>
                <a:rect l="l" t="t" r="r" b="b"/>
                <a:pathLst>
                  <a:path w="6050" h="5979" extrusionOk="0">
                    <a:moveTo>
                      <a:pt x="2663" y="0"/>
                    </a:moveTo>
                    <a:cubicBezTo>
                      <a:pt x="2552" y="0"/>
                      <a:pt x="2442" y="39"/>
                      <a:pt x="2363" y="118"/>
                    </a:cubicBezTo>
                    <a:lnTo>
                      <a:pt x="1261" y="1221"/>
                    </a:lnTo>
                    <a:lnTo>
                      <a:pt x="2678" y="2639"/>
                    </a:lnTo>
                    <a:cubicBezTo>
                      <a:pt x="2836" y="2796"/>
                      <a:pt x="2836" y="3080"/>
                      <a:pt x="2678" y="3237"/>
                    </a:cubicBezTo>
                    <a:cubicBezTo>
                      <a:pt x="2637" y="3278"/>
                      <a:pt x="2560" y="3302"/>
                      <a:pt x="2473" y="3302"/>
                    </a:cubicBezTo>
                    <a:cubicBezTo>
                      <a:pt x="2360" y="3302"/>
                      <a:pt x="2232" y="3263"/>
                      <a:pt x="2143" y="3174"/>
                    </a:cubicBezTo>
                    <a:lnTo>
                      <a:pt x="725" y="1756"/>
                    </a:lnTo>
                    <a:lnTo>
                      <a:pt x="0" y="2481"/>
                    </a:lnTo>
                    <a:lnTo>
                      <a:pt x="3529" y="5978"/>
                    </a:lnTo>
                    <a:lnTo>
                      <a:pt x="5892" y="3615"/>
                    </a:lnTo>
                    <a:cubicBezTo>
                      <a:pt x="6049" y="3458"/>
                      <a:pt x="6049" y="3174"/>
                      <a:pt x="5892" y="3017"/>
                    </a:cubicBezTo>
                    <a:lnTo>
                      <a:pt x="2962" y="118"/>
                    </a:lnTo>
                    <a:cubicBezTo>
                      <a:pt x="2883" y="39"/>
                      <a:pt x="2773" y="0"/>
                      <a:pt x="266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7" name="Google Shape;5723;p38">
                <a:extLst>
                  <a:ext uri="{FF2B5EF4-FFF2-40B4-BE49-F238E27FC236}">
                    <a16:creationId xmlns:a16="http://schemas.microsoft.com/office/drawing/2014/main" id="{320CC1A6-F48D-4085-B911-E76A7D427C6E}"/>
                  </a:ext>
                </a:extLst>
              </p:cNvPr>
              <p:cNvSpPr/>
              <p:nvPr/>
            </p:nvSpPr>
            <p:spPr>
              <a:xfrm>
                <a:off x="-40678175" y="3305250"/>
                <a:ext cx="213475" cy="213475"/>
              </a:xfrm>
              <a:custGeom>
                <a:avLst/>
                <a:gdLst/>
                <a:ahLst/>
                <a:cxnLst/>
                <a:rect l="l" t="t" r="r" b="b"/>
                <a:pathLst>
                  <a:path w="8539" h="8539" extrusionOk="0">
                    <a:moveTo>
                      <a:pt x="2679" y="0"/>
                    </a:moveTo>
                    <a:lnTo>
                      <a:pt x="1" y="2678"/>
                    </a:lnTo>
                    <a:lnTo>
                      <a:pt x="5861" y="8538"/>
                    </a:lnTo>
                    <a:lnTo>
                      <a:pt x="8539" y="5860"/>
                    </a:lnTo>
                    <a:lnTo>
                      <a:pt x="267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8" name="Google Shape;5724;p38">
                <a:extLst>
                  <a:ext uri="{FF2B5EF4-FFF2-40B4-BE49-F238E27FC236}">
                    <a16:creationId xmlns:a16="http://schemas.microsoft.com/office/drawing/2014/main" id="{D8A22DF6-DAB2-4F27-974D-0FC04EC42239}"/>
                  </a:ext>
                </a:extLst>
              </p:cNvPr>
              <p:cNvSpPr/>
              <p:nvPr/>
            </p:nvSpPr>
            <p:spPr>
              <a:xfrm>
                <a:off x="-40513550" y="3469850"/>
                <a:ext cx="87875" cy="85800"/>
              </a:xfrm>
              <a:custGeom>
                <a:avLst/>
                <a:gdLst/>
                <a:ahLst/>
                <a:cxnLst/>
                <a:rect l="l" t="t" r="r" b="b"/>
                <a:pathLst>
                  <a:path w="3515" h="3432" extrusionOk="0">
                    <a:moveTo>
                      <a:pt x="2426" y="1"/>
                    </a:moveTo>
                    <a:lnTo>
                      <a:pt x="0" y="2427"/>
                    </a:lnTo>
                    <a:lnTo>
                      <a:pt x="2899" y="3404"/>
                    </a:lnTo>
                    <a:cubicBezTo>
                      <a:pt x="2948" y="3423"/>
                      <a:pt x="2996" y="3432"/>
                      <a:pt x="3044" y="3432"/>
                    </a:cubicBezTo>
                    <a:cubicBezTo>
                      <a:pt x="3302" y="3432"/>
                      <a:pt x="3514" y="3166"/>
                      <a:pt x="3434" y="2899"/>
                    </a:cubicBezTo>
                    <a:lnTo>
                      <a:pt x="242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9" name="Google Shape;5725;p38">
                <a:extLst>
                  <a:ext uri="{FF2B5EF4-FFF2-40B4-BE49-F238E27FC236}">
                    <a16:creationId xmlns:a16="http://schemas.microsoft.com/office/drawing/2014/main" id="{04257025-769E-489B-BA04-1159DAD2D9A5}"/>
                  </a:ext>
                </a:extLst>
              </p:cNvPr>
              <p:cNvSpPr/>
              <p:nvPr/>
            </p:nvSpPr>
            <p:spPr>
              <a:xfrm>
                <a:off x="-40738025" y="3404500"/>
                <a:ext cx="150450" cy="149475"/>
              </a:xfrm>
              <a:custGeom>
                <a:avLst/>
                <a:gdLst/>
                <a:ahLst/>
                <a:cxnLst/>
                <a:rect l="l" t="t" r="r" b="b"/>
                <a:pathLst>
                  <a:path w="6018" h="5979" extrusionOk="0">
                    <a:moveTo>
                      <a:pt x="2521" y="0"/>
                    </a:moveTo>
                    <a:lnTo>
                      <a:pt x="1796" y="725"/>
                    </a:lnTo>
                    <a:lnTo>
                      <a:pt x="3308" y="2205"/>
                    </a:lnTo>
                    <a:cubicBezTo>
                      <a:pt x="3466" y="2363"/>
                      <a:pt x="3466" y="2646"/>
                      <a:pt x="3308" y="2804"/>
                    </a:cubicBezTo>
                    <a:cubicBezTo>
                      <a:pt x="3230" y="2883"/>
                      <a:pt x="3119" y="2922"/>
                      <a:pt x="3009" y="2922"/>
                    </a:cubicBezTo>
                    <a:cubicBezTo>
                      <a:pt x="2899" y="2922"/>
                      <a:pt x="2789" y="2883"/>
                      <a:pt x="2710" y="2804"/>
                    </a:cubicBezTo>
                    <a:lnTo>
                      <a:pt x="1229" y="1292"/>
                    </a:lnTo>
                    <a:lnTo>
                      <a:pt x="158" y="2363"/>
                    </a:lnTo>
                    <a:cubicBezTo>
                      <a:pt x="0" y="2520"/>
                      <a:pt x="0" y="2804"/>
                      <a:pt x="158" y="2962"/>
                    </a:cubicBezTo>
                    <a:lnTo>
                      <a:pt x="3056" y="5860"/>
                    </a:lnTo>
                    <a:cubicBezTo>
                      <a:pt x="3135" y="5939"/>
                      <a:pt x="3245" y="5978"/>
                      <a:pt x="3356" y="5978"/>
                    </a:cubicBezTo>
                    <a:cubicBezTo>
                      <a:pt x="3466" y="5978"/>
                      <a:pt x="3576" y="5939"/>
                      <a:pt x="3655" y="5860"/>
                    </a:cubicBezTo>
                    <a:lnTo>
                      <a:pt x="6018" y="3497"/>
                    </a:lnTo>
                    <a:lnTo>
                      <a:pt x="252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0" name="Google Shape;5726;p38">
                <a:extLst>
                  <a:ext uri="{FF2B5EF4-FFF2-40B4-BE49-F238E27FC236}">
                    <a16:creationId xmlns:a16="http://schemas.microsoft.com/office/drawing/2014/main" id="{2E6D7099-F1E2-4DD5-8BA7-8F5DAD0EF0A4}"/>
                  </a:ext>
                </a:extLst>
              </p:cNvPr>
              <p:cNvSpPr/>
              <p:nvPr/>
            </p:nvSpPr>
            <p:spPr>
              <a:xfrm>
                <a:off x="-40748275" y="3238700"/>
                <a:ext cx="92175" cy="87850"/>
              </a:xfrm>
              <a:custGeom>
                <a:avLst/>
                <a:gdLst/>
                <a:ahLst/>
                <a:cxnLst/>
                <a:rect l="l" t="t" r="r" b="b"/>
                <a:pathLst>
                  <a:path w="3687" h="3514" extrusionOk="0">
                    <a:moveTo>
                      <a:pt x="2281" y="0"/>
                    </a:moveTo>
                    <a:cubicBezTo>
                      <a:pt x="1915" y="0"/>
                      <a:pt x="1545" y="142"/>
                      <a:pt x="1261" y="426"/>
                    </a:cubicBezTo>
                    <a:lnTo>
                      <a:pt x="568" y="1119"/>
                    </a:lnTo>
                    <a:cubicBezTo>
                      <a:pt x="1" y="1686"/>
                      <a:pt x="1" y="2568"/>
                      <a:pt x="568" y="3135"/>
                    </a:cubicBezTo>
                    <a:lnTo>
                      <a:pt x="946" y="3513"/>
                    </a:lnTo>
                    <a:lnTo>
                      <a:pt x="3687" y="804"/>
                    </a:lnTo>
                    <a:lnTo>
                      <a:pt x="3277" y="426"/>
                    </a:lnTo>
                    <a:cubicBezTo>
                      <a:pt x="3010" y="142"/>
                      <a:pt x="2647" y="0"/>
                      <a:pt x="228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262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770574" y="468450"/>
            <a:ext cx="33327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CHI TIẾT ỨNG DỤNG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Google Shape;399;p17">
            <a:extLst>
              <a:ext uri="{FF2B5EF4-FFF2-40B4-BE49-F238E27FC236}">
                <a16:creationId xmlns:a16="http://schemas.microsoft.com/office/drawing/2014/main" id="{4B28805F-31A1-48DC-96E2-3E871F499217}"/>
              </a:ext>
            </a:extLst>
          </p:cNvPr>
          <p:cNvSpPr txBox="1">
            <a:spLocks/>
          </p:cNvSpPr>
          <p:nvPr/>
        </p:nvSpPr>
        <p:spPr>
          <a:xfrm flipH="1">
            <a:off x="4679576" y="1036150"/>
            <a:ext cx="4114801" cy="72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Các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chức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năng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đã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phát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triển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80F52A59-BCC6-42E6-8EEC-AACB1080236B}"/>
              </a:ext>
            </a:extLst>
          </p:cNvPr>
          <p:cNvSpPr txBox="1"/>
          <p:nvPr/>
        </p:nvSpPr>
        <p:spPr>
          <a:xfrm>
            <a:off x="4491320" y="1571574"/>
            <a:ext cx="4303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buFont typeface="Arvo"/>
              <a:buChar char="●"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Thêm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bạn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bè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bằng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số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điện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thoại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46D3284A-026E-4825-A7C2-A5CABC8C4769}"/>
              </a:ext>
            </a:extLst>
          </p:cNvPr>
          <p:cNvSpPr txBox="1"/>
          <p:nvPr/>
        </p:nvSpPr>
        <p:spPr>
          <a:xfrm>
            <a:off x="4491320" y="2202418"/>
            <a:ext cx="4303057" cy="1323439"/>
          </a:xfrm>
          <a:prstGeom prst="rect">
            <a:avLst/>
          </a:prstGeom>
          <a:solidFill>
            <a:schemeClr val="dk1"/>
          </a:solidFill>
        </p:spPr>
        <p:txBody>
          <a:bodyPr wrap="square">
            <a:spAutoFit/>
          </a:bodyPr>
          <a:lstStyle/>
          <a:p>
            <a:pPr marL="44450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Màn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hình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danh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sách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liên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hệ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: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hiển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thị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danh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sách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tất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cả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các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liên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hệ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và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thời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gian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hoạt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động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gần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nhất</a:t>
            </a:r>
            <a:endParaRPr lang="en-US" dirty="0">
              <a:solidFill>
                <a:srgbClr val="434343"/>
              </a:solidFill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  <a:p>
            <a:pPr marL="44450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buFontTx/>
              <a:buChar char="-"/>
              <a:tabLst/>
              <a:defRPr/>
            </a:pP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Mỗi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liên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hệ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khi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nhấn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vào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sẽ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chuyển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người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dùng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đến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màn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hình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nhắn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tin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tương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ứng</a:t>
            </a:r>
            <a:endParaRPr lang="en-US" dirty="0">
              <a:solidFill>
                <a:srgbClr val="434343"/>
              </a:solidFill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</p:txBody>
      </p:sp>
      <p:pic>
        <p:nvPicPr>
          <p:cNvPr id="3" name="Hình ảnh 2" descr="Ảnh có chứa văn bản&#10;&#10;Mô tả được tạo tự động">
            <a:extLst>
              <a:ext uri="{FF2B5EF4-FFF2-40B4-BE49-F238E27FC236}">
                <a16:creationId xmlns:a16="http://schemas.microsoft.com/office/drawing/2014/main" id="{FEBDF03C-89FA-4F04-BAFF-0218DEB39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438" y="1474650"/>
            <a:ext cx="1477108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734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4"/>
          <p:cNvSpPr txBox="1">
            <a:spLocks noGrp="1"/>
          </p:cNvSpPr>
          <p:nvPr>
            <p:ph type="ctrTitle" idx="9"/>
          </p:nvPr>
        </p:nvSpPr>
        <p:spPr>
          <a:xfrm>
            <a:off x="4155425" y="824978"/>
            <a:ext cx="2737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Nội dung</a:t>
            </a:r>
            <a:endParaRPr dirty="0">
              <a:solidFill>
                <a:schemeClr val="l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52" name="Google Shape;352;p14"/>
          <p:cNvSpPr txBox="1">
            <a:spLocks noGrp="1"/>
          </p:cNvSpPr>
          <p:nvPr>
            <p:ph type="ctrTitle"/>
          </p:nvPr>
        </p:nvSpPr>
        <p:spPr>
          <a:xfrm>
            <a:off x="4154520" y="1461119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Calibri Light" panose="020F0302020204030204" pitchFamily="34" charset="0"/>
                <a:cs typeface="Calibri Light" panose="020F0302020204030204" pitchFamily="34" charset="0"/>
              </a:rPr>
              <a:t>MÔ TẢ DỰ ÁN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53" name="Google Shape;353;p14"/>
          <p:cNvSpPr txBox="1">
            <a:spLocks noGrp="1"/>
          </p:cNvSpPr>
          <p:nvPr>
            <p:ph type="title" idx="2"/>
          </p:nvPr>
        </p:nvSpPr>
        <p:spPr>
          <a:xfrm>
            <a:off x="2360367" y="1402778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Calibri Light" panose="020F0302020204030204" pitchFamily="34" charset="0"/>
                <a:ea typeface="Barlow Condensed"/>
                <a:cs typeface="Calibri Light" panose="020F0302020204030204" pitchFamily="34" charset="0"/>
                <a:sym typeface="Barlow Condensed"/>
              </a:rPr>
              <a:t>01</a:t>
            </a:r>
            <a:endParaRPr dirty="0">
              <a:latin typeface="Calibri Light" panose="020F0302020204030204" pitchFamily="34" charset="0"/>
              <a:ea typeface="Barlow Condensed"/>
              <a:cs typeface="Calibri Light" panose="020F0302020204030204" pitchFamily="34" charset="0"/>
              <a:sym typeface="Barlow Condensed"/>
            </a:endParaRPr>
          </a:p>
        </p:txBody>
      </p:sp>
      <p:sp>
        <p:nvSpPr>
          <p:cNvPr id="354" name="Google Shape;354;p14"/>
          <p:cNvSpPr txBox="1">
            <a:spLocks noGrp="1"/>
          </p:cNvSpPr>
          <p:nvPr>
            <p:ph type="ctrTitle" idx="3"/>
          </p:nvPr>
        </p:nvSpPr>
        <p:spPr>
          <a:xfrm>
            <a:off x="4154520" y="2159059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Calibri Light" panose="020F0302020204030204" pitchFamily="34" charset="0"/>
                <a:cs typeface="Calibri Light" panose="020F0302020204030204" pitchFamily="34" charset="0"/>
              </a:rPr>
              <a:t>CHI TIẾT ỨNG DỤNG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55" name="Google Shape;355;p14"/>
          <p:cNvSpPr txBox="1">
            <a:spLocks noGrp="1"/>
          </p:cNvSpPr>
          <p:nvPr>
            <p:ph type="ctrTitle" idx="5"/>
          </p:nvPr>
        </p:nvSpPr>
        <p:spPr>
          <a:xfrm>
            <a:off x="4155425" y="3457465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Calibri Light" panose="020F0302020204030204" pitchFamily="34" charset="0"/>
                <a:cs typeface="Calibri Light" panose="020F0302020204030204" pitchFamily="34" charset="0"/>
              </a:rPr>
              <a:t>TÀI LIỆU THAM KHẢO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56" name="Google Shape;356;p14"/>
          <p:cNvSpPr txBox="1">
            <a:spLocks noGrp="1"/>
          </p:cNvSpPr>
          <p:nvPr>
            <p:ph type="title" idx="4"/>
          </p:nvPr>
        </p:nvSpPr>
        <p:spPr>
          <a:xfrm>
            <a:off x="2360367" y="2068028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 Light" panose="020F0302020204030204" pitchFamily="34" charset="0"/>
                <a:ea typeface="Barlow Condensed"/>
                <a:cs typeface="Calibri Light" panose="020F0302020204030204" pitchFamily="34" charset="0"/>
                <a:sym typeface="Barlow Condensed"/>
              </a:rPr>
              <a:t>02</a:t>
            </a:r>
            <a:endParaRPr>
              <a:latin typeface="Calibri Light" panose="020F0302020204030204" pitchFamily="34" charset="0"/>
              <a:ea typeface="Barlow Condensed"/>
              <a:cs typeface="Calibri Light" panose="020F0302020204030204" pitchFamily="34" charset="0"/>
              <a:sym typeface="Barlow Condensed"/>
            </a:endParaRPr>
          </a:p>
        </p:txBody>
      </p:sp>
      <p:sp>
        <p:nvSpPr>
          <p:cNvPr id="357" name="Google Shape;357;p14"/>
          <p:cNvSpPr txBox="1">
            <a:spLocks noGrp="1"/>
          </p:cNvSpPr>
          <p:nvPr>
            <p:ph type="title" idx="6"/>
          </p:nvPr>
        </p:nvSpPr>
        <p:spPr>
          <a:xfrm>
            <a:off x="2360367" y="2733278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 Light" panose="020F0302020204030204" pitchFamily="34" charset="0"/>
                <a:ea typeface="Barlow Condensed"/>
                <a:cs typeface="Calibri Light" panose="020F0302020204030204" pitchFamily="34" charset="0"/>
                <a:sym typeface="Barlow Condensed"/>
              </a:rPr>
              <a:t>03</a:t>
            </a:r>
            <a:endParaRPr>
              <a:latin typeface="Calibri Light" panose="020F0302020204030204" pitchFamily="34" charset="0"/>
              <a:ea typeface="Barlow Condensed"/>
              <a:cs typeface="Calibri Light" panose="020F0302020204030204" pitchFamily="34" charset="0"/>
              <a:sym typeface="Barlow Condensed"/>
            </a:endParaRPr>
          </a:p>
        </p:txBody>
      </p:sp>
      <p:sp>
        <p:nvSpPr>
          <p:cNvPr id="358" name="Google Shape;358;p14"/>
          <p:cNvSpPr txBox="1">
            <a:spLocks noGrp="1"/>
          </p:cNvSpPr>
          <p:nvPr>
            <p:ph type="ctrTitle" idx="7"/>
          </p:nvPr>
        </p:nvSpPr>
        <p:spPr>
          <a:xfrm>
            <a:off x="4155425" y="4093606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Calibri Light" panose="020F0302020204030204" pitchFamily="34" charset="0"/>
                <a:cs typeface="Calibri Light" panose="020F0302020204030204" pitchFamily="34" charset="0"/>
              </a:rPr>
              <a:t>HỎI ĐÁP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59" name="Google Shape;359;p14"/>
          <p:cNvSpPr txBox="1">
            <a:spLocks noGrp="1"/>
          </p:cNvSpPr>
          <p:nvPr>
            <p:ph type="title" idx="8"/>
          </p:nvPr>
        </p:nvSpPr>
        <p:spPr>
          <a:xfrm>
            <a:off x="2360367" y="3354803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Calibri Light" panose="020F0302020204030204" pitchFamily="34" charset="0"/>
                <a:ea typeface="Barlow Condensed"/>
                <a:cs typeface="Calibri Light" panose="020F0302020204030204" pitchFamily="34" charset="0"/>
                <a:sym typeface="Barlow Condensed"/>
              </a:rPr>
              <a:t>04</a:t>
            </a:r>
            <a:endParaRPr dirty="0">
              <a:latin typeface="Calibri Light" panose="020F0302020204030204" pitchFamily="34" charset="0"/>
              <a:ea typeface="Barlow Condensed"/>
              <a:cs typeface="Calibri Light" panose="020F0302020204030204" pitchFamily="34" charset="0"/>
              <a:sym typeface="Barlow Condensed"/>
            </a:endParaRPr>
          </a:p>
        </p:txBody>
      </p:sp>
      <p:sp>
        <p:nvSpPr>
          <p:cNvPr id="11" name="Google Shape;354;p14">
            <a:extLst>
              <a:ext uri="{FF2B5EF4-FFF2-40B4-BE49-F238E27FC236}">
                <a16:creationId xmlns:a16="http://schemas.microsoft.com/office/drawing/2014/main" id="{39208B03-8555-4335-BA31-A43932207132}"/>
              </a:ext>
            </a:extLst>
          </p:cNvPr>
          <p:cNvSpPr txBox="1">
            <a:spLocks/>
          </p:cNvSpPr>
          <p:nvPr/>
        </p:nvSpPr>
        <p:spPr>
          <a:xfrm>
            <a:off x="4154520" y="2820728"/>
            <a:ext cx="6807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DEMO ỨNG DỤNG</a:t>
            </a:r>
          </a:p>
        </p:txBody>
      </p:sp>
      <p:sp>
        <p:nvSpPr>
          <p:cNvPr id="12" name="Google Shape;359;p14">
            <a:extLst>
              <a:ext uri="{FF2B5EF4-FFF2-40B4-BE49-F238E27FC236}">
                <a16:creationId xmlns:a16="http://schemas.microsoft.com/office/drawing/2014/main" id="{82B1AF9E-2716-49BB-9489-9EB02E0D6312}"/>
              </a:ext>
            </a:extLst>
          </p:cNvPr>
          <p:cNvSpPr txBox="1">
            <a:spLocks/>
          </p:cNvSpPr>
          <p:nvPr/>
        </p:nvSpPr>
        <p:spPr>
          <a:xfrm>
            <a:off x="2360367" y="3976328"/>
            <a:ext cx="1460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 SemiBold"/>
              <a:buNone/>
              <a:defRPr sz="3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" dirty="0">
                <a:latin typeface="Calibri Light" panose="020F0302020204030204" pitchFamily="34" charset="0"/>
                <a:ea typeface="Barlow Condensed"/>
                <a:cs typeface="Calibri Light" panose="020F0302020204030204" pitchFamily="34" charset="0"/>
                <a:sym typeface="Barlow Condensed"/>
              </a:rPr>
              <a:t>05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770574" y="468450"/>
            <a:ext cx="33327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CHI TIẾT ỨNG DỤNG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Google Shape;399;p17">
            <a:extLst>
              <a:ext uri="{FF2B5EF4-FFF2-40B4-BE49-F238E27FC236}">
                <a16:creationId xmlns:a16="http://schemas.microsoft.com/office/drawing/2014/main" id="{4B28805F-31A1-48DC-96E2-3E871F499217}"/>
              </a:ext>
            </a:extLst>
          </p:cNvPr>
          <p:cNvSpPr txBox="1">
            <a:spLocks/>
          </p:cNvSpPr>
          <p:nvPr/>
        </p:nvSpPr>
        <p:spPr>
          <a:xfrm flipH="1">
            <a:off x="4679576" y="1036150"/>
            <a:ext cx="4114801" cy="72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Các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chức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năng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đã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phát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triển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80F52A59-BCC6-42E6-8EEC-AACB1080236B}"/>
              </a:ext>
            </a:extLst>
          </p:cNvPr>
          <p:cNvSpPr txBox="1"/>
          <p:nvPr/>
        </p:nvSpPr>
        <p:spPr>
          <a:xfrm>
            <a:off x="4491320" y="1571574"/>
            <a:ext cx="4303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buFont typeface="Arvo"/>
              <a:buChar char="●"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Cập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nhật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thông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tin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tài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khoản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219CC8CB-51BE-46A0-88AA-A0100A71FE0E}"/>
              </a:ext>
            </a:extLst>
          </p:cNvPr>
          <p:cNvSpPr txBox="1"/>
          <p:nvPr/>
        </p:nvSpPr>
        <p:spPr>
          <a:xfrm>
            <a:off x="1605131" y="2476330"/>
            <a:ext cx="628157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r>
              <a:rPr kumimoji="0" lang="en-US" b="1" i="1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Mô</a:t>
            </a:r>
            <a:r>
              <a:rPr kumimoji="0" lang="en-US" b="1" i="1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1" i="1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tả</a:t>
            </a:r>
            <a:r>
              <a:rPr kumimoji="0" lang="en-US" b="1" i="1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: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	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Chỉnh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sửa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thông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tin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cá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nhân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, bao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gồm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Ảnh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đại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diện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,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Tên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,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Giới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thiệu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(Bio)</a:t>
            </a:r>
            <a:endParaRPr lang="en-US" dirty="0">
              <a:solidFill>
                <a:srgbClr val="434343"/>
              </a:solidFill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r>
              <a:rPr lang="en-US" b="1" i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Các</a:t>
            </a:r>
            <a:r>
              <a:rPr lang="en-US" b="1" i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b="1" i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bước</a:t>
            </a:r>
            <a:r>
              <a:rPr lang="en-US" b="1" i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b="1" i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thực</a:t>
            </a:r>
            <a:r>
              <a:rPr lang="en-US" b="1" i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b="1" i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hiện</a:t>
            </a:r>
            <a:r>
              <a:rPr lang="en-US" b="1" i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:</a:t>
            </a: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(1) Side bar -&gt; 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Ảnh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đại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diện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/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Tên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viết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tắt</a:t>
            </a:r>
            <a:endParaRPr lang="en-US" dirty="0">
              <a:solidFill>
                <a:srgbClr val="434343"/>
              </a:solidFill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(2)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Sửa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đổi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thông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tin</a:t>
            </a:r>
            <a:endParaRPr lang="en-US" dirty="0">
              <a:solidFill>
                <a:srgbClr val="434343"/>
              </a:solidFill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	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Ảnh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đại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diện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:             (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Thay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đổi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ảnh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/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thêm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mới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ảnh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)</a:t>
            </a: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	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Tên</a:t>
            </a:r>
            <a:endParaRPr lang="en-US" dirty="0">
              <a:solidFill>
                <a:srgbClr val="434343"/>
              </a:solidFill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	Bio	</a:t>
            </a:r>
          </a:p>
        </p:txBody>
      </p:sp>
      <p:sp>
        <p:nvSpPr>
          <p:cNvPr id="6" name="Google Shape;474;p20">
            <a:extLst>
              <a:ext uri="{FF2B5EF4-FFF2-40B4-BE49-F238E27FC236}">
                <a16:creationId xmlns:a16="http://schemas.microsoft.com/office/drawing/2014/main" id="{1D175B13-C378-4329-8CA5-9D5B4DC55523}"/>
              </a:ext>
            </a:extLst>
          </p:cNvPr>
          <p:cNvSpPr/>
          <p:nvPr/>
        </p:nvSpPr>
        <p:spPr>
          <a:xfrm>
            <a:off x="4756000" y="3043301"/>
            <a:ext cx="276806" cy="277276"/>
          </a:xfrm>
          <a:custGeom>
            <a:avLst/>
            <a:gdLst/>
            <a:ahLst/>
            <a:cxnLst/>
            <a:rect l="l" t="t" r="r" b="b"/>
            <a:pathLst>
              <a:path w="14713" h="14738" extrusionOk="0">
                <a:moveTo>
                  <a:pt x="7419" y="1"/>
                </a:moveTo>
                <a:cubicBezTo>
                  <a:pt x="3334" y="1"/>
                  <a:pt x="0" y="3359"/>
                  <a:pt x="0" y="7420"/>
                </a:cubicBezTo>
                <a:cubicBezTo>
                  <a:pt x="0" y="11505"/>
                  <a:pt x="3334" y="14738"/>
                  <a:pt x="7419" y="14738"/>
                </a:cubicBezTo>
                <a:cubicBezTo>
                  <a:pt x="11479" y="14738"/>
                  <a:pt x="14712" y="11505"/>
                  <a:pt x="14712" y="7420"/>
                </a:cubicBezTo>
                <a:cubicBezTo>
                  <a:pt x="14712" y="3359"/>
                  <a:pt x="11479" y="1"/>
                  <a:pt x="741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grpSp>
        <p:nvGrpSpPr>
          <p:cNvPr id="3" name="Nhóm 2">
            <a:extLst>
              <a:ext uri="{FF2B5EF4-FFF2-40B4-BE49-F238E27FC236}">
                <a16:creationId xmlns:a16="http://schemas.microsoft.com/office/drawing/2014/main" id="{984A3D27-BC32-4B9D-91A0-A38E80C5CC43}"/>
              </a:ext>
            </a:extLst>
          </p:cNvPr>
          <p:cNvGrpSpPr/>
          <p:nvPr/>
        </p:nvGrpSpPr>
        <p:grpSpPr>
          <a:xfrm>
            <a:off x="3689200" y="3599113"/>
            <a:ext cx="276806" cy="277276"/>
            <a:chOff x="2364216" y="3063689"/>
            <a:chExt cx="276806" cy="277276"/>
          </a:xfrm>
        </p:grpSpPr>
        <p:sp>
          <p:nvSpPr>
            <p:cNvPr id="8" name="Google Shape;474;p20">
              <a:extLst>
                <a:ext uri="{FF2B5EF4-FFF2-40B4-BE49-F238E27FC236}">
                  <a16:creationId xmlns:a16="http://schemas.microsoft.com/office/drawing/2014/main" id="{9CBEEABE-F9B6-46D6-BA22-F6C58338F89F}"/>
                </a:ext>
              </a:extLst>
            </p:cNvPr>
            <p:cNvSpPr/>
            <p:nvPr/>
          </p:nvSpPr>
          <p:spPr>
            <a:xfrm>
              <a:off x="2364216" y="3063689"/>
              <a:ext cx="276806" cy="277276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2" name="Mũi tên: Bốn Hướng 1">
              <a:extLst>
                <a:ext uri="{FF2B5EF4-FFF2-40B4-BE49-F238E27FC236}">
                  <a16:creationId xmlns:a16="http://schemas.microsoft.com/office/drawing/2014/main" id="{2E6B9515-8E81-48F1-B81B-D0FE24699BE5}"/>
                </a:ext>
              </a:extLst>
            </p:cNvPr>
            <p:cNvSpPr/>
            <p:nvPr/>
          </p:nvSpPr>
          <p:spPr>
            <a:xfrm>
              <a:off x="2399147" y="3110925"/>
              <a:ext cx="69104" cy="69221"/>
            </a:xfrm>
            <a:prstGeom prst="quadArrow">
              <a:avLst>
                <a:gd name="adj1" fmla="val 16096"/>
                <a:gd name="adj2" fmla="val 8048"/>
                <a:gd name="adj3" fmla="val 477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oogle Shape;7335;p41">
              <a:extLst>
                <a:ext uri="{FF2B5EF4-FFF2-40B4-BE49-F238E27FC236}">
                  <a16:creationId xmlns:a16="http://schemas.microsoft.com/office/drawing/2014/main" id="{19B50712-EB2C-4F09-861F-94258DB55E04}"/>
                </a:ext>
              </a:extLst>
            </p:cNvPr>
            <p:cNvGrpSpPr/>
            <p:nvPr/>
          </p:nvGrpSpPr>
          <p:grpSpPr>
            <a:xfrm>
              <a:off x="2451479" y="3149600"/>
              <a:ext cx="131701" cy="99280"/>
              <a:chOff x="-46042675" y="3218600"/>
              <a:chExt cx="300100" cy="263100"/>
            </a:xfrm>
            <a:solidFill>
              <a:srgbClr val="FFFFFF"/>
            </a:solidFill>
          </p:grpSpPr>
          <p:sp>
            <p:nvSpPr>
              <p:cNvPr id="17" name="Google Shape;7336;p41">
                <a:extLst>
                  <a:ext uri="{FF2B5EF4-FFF2-40B4-BE49-F238E27FC236}">
                    <a16:creationId xmlns:a16="http://schemas.microsoft.com/office/drawing/2014/main" id="{BE10E23E-5D63-4796-B06E-ED3FC90CFB78}"/>
                  </a:ext>
                </a:extLst>
              </p:cNvPr>
              <p:cNvSpPr/>
              <p:nvPr/>
            </p:nvSpPr>
            <p:spPr>
              <a:xfrm>
                <a:off x="-46042675" y="3302875"/>
                <a:ext cx="35475" cy="13000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5200" extrusionOk="0">
                    <a:moveTo>
                      <a:pt x="1" y="1"/>
                    </a:moveTo>
                    <a:lnTo>
                      <a:pt x="1" y="5199"/>
                    </a:lnTo>
                    <a:lnTo>
                      <a:pt x="1418" y="4506"/>
                    </a:lnTo>
                    <a:lnTo>
                      <a:pt x="1418" y="726"/>
                    </a:ln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7337;p41">
                <a:extLst>
                  <a:ext uri="{FF2B5EF4-FFF2-40B4-BE49-F238E27FC236}">
                    <a16:creationId xmlns:a16="http://schemas.microsoft.com/office/drawing/2014/main" id="{D409FBBC-D902-481A-93D0-8512F47321FB}"/>
                  </a:ext>
                </a:extLst>
              </p:cNvPr>
              <p:cNvSpPr/>
              <p:nvPr/>
            </p:nvSpPr>
            <p:spPr>
              <a:xfrm>
                <a:off x="-45919025" y="3341475"/>
                <a:ext cx="53600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2112" extrusionOk="0">
                    <a:moveTo>
                      <a:pt x="1072" y="1"/>
                    </a:moveTo>
                    <a:cubicBezTo>
                      <a:pt x="473" y="1"/>
                      <a:pt x="1" y="473"/>
                      <a:pt x="1" y="1072"/>
                    </a:cubicBezTo>
                    <a:cubicBezTo>
                      <a:pt x="1" y="1639"/>
                      <a:pt x="473" y="2112"/>
                      <a:pt x="1072" y="2112"/>
                    </a:cubicBezTo>
                    <a:cubicBezTo>
                      <a:pt x="1671" y="2112"/>
                      <a:pt x="2143" y="1639"/>
                      <a:pt x="2143" y="1072"/>
                    </a:cubicBezTo>
                    <a:cubicBezTo>
                      <a:pt x="2143" y="473"/>
                      <a:pt x="1639" y="1"/>
                      <a:pt x="107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7338;p41">
                <a:extLst>
                  <a:ext uri="{FF2B5EF4-FFF2-40B4-BE49-F238E27FC236}">
                    <a16:creationId xmlns:a16="http://schemas.microsoft.com/office/drawing/2014/main" id="{B94169F4-2226-4633-A87A-59456B2600E0}"/>
                  </a:ext>
                </a:extLst>
              </p:cNvPr>
              <p:cNvSpPr/>
              <p:nvPr/>
            </p:nvSpPr>
            <p:spPr>
              <a:xfrm>
                <a:off x="-45778025" y="3302875"/>
                <a:ext cx="35450" cy="1300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5200" extrusionOk="0">
                    <a:moveTo>
                      <a:pt x="1418" y="1"/>
                    </a:moveTo>
                    <a:lnTo>
                      <a:pt x="0" y="726"/>
                    </a:lnTo>
                    <a:lnTo>
                      <a:pt x="0" y="4506"/>
                    </a:lnTo>
                    <a:lnTo>
                      <a:pt x="1418" y="5199"/>
                    </a:lnTo>
                    <a:lnTo>
                      <a:pt x="1418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7339;p41">
                <a:extLst>
                  <a:ext uri="{FF2B5EF4-FFF2-40B4-BE49-F238E27FC236}">
                    <a16:creationId xmlns:a16="http://schemas.microsoft.com/office/drawing/2014/main" id="{90412092-F622-4825-B8DB-C7E0A8FAF5C9}"/>
                  </a:ext>
                </a:extLst>
              </p:cNvPr>
              <p:cNvSpPr/>
              <p:nvPr/>
            </p:nvSpPr>
            <p:spPr>
              <a:xfrm>
                <a:off x="-46042675" y="3235950"/>
                <a:ext cx="300100" cy="245750"/>
              </a:xfrm>
              <a:custGeom>
                <a:avLst/>
                <a:gdLst/>
                <a:ahLst/>
                <a:cxnLst/>
                <a:rect l="l" t="t" r="r" b="b"/>
                <a:pathLst>
                  <a:path w="12004" h="9830" extrusionOk="0">
                    <a:moveTo>
                      <a:pt x="6018" y="2142"/>
                    </a:moveTo>
                    <a:cubicBezTo>
                      <a:pt x="7751" y="2142"/>
                      <a:pt x="9168" y="3560"/>
                      <a:pt x="9168" y="5293"/>
                    </a:cubicBezTo>
                    <a:cubicBezTo>
                      <a:pt x="9168" y="7026"/>
                      <a:pt x="7751" y="8443"/>
                      <a:pt x="6018" y="8443"/>
                    </a:cubicBezTo>
                    <a:cubicBezTo>
                      <a:pt x="4285" y="8443"/>
                      <a:pt x="2867" y="7026"/>
                      <a:pt x="2867" y="5293"/>
                    </a:cubicBezTo>
                    <a:cubicBezTo>
                      <a:pt x="2867" y="3560"/>
                      <a:pt x="4285" y="2142"/>
                      <a:pt x="6018" y="2142"/>
                    </a:cubicBezTo>
                    <a:close/>
                    <a:moveTo>
                      <a:pt x="1765" y="0"/>
                    </a:moveTo>
                    <a:cubicBezTo>
                      <a:pt x="1576" y="0"/>
                      <a:pt x="1418" y="158"/>
                      <a:pt x="1418" y="378"/>
                    </a:cubicBezTo>
                    <a:lnTo>
                      <a:pt x="1418" y="725"/>
                    </a:lnTo>
                    <a:lnTo>
                      <a:pt x="1072" y="725"/>
                    </a:lnTo>
                    <a:cubicBezTo>
                      <a:pt x="473" y="725"/>
                      <a:pt x="1" y="1197"/>
                      <a:pt x="1" y="1796"/>
                    </a:cubicBezTo>
                    <a:lnTo>
                      <a:pt x="1" y="1890"/>
                    </a:lnTo>
                    <a:lnTo>
                      <a:pt x="1922" y="2835"/>
                    </a:lnTo>
                    <a:cubicBezTo>
                      <a:pt x="2048" y="2930"/>
                      <a:pt x="2143" y="3056"/>
                      <a:pt x="2143" y="3151"/>
                    </a:cubicBezTo>
                    <a:lnTo>
                      <a:pt x="2143" y="7372"/>
                    </a:lnTo>
                    <a:cubicBezTo>
                      <a:pt x="2143" y="7498"/>
                      <a:pt x="2048" y="7624"/>
                      <a:pt x="1922" y="7687"/>
                    </a:cubicBezTo>
                    <a:lnTo>
                      <a:pt x="1" y="8632"/>
                    </a:lnTo>
                    <a:lnTo>
                      <a:pt x="1" y="8758"/>
                    </a:lnTo>
                    <a:cubicBezTo>
                      <a:pt x="1" y="9357"/>
                      <a:pt x="473" y="9830"/>
                      <a:pt x="1072" y="9830"/>
                    </a:cubicBezTo>
                    <a:lnTo>
                      <a:pt x="10964" y="9830"/>
                    </a:lnTo>
                    <a:cubicBezTo>
                      <a:pt x="11531" y="9830"/>
                      <a:pt x="12004" y="9357"/>
                      <a:pt x="12004" y="8758"/>
                    </a:cubicBezTo>
                    <a:lnTo>
                      <a:pt x="12004" y="8632"/>
                    </a:lnTo>
                    <a:lnTo>
                      <a:pt x="10082" y="7687"/>
                    </a:lnTo>
                    <a:cubicBezTo>
                      <a:pt x="9956" y="7624"/>
                      <a:pt x="9893" y="7498"/>
                      <a:pt x="9893" y="7372"/>
                    </a:cubicBezTo>
                    <a:lnTo>
                      <a:pt x="9893" y="3151"/>
                    </a:lnTo>
                    <a:cubicBezTo>
                      <a:pt x="9893" y="3056"/>
                      <a:pt x="9956" y="2930"/>
                      <a:pt x="10082" y="2835"/>
                    </a:cubicBezTo>
                    <a:lnTo>
                      <a:pt x="12004" y="1890"/>
                    </a:lnTo>
                    <a:lnTo>
                      <a:pt x="12004" y="1796"/>
                    </a:lnTo>
                    <a:cubicBezTo>
                      <a:pt x="12004" y="1197"/>
                      <a:pt x="11531" y="725"/>
                      <a:pt x="10933" y="725"/>
                    </a:cubicBezTo>
                    <a:lnTo>
                      <a:pt x="2143" y="725"/>
                    </a:lnTo>
                    <a:lnTo>
                      <a:pt x="2143" y="378"/>
                    </a:lnTo>
                    <a:cubicBezTo>
                      <a:pt x="2143" y="158"/>
                      <a:pt x="1985" y="0"/>
                      <a:pt x="176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7340;p41">
                <a:extLst>
                  <a:ext uri="{FF2B5EF4-FFF2-40B4-BE49-F238E27FC236}">
                    <a16:creationId xmlns:a16="http://schemas.microsoft.com/office/drawing/2014/main" id="{22CAA428-0B39-4760-9BA7-FAF4CB439BE8}"/>
                  </a:ext>
                </a:extLst>
              </p:cNvPr>
              <p:cNvSpPr/>
              <p:nvPr/>
            </p:nvSpPr>
            <p:spPr>
              <a:xfrm>
                <a:off x="-45952875" y="3306025"/>
                <a:ext cx="122100" cy="122125"/>
              </a:xfrm>
              <a:custGeom>
                <a:avLst/>
                <a:gdLst/>
                <a:ahLst/>
                <a:cxnLst/>
                <a:rect l="l" t="t" r="r" b="b"/>
                <a:pathLst>
                  <a:path w="4884" h="4885" extrusionOk="0">
                    <a:moveTo>
                      <a:pt x="2426" y="663"/>
                    </a:moveTo>
                    <a:cubicBezTo>
                      <a:pt x="3403" y="663"/>
                      <a:pt x="4190" y="1450"/>
                      <a:pt x="4190" y="2458"/>
                    </a:cubicBezTo>
                    <a:cubicBezTo>
                      <a:pt x="4159" y="3435"/>
                      <a:pt x="3371" y="4223"/>
                      <a:pt x="2426" y="4223"/>
                    </a:cubicBezTo>
                    <a:cubicBezTo>
                      <a:pt x="1449" y="4223"/>
                      <a:pt x="662" y="3435"/>
                      <a:pt x="662" y="2458"/>
                    </a:cubicBezTo>
                    <a:cubicBezTo>
                      <a:pt x="662" y="1450"/>
                      <a:pt x="1449" y="663"/>
                      <a:pt x="2426" y="663"/>
                    </a:cubicBezTo>
                    <a:close/>
                    <a:moveTo>
                      <a:pt x="2426" y="1"/>
                    </a:moveTo>
                    <a:cubicBezTo>
                      <a:pt x="1103" y="1"/>
                      <a:pt x="0" y="1104"/>
                      <a:pt x="0" y="2458"/>
                    </a:cubicBezTo>
                    <a:cubicBezTo>
                      <a:pt x="0" y="3782"/>
                      <a:pt x="1103" y="4884"/>
                      <a:pt x="2426" y="4884"/>
                    </a:cubicBezTo>
                    <a:cubicBezTo>
                      <a:pt x="3781" y="4884"/>
                      <a:pt x="4883" y="3782"/>
                      <a:pt x="4883" y="2458"/>
                    </a:cubicBezTo>
                    <a:cubicBezTo>
                      <a:pt x="4883" y="1104"/>
                      <a:pt x="3781" y="1"/>
                      <a:pt x="242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7341;p41">
                <a:extLst>
                  <a:ext uri="{FF2B5EF4-FFF2-40B4-BE49-F238E27FC236}">
                    <a16:creationId xmlns:a16="http://schemas.microsoft.com/office/drawing/2014/main" id="{29DAA2C5-01E5-4F7E-B67B-44E5AB509836}"/>
                  </a:ext>
                </a:extLst>
              </p:cNvPr>
              <p:cNvSpPr/>
              <p:nvPr/>
            </p:nvSpPr>
            <p:spPr>
              <a:xfrm>
                <a:off x="-45941075" y="3218600"/>
                <a:ext cx="98475" cy="17375"/>
              </a:xfrm>
              <a:custGeom>
                <a:avLst/>
                <a:gdLst/>
                <a:ahLst/>
                <a:cxnLst/>
                <a:rect l="l" t="t" r="r" b="b"/>
                <a:pathLst>
                  <a:path w="3939" h="695" extrusionOk="0">
                    <a:moveTo>
                      <a:pt x="536" y="1"/>
                    </a:moveTo>
                    <a:cubicBezTo>
                      <a:pt x="410" y="1"/>
                      <a:pt x="316" y="64"/>
                      <a:pt x="221" y="190"/>
                    </a:cubicBezTo>
                    <a:lnTo>
                      <a:pt x="1" y="694"/>
                    </a:lnTo>
                    <a:lnTo>
                      <a:pt x="3939" y="694"/>
                    </a:lnTo>
                    <a:lnTo>
                      <a:pt x="3655" y="190"/>
                    </a:lnTo>
                    <a:cubicBezTo>
                      <a:pt x="3592" y="64"/>
                      <a:pt x="3466" y="1"/>
                      <a:pt x="334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4498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0000"/>
          </a:schemeClr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770574" y="468450"/>
            <a:ext cx="33327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CHI TIẾT ỨNG DỤNG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E07349A4-5A4C-48EF-BF08-5E5080CA7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74" y="1291770"/>
            <a:ext cx="1645920" cy="3383280"/>
          </a:xfrm>
          <a:prstGeom prst="rect">
            <a:avLst/>
          </a:prstGeom>
        </p:spPr>
      </p:pic>
      <p:pic>
        <p:nvPicPr>
          <p:cNvPr id="9" name="Hình ảnh 8" descr="Ảnh có chứa văn bản, thiết bị điện tử, ảnh chụp màn hình&#10;&#10;Mô tả được tạo tự động">
            <a:extLst>
              <a:ext uri="{FF2B5EF4-FFF2-40B4-BE49-F238E27FC236}">
                <a16:creationId xmlns:a16="http://schemas.microsoft.com/office/drawing/2014/main" id="{8E38B67D-46C6-45B5-B79B-ECE25F8D8D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6804" y="1291770"/>
            <a:ext cx="1645920" cy="3383280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78E39E0B-0160-459E-BE90-F12AEC182F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3033" y="1291770"/>
            <a:ext cx="1645920" cy="3383280"/>
          </a:xfrm>
          <a:prstGeom prst="rect">
            <a:avLst/>
          </a:prstGeom>
        </p:spPr>
      </p:pic>
      <p:pic>
        <p:nvPicPr>
          <p:cNvPr id="13" name="Hình ảnh 12">
            <a:extLst>
              <a:ext uri="{FF2B5EF4-FFF2-40B4-BE49-F238E27FC236}">
                <a16:creationId xmlns:a16="http://schemas.microsoft.com/office/drawing/2014/main" id="{1DA1B0FC-1953-4A9A-BC2B-910A6F291F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9262" y="1291770"/>
            <a:ext cx="1645920" cy="3383280"/>
          </a:xfrm>
          <a:prstGeom prst="rect">
            <a:avLst/>
          </a:prstGeom>
        </p:spPr>
      </p:pic>
      <p:cxnSp>
        <p:nvCxnSpPr>
          <p:cNvPr id="15" name="Google Shape;398;p17">
            <a:extLst>
              <a:ext uri="{FF2B5EF4-FFF2-40B4-BE49-F238E27FC236}">
                <a16:creationId xmlns:a16="http://schemas.microsoft.com/office/drawing/2014/main" id="{72A0FF1D-F611-4FD8-84EF-9BDB2214C4B1}"/>
              </a:ext>
            </a:extLst>
          </p:cNvPr>
          <p:cNvCxnSpPr>
            <a:cxnSpLocks/>
          </p:cNvCxnSpPr>
          <p:nvPr/>
        </p:nvCxnSpPr>
        <p:spPr>
          <a:xfrm flipV="1">
            <a:off x="497615" y="-286604"/>
            <a:ext cx="0" cy="1322754"/>
          </a:xfrm>
          <a:prstGeom prst="straightConnector1">
            <a:avLst/>
          </a:prstGeom>
          <a:noFill/>
          <a:ln w="28575" cap="flat" cmpd="sng">
            <a:solidFill>
              <a:srgbClr val="0353A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3BD3B3AF-3CCE-4C0E-96F1-8B801A0BBFEA}"/>
              </a:ext>
            </a:extLst>
          </p:cNvPr>
          <p:cNvSpPr txBox="1"/>
          <p:nvPr/>
        </p:nvSpPr>
        <p:spPr>
          <a:xfrm>
            <a:off x="770573" y="4675050"/>
            <a:ext cx="16459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0" algn="ctr">
              <a:spcAft>
                <a:spcPts val="600"/>
              </a:spcAft>
              <a:buClr>
                <a:schemeClr val="accent2"/>
              </a:buClr>
              <a:buSzPts val="1100"/>
            </a:pPr>
            <a:r>
              <a:rPr lang="en-US" sz="1200" i="1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Thông</a:t>
            </a:r>
            <a:r>
              <a:rPr lang="en-US" sz="1200" i="1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tin </a:t>
            </a:r>
            <a:r>
              <a:rPr lang="en-US" sz="1200" i="1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tài</a:t>
            </a:r>
            <a:r>
              <a:rPr lang="en-US" sz="1200" i="1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200" i="1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khoản</a:t>
            </a:r>
            <a:endParaRPr lang="en-US" sz="1200" i="1" dirty="0"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A9BCC657-8669-43ED-86F7-D6A3560F2358}"/>
              </a:ext>
            </a:extLst>
          </p:cNvPr>
          <p:cNvSpPr txBox="1"/>
          <p:nvPr/>
        </p:nvSpPr>
        <p:spPr>
          <a:xfrm>
            <a:off x="2689860" y="4675050"/>
            <a:ext cx="17428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0" algn="ctr">
              <a:spcAft>
                <a:spcPts val="600"/>
              </a:spcAft>
              <a:buClr>
                <a:schemeClr val="accent2"/>
              </a:buClr>
              <a:buSzPts val="1100"/>
            </a:pPr>
            <a:r>
              <a:rPr lang="en-US" sz="1200" i="1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Lựa</a:t>
            </a:r>
            <a:r>
              <a:rPr lang="en-US" sz="1200" i="1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200" i="1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chọn</a:t>
            </a:r>
            <a:r>
              <a:rPr lang="en-US" sz="1200" i="1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200" i="1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ảnh</a:t>
            </a:r>
            <a:r>
              <a:rPr lang="en-US" sz="1200" i="1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200" i="1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đại</a:t>
            </a:r>
            <a:r>
              <a:rPr lang="en-US" sz="1200" i="1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200" i="1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diện</a:t>
            </a:r>
            <a:endParaRPr lang="en-US" sz="1200" i="1" dirty="0"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7E57D739-4EC5-4438-AAF8-DCD0A7B86D05}"/>
              </a:ext>
            </a:extLst>
          </p:cNvPr>
          <p:cNvSpPr txBox="1"/>
          <p:nvPr/>
        </p:nvSpPr>
        <p:spPr>
          <a:xfrm>
            <a:off x="4803028" y="4675050"/>
            <a:ext cx="14771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0" algn="ctr">
              <a:spcAft>
                <a:spcPts val="600"/>
              </a:spcAft>
              <a:buClr>
                <a:schemeClr val="accent2"/>
              </a:buClr>
              <a:buSzPts val="1100"/>
            </a:pPr>
            <a:r>
              <a:rPr lang="en-US" sz="1200" i="1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Thay</a:t>
            </a:r>
            <a:r>
              <a:rPr lang="en-US" sz="1200" i="1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200" i="1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đổi</a:t>
            </a:r>
            <a:r>
              <a:rPr lang="en-US" sz="1200" i="1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200" i="1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tên</a:t>
            </a:r>
            <a:endParaRPr lang="en-US" sz="1200" i="1" dirty="0"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D596B702-B03E-4426-BF04-2602CE5C4507}"/>
              </a:ext>
            </a:extLst>
          </p:cNvPr>
          <p:cNvSpPr txBox="1"/>
          <p:nvPr/>
        </p:nvSpPr>
        <p:spPr>
          <a:xfrm>
            <a:off x="6819262" y="4675050"/>
            <a:ext cx="14771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0" algn="ctr">
              <a:spcAft>
                <a:spcPts val="600"/>
              </a:spcAft>
              <a:buClr>
                <a:schemeClr val="accent2"/>
              </a:buClr>
              <a:buSzPts val="1100"/>
            </a:pPr>
            <a:r>
              <a:rPr lang="en-US" sz="1200" i="1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Kết</a:t>
            </a:r>
            <a:r>
              <a:rPr lang="en-US" sz="1200" i="1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200" i="1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quả</a:t>
            </a:r>
            <a:endParaRPr lang="en-US" sz="1200" i="1" dirty="0"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</p:txBody>
      </p:sp>
    </p:spTree>
    <p:extLst>
      <p:ext uri="{BB962C8B-B14F-4D97-AF65-F5344CB8AC3E}">
        <p14:creationId xmlns:p14="http://schemas.microsoft.com/office/powerpoint/2010/main" val="2308012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770574" y="468450"/>
            <a:ext cx="33327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CHI TIẾT ỨNG DỤNG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Google Shape;399;p17">
            <a:extLst>
              <a:ext uri="{FF2B5EF4-FFF2-40B4-BE49-F238E27FC236}">
                <a16:creationId xmlns:a16="http://schemas.microsoft.com/office/drawing/2014/main" id="{4B28805F-31A1-48DC-96E2-3E871F499217}"/>
              </a:ext>
            </a:extLst>
          </p:cNvPr>
          <p:cNvSpPr txBox="1">
            <a:spLocks/>
          </p:cNvSpPr>
          <p:nvPr/>
        </p:nvSpPr>
        <p:spPr>
          <a:xfrm flipH="1">
            <a:off x="4679576" y="1036150"/>
            <a:ext cx="4114801" cy="72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Các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chức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năng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đã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phát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triển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80F52A59-BCC6-42E6-8EEC-AACB1080236B}"/>
              </a:ext>
            </a:extLst>
          </p:cNvPr>
          <p:cNvSpPr txBox="1"/>
          <p:nvPr/>
        </p:nvSpPr>
        <p:spPr>
          <a:xfrm>
            <a:off x="4491320" y="1571574"/>
            <a:ext cx="4303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buFont typeface="Arvo"/>
              <a:buChar char="●"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Cập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nhật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thông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tin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tài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khoản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2D73AE97-6873-4317-A3B2-33BD662A2016}"/>
              </a:ext>
            </a:extLst>
          </p:cNvPr>
          <p:cNvSpPr txBox="1"/>
          <p:nvPr/>
        </p:nvSpPr>
        <p:spPr>
          <a:xfrm>
            <a:off x="4472269" y="2399125"/>
            <a:ext cx="344491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450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ác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tính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năng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cần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bổ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sung:   </a:t>
            </a: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         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Thay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đổi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số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điện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thoại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đã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đăng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kí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</p:txBody>
      </p:sp>
      <p:grpSp>
        <p:nvGrpSpPr>
          <p:cNvPr id="28" name="Nhóm 27">
            <a:extLst>
              <a:ext uri="{FF2B5EF4-FFF2-40B4-BE49-F238E27FC236}">
                <a16:creationId xmlns:a16="http://schemas.microsoft.com/office/drawing/2014/main" id="{20D04546-960A-460F-9D86-2C436BC0CB6F}"/>
              </a:ext>
            </a:extLst>
          </p:cNvPr>
          <p:cNvGrpSpPr/>
          <p:nvPr/>
        </p:nvGrpSpPr>
        <p:grpSpPr>
          <a:xfrm>
            <a:off x="1546727" y="2255564"/>
            <a:ext cx="1420591" cy="1423004"/>
            <a:chOff x="1546727" y="2255564"/>
            <a:chExt cx="1420591" cy="1423004"/>
          </a:xfrm>
        </p:grpSpPr>
        <p:grpSp>
          <p:nvGrpSpPr>
            <p:cNvPr id="29" name="Google Shape;472;p20">
              <a:extLst>
                <a:ext uri="{FF2B5EF4-FFF2-40B4-BE49-F238E27FC236}">
                  <a16:creationId xmlns:a16="http://schemas.microsoft.com/office/drawing/2014/main" id="{BF78BA43-F1BD-454C-A621-53E4136F3B8E}"/>
                </a:ext>
              </a:extLst>
            </p:cNvPr>
            <p:cNvGrpSpPr/>
            <p:nvPr/>
          </p:nvGrpSpPr>
          <p:grpSpPr>
            <a:xfrm>
              <a:off x="1546727" y="2255564"/>
              <a:ext cx="1420591" cy="1423004"/>
              <a:chOff x="917250" y="2165250"/>
              <a:chExt cx="980695" cy="982361"/>
            </a:xfrm>
          </p:grpSpPr>
          <p:sp>
            <p:nvSpPr>
              <p:cNvPr id="37" name="Google Shape;473;p20">
                <a:extLst>
                  <a:ext uri="{FF2B5EF4-FFF2-40B4-BE49-F238E27FC236}">
                    <a16:creationId xmlns:a16="http://schemas.microsoft.com/office/drawing/2014/main" id="{E319CE6E-48A6-48D8-A7C4-52B0BB13DAB6}"/>
                  </a:ext>
                </a:extLst>
              </p:cNvPr>
              <p:cNvSpPr/>
              <p:nvPr/>
            </p:nvSpPr>
            <p:spPr>
              <a:xfrm>
                <a:off x="917250" y="2165250"/>
                <a:ext cx="980695" cy="982361"/>
              </a:xfrm>
              <a:custGeom>
                <a:avLst/>
                <a:gdLst/>
                <a:ahLst/>
                <a:cxnLst/>
                <a:rect l="l" t="t" r="r" b="b"/>
                <a:pathLst>
                  <a:path w="14713" h="14738" extrusionOk="0">
                    <a:moveTo>
                      <a:pt x="7419" y="1"/>
                    </a:moveTo>
                    <a:cubicBezTo>
                      <a:pt x="3334" y="1"/>
                      <a:pt x="0" y="3359"/>
                      <a:pt x="0" y="7420"/>
                    </a:cubicBezTo>
                    <a:cubicBezTo>
                      <a:pt x="0" y="11505"/>
                      <a:pt x="3334" y="14738"/>
                      <a:pt x="7419" y="14738"/>
                    </a:cubicBezTo>
                    <a:cubicBezTo>
                      <a:pt x="11479" y="14738"/>
                      <a:pt x="14712" y="11505"/>
                      <a:pt x="14712" y="7420"/>
                    </a:cubicBezTo>
                    <a:cubicBezTo>
                      <a:pt x="14712" y="3359"/>
                      <a:pt x="11479" y="1"/>
                      <a:pt x="74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474;p20">
                <a:extLst>
                  <a:ext uri="{FF2B5EF4-FFF2-40B4-BE49-F238E27FC236}">
                    <a16:creationId xmlns:a16="http://schemas.microsoft.com/office/drawing/2014/main" id="{DA7A4711-9F29-48CD-A7F5-8C8A364DC8D3}"/>
                  </a:ext>
                </a:extLst>
              </p:cNvPr>
              <p:cNvSpPr/>
              <p:nvPr/>
            </p:nvSpPr>
            <p:spPr>
              <a:xfrm>
                <a:off x="1037015" y="2285225"/>
                <a:ext cx="741167" cy="742427"/>
              </a:xfrm>
              <a:custGeom>
                <a:avLst/>
                <a:gdLst/>
                <a:ahLst/>
                <a:cxnLst/>
                <a:rect l="l" t="t" r="r" b="b"/>
                <a:pathLst>
                  <a:path w="14713" h="14738" extrusionOk="0">
                    <a:moveTo>
                      <a:pt x="7419" y="1"/>
                    </a:moveTo>
                    <a:cubicBezTo>
                      <a:pt x="3334" y="1"/>
                      <a:pt x="0" y="3359"/>
                      <a:pt x="0" y="7420"/>
                    </a:cubicBezTo>
                    <a:cubicBezTo>
                      <a:pt x="0" y="11505"/>
                      <a:pt x="3334" y="14738"/>
                      <a:pt x="7419" y="14738"/>
                    </a:cubicBezTo>
                    <a:cubicBezTo>
                      <a:pt x="11479" y="14738"/>
                      <a:pt x="14712" y="11505"/>
                      <a:pt x="14712" y="7420"/>
                    </a:cubicBezTo>
                    <a:cubicBezTo>
                      <a:pt x="14712" y="3359"/>
                      <a:pt x="11479" y="1"/>
                      <a:pt x="74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0" name="Google Shape;5720;p38">
              <a:extLst>
                <a:ext uri="{FF2B5EF4-FFF2-40B4-BE49-F238E27FC236}">
                  <a16:creationId xmlns:a16="http://schemas.microsoft.com/office/drawing/2014/main" id="{655B58A7-8D59-46E5-AA8A-5AAD380CD9F7}"/>
                </a:ext>
              </a:extLst>
            </p:cNvPr>
            <p:cNvGrpSpPr/>
            <p:nvPr/>
          </p:nvGrpSpPr>
          <p:grpSpPr>
            <a:xfrm>
              <a:off x="1971329" y="2632894"/>
              <a:ext cx="601542" cy="591006"/>
              <a:chOff x="-40748275" y="3238700"/>
              <a:chExt cx="322600" cy="316950"/>
            </a:xfrm>
            <a:solidFill>
              <a:srgbClr val="FFFFFF"/>
            </a:solidFill>
          </p:grpSpPr>
          <p:sp>
            <p:nvSpPr>
              <p:cNvPr id="31" name="Google Shape;5721;p38">
                <a:extLst>
                  <a:ext uri="{FF2B5EF4-FFF2-40B4-BE49-F238E27FC236}">
                    <a16:creationId xmlns:a16="http://schemas.microsoft.com/office/drawing/2014/main" id="{7E6AD5D6-64D0-4C0D-B74F-8C38D435FE1F}"/>
                  </a:ext>
                </a:extLst>
              </p:cNvPr>
              <p:cNvSpPr/>
              <p:nvPr/>
            </p:nvSpPr>
            <p:spPr>
              <a:xfrm>
                <a:off x="-40709675" y="3273750"/>
                <a:ext cx="84300" cy="84300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3372" extrusionOk="0">
                    <a:moveTo>
                      <a:pt x="2710" y="0"/>
                    </a:moveTo>
                    <a:lnTo>
                      <a:pt x="1" y="2710"/>
                    </a:lnTo>
                    <a:lnTo>
                      <a:pt x="694" y="3371"/>
                    </a:lnTo>
                    <a:lnTo>
                      <a:pt x="3372" y="662"/>
                    </a:lnTo>
                    <a:lnTo>
                      <a:pt x="271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2" name="Google Shape;5722;p38">
                <a:extLst>
                  <a:ext uri="{FF2B5EF4-FFF2-40B4-BE49-F238E27FC236}">
                    <a16:creationId xmlns:a16="http://schemas.microsoft.com/office/drawing/2014/main" id="{E828A8A3-3462-4590-AD87-7DF50CF5A678}"/>
                  </a:ext>
                </a:extLst>
              </p:cNvPr>
              <p:cNvSpPr/>
              <p:nvPr/>
            </p:nvSpPr>
            <p:spPr>
              <a:xfrm>
                <a:off x="-40578925" y="3247175"/>
                <a:ext cx="151250" cy="149475"/>
              </a:xfrm>
              <a:custGeom>
                <a:avLst/>
                <a:gdLst/>
                <a:ahLst/>
                <a:cxnLst/>
                <a:rect l="l" t="t" r="r" b="b"/>
                <a:pathLst>
                  <a:path w="6050" h="5979" extrusionOk="0">
                    <a:moveTo>
                      <a:pt x="2663" y="0"/>
                    </a:moveTo>
                    <a:cubicBezTo>
                      <a:pt x="2552" y="0"/>
                      <a:pt x="2442" y="39"/>
                      <a:pt x="2363" y="118"/>
                    </a:cubicBezTo>
                    <a:lnTo>
                      <a:pt x="1261" y="1221"/>
                    </a:lnTo>
                    <a:lnTo>
                      <a:pt x="2678" y="2639"/>
                    </a:lnTo>
                    <a:cubicBezTo>
                      <a:pt x="2836" y="2796"/>
                      <a:pt x="2836" y="3080"/>
                      <a:pt x="2678" y="3237"/>
                    </a:cubicBezTo>
                    <a:cubicBezTo>
                      <a:pt x="2637" y="3278"/>
                      <a:pt x="2560" y="3302"/>
                      <a:pt x="2473" y="3302"/>
                    </a:cubicBezTo>
                    <a:cubicBezTo>
                      <a:pt x="2360" y="3302"/>
                      <a:pt x="2232" y="3263"/>
                      <a:pt x="2143" y="3174"/>
                    </a:cubicBezTo>
                    <a:lnTo>
                      <a:pt x="725" y="1756"/>
                    </a:lnTo>
                    <a:lnTo>
                      <a:pt x="0" y="2481"/>
                    </a:lnTo>
                    <a:lnTo>
                      <a:pt x="3529" y="5978"/>
                    </a:lnTo>
                    <a:lnTo>
                      <a:pt x="5892" y="3615"/>
                    </a:lnTo>
                    <a:cubicBezTo>
                      <a:pt x="6049" y="3458"/>
                      <a:pt x="6049" y="3174"/>
                      <a:pt x="5892" y="3017"/>
                    </a:cubicBezTo>
                    <a:lnTo>
                      <a:pt x="2962" y="118"/>
                    </a:lnTo>
                    <a:cubicBezTo>
                      <a:pt x="2883" y="39"/>
                      <a:pt x="2773" y="0"/>
                      <a:pt x="266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3" name="Google Shape;5723;p38">
                <a:extLst>
                  <a:ext uri="{FF2B5EF4-FFF2-40B4-BE49-F238E27FC236}">
                    <a16:creationId xmlns:a16="http://schemas.microsoft.com/office/drawing/2014/main" id="{29D3AF79-99B3-44E6-90D0-FBE79563EA53}"/>
                  </a:ext>
                </a:extLst>
              </p:cNvPr>
              <p:cNvSpPr/>
              <p:nvPr/>
            </p:nvSpPr>
            <p:spPr>
              <a:xfrm>
                <a:off x="-40678175" y="3305250"/>
                <a:ext cx="213475" cy="213475"/>
              </a:xfrm>
              <a:custGeom>
                <a:avLst/>
                <a:gdLst/>
                <a:ahLst/>
                <a:cxnLst/>
                <a:rect l="l" t="t" r="r" b="b"/>
                <a:pathLst>
                  <a:path w="8539" h="8539" extrusionOk="0">
                    <a:moveTo>
                      <a:pt x="2679" y="0"/>
                    </a:moveTo>
                    <a:lnTo>
                      <a:pt x="1" y="2678"/>
                    </a:lnTo>
                    <a:lnTo>
                      <a:pt x="5861" y="8538"/>
                    </a:lnTo>
                    <a:lnTo>
                      <a:pt x="8539" y="5860"/>
                    </a:lnTo>
                    <a:lnTo>
                      <a:pt x="267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4" name="Google Shape;5724;p38">
                <a:extLst>
                  <a:ext uri="{FF2B5EF4-FFF2-40B4-BE49-F238E27FC236}">
                    <a16:creationId xmlns:a16="http://schemas.microsoft.com/office/drawing/2014/main" id="{90525FFB-E1C8-401E-9A82-8369EDD1B904}"/>
                  </a:ext>
                </a:extLst>
              </p:cNvPr>
              <p:cNvSpPr/>
              <p:nvPr/>
            </p:nvSpPr>
            <p:spPr>
              <a:xfrm>
                <a:off x="-40513550" y="3469850"/>
                <a:ext cx="87875" cy="85800"/>
              </a:xfrm>
              <a:custGeom>
                <a:avLst/>
                <a:gdLst/>
                <a:ahLst/>
                <a:cxnLst/>
                <a:rect l="l" t="t" r="r" b="b"/>
                <a:pathLst>
                  <a:path w="3515" h="3432" extrusionOk="0">
                    <a:moveTo>
                      <a:pt x="2426" y="1"/>
                    </a:moveTo>
                    <a:lnTo>
                      <a:pt x="0" y="2427"/>
                    </a:lnTo>
                    <a:lnTo>
                      <a:pt x="2899" y="3404"/>
                    </a:lnTo>
                    <a:cubicBezTo>
                      <a:pt x="2948" y="3423"/>
                      <a:pt x="2996" y="3432"/>
                      <a:pt x="3044" y="3432"/>
                    </a:cubicBezTo>
                    <a:cubicBezTo>
                      <a:pt x="3302" y="3432"/>
                      <a:pt x="3514" y="3166"/>
                      <a:pt x="3434" y="2899"/>
                    </a:cubicBezTo>
                    <a:lnTo>
                      <a:pt x="242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5" name="Google Shape;5725;p38">
                <a:extLst>
                  <a:ext uri="{FF2B5EF4-FFF2-40B4-BE49-F238E27FC236}">
                    <a16:creationId xmlns:a16="http://schemas.microsoft.com/office/drawing/2014/main" id="{731395B8-6AF6-4426-BB0E-04C8541DB4A9}"/>
                  </a:ext>
                </a:extLst>
              </p:cNvPr>
              <p:cNvSpPr/>
              <p:nvPr/>
            </p:nvSpPr>
            <p:spPr>
              <a:xfrm>
                <a:off x="-40738025" y="3404500"/>
                <a:ext cx="150450" cy="149475"/>
              </a:xfrm>
              <a:custGeom>
                <a:avLst/>
                <a:gdLst/>
                <a:ahLst/>
                <a:cxnLst/>
                <a:rect l="l" t="t" r="r" b="b"/>
                <a:pathLst>
                  <a:path w="6018" h="5979" extrusionOk="0">
                    <a:moveTo>
                      <a:pt x="2521" y="0"/>
                    </a:moveTo>
                    <a:lnTo>
                      <a:pt x="1796" y="725"/>
                    </a:lnTo>
                    <a:lnTo>
                      <a:pt x="3308" y="2205"/>
                    </a:lnTo>
                    <a:cubicBezTo>
                      <a:pt x="3466" y="2363"/>
                      <a:pt x="3466" y="2646"/>
                      <a:pt x="3308" y="2804"/>
                    </a:cubicBezTo>
                    <a:cubicBezTo>
                      <a:pt x="3230" y="2883"/>
                      <a:pt x="3119" y="2922"/>
                      <a:pt x="3009" y="2922"/>
                    </a:cubicBezTo>
                    <a:cubicBezTo>
                      <a:pt x="2899" y="2922"/>
                      <a:pt x="2789" y="2883"/>
                      <a:pt x="2710" y="2804"/>
                    </a:cubicBezTo>
                    <a:lnTo>
                      <a:pt x="1229" y="1292"/>
                    </a:lnTo>
                    <a:lnTo>
                      <a:pt x="158" y="2363"/>
                    </a:lnTo>
                    <a:cubicBezTo>
                      <a:pt x="0" y="2520"/>
                      <a:pt x="0" y="2804"/>
                      <a:pt x="158" y="2962"/>
                    </a:cubicBezTo>
                    <a:lnTo>
                      <a:pt x="3056" y="5860"/>
                    </a:lnTo>
                    <a:cubicBezTo>
                      <a:pt x="3135" y="5939"/>
                      <a:pt x="3245" y="5978"/>
                      <a:pt x="3356" y="5978"/>
                    </a:cubicBezTo>
                    <a:cubicBezTo>
                      <a:pt x="3466" y="5978"/>
                      <a:pt x="3576" y="5939"/>
                      <a:pt x="3655" y="5860"/>
                    </a:cubicBezTo>
                    <a:lnTo>
                      <a:pt x="6018" y="3497"/>
                    </a:lnTo>
                    <a:lnTo>
                      <a:pt x="252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6" name="Google Shape;5726;p38">
                <a:extLst>
                  <a:ext uri="{FF2B5EF4-FFF2-40B4-BE49-F238E27FC236}">
                    <a16:creationId xmlns:a16="http://schemas.microsoft.com/office/drawing/2014/main" id="{ACFFBB6D-A9DD-44E2-B617-DD26AA96E6A7}"/>
                  </a:ext>
                </a:extLst>
              </p:cNvPr>
              <p:cNvSpPr/>
              <p:nvPr/>
            </p:nvSpPr>
            <p:spPr>
              <a:xfrm>
                <a:off x="-40748275" y="3238700"/>
                <a:ext cx="92175" cy="87850"/>
              </a:xfrm>
              <a:custGeom>
                <a:avLst/>
                <a:gdLst/>
                <a:ahLst/>
                <a:cxnLst/>
                <a:rect l="l" t="t" r="r" b="b"/>
                <a:pathLst>
                  <a:path w="3687" h="3514" extrusionOk="0">
                    <a:moveTo>
                      <a:pt x="2281" y="0"/>
                    </a:moveTo>
                    <a:cubicBezTo>
                      <a:pt x="1915" y="0"/>
                      <a:pt x="1545" y="142"/>
                      <a:pt x="1261" y="426"/>
                    </a:cubicBezTo>
                    <a:lnTo>
                      <a:pt x="568" y="1119"/>
                    </a:lnTo>
                    <a:cubicBezTo>
                      <a:pt x="1" y="1686"/>
                      <a:pt x="1" y="2568"/>
                      <a:pt x="568" y="3135"/>
                    </a:cubicBezTo>
                    <a:lnTo>
                      <a:pt x="946" y="3513"/>
                    </a:lnTo>
                    <a:lnTo>
                      <a:pt x="3687" y="804"/>
                    </a:lnTo>
                    <a:lnTo>
                      <a:pt x="3277" y="426"/>
                    </a:lnTo>
                    <a:cubicBezTo>
                      <a:pt x="3010" y="142"/>
                      <a:pt x="2647" y="0"/>
                      <a:pt x="228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4274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770574" y="468450"/>
            <a:ext cx="33327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CHI TIẾT ỨNG DỤNG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Google Shape;399;p17">
            <a:extLst>
              <a:ext uri="{FF2B5EF4-FFF2-40B4-BE49-F238E27FC236}">
                <a16:creationId xmlns:a16="http://schemas.microsoft.com/office/drawing/2014/main" id="{4B28805F-31A1-48DC-96E2-3E871F499217}"/>
              </a:ext>
            </a:extLst>
          </p:cNvPr>
          <p:cNvSpPr txBox="1">
            <a:spLocks/>
          </p:cNvSpPr>
          <p:nvPr/>
        </p:nvSpPr>
        <p:spPr>
          <a:xfrm flipH="1">
            <a:off x="4679576" y="1036150"/>
            <a:ext cx="4114801" cy="72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Các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chức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năng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đã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phát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triển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80F52A59-BCC6-42E6-8EEC-AACB1080236B}"/>
              </a:ext>
            </a:extLst>
          </p:cNvPr>
          <p:cNvSpPr txBox="1"/>
          <p:nvPr/>
        </p:nvSpPr>
        <p:spPr>
          <a:xfrm>
            <a:off x="4491320" y="1571574"/>
            <a:ext cx="4303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buFont typeface="Arvo"/>
              <a:buChar char="●"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Gửi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–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Nhận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tin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nhắn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văn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bản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219CC8CB-51BE-46A0-88AA-A0100A71FE0E}"/>
              </a:ext>
            </a:extLst>
          </p:cNvPr>
          <p:cNvSpPr txBox="1"/>
          <p:nvPr/>
        </p:nvSpPr>
        <p:spPr>
          <a:xfrm>
            <a:off x="210670" y="2356209"/>
            <a:ext cx="858370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6EB0EC"/>
              </a:buClr>
              <a:buSzPts val="1100"/>
              <a:tabLst/>
              <a:defRPr/>
            </a:pPr>
            <a:r>
              <a:rPr kumimoji="0" lang="en-US" b="1" i="1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Mô</a:t>
            </a:r>
            <a:r>
              <a:rPr kumimoji="0" lang="en-US" b="1" i="1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1" i="1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tả</a:t>
            </a:r>
            <a:r>
              <a:rPr kumimoji="0" lang="en-US" b="1" i="1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: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	  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Gửi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–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Nhận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tin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nhắn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1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văn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1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bản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đối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với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những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liên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hệ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đã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thêm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/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các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tài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khoản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đã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đăng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kí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trên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ứng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dụng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>
                <a:srgbClr val="6EB0EC"/>
              </a:buClr>
              <a:buSzPts val="1100"/>
              <a:tabLst/>
              <a:defRPr/>
            </a:pPr>
            <a:r>
              <a:rPr lang="en-US" b="1" i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Chức</a:t>
            </a:r>
            <a:r>
              <a:rPr lang="en-US" b="1" i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b="1" i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năng</a:t>
            </a:r>
            <a:r>
              <a:rPr lang="en-US" b="1" i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:  </a:t>
            </a:r>
            <a:r>
              <a:rPr lang="en-US" b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Gửi</a:t>
            </a:r>
            <a:r>
              <a:rPr lang="en-US" b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– </a:t>
            </a:r>
            <a:r>
              <a:rPr lang="en-US" b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nhận</a:t>
            </a:r>
            <a:r>
              <a:rPr lang="en-US" b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tin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nhắn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b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văn</a:t>
            </a:r>
            <a:r>
              <a:rPr lang="en-US" b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b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bản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;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Hiển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thị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b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trạng</a:t>
            </a:r>
            <a:r>
              <a:rPr lang="en-US" b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b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thái</a:t>
            </a:r>
            <a:r>
              <a:rPr lang="en-US" b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tin </a:t>
            </a:r>
            <a:r>
              <a:rPr lang="en-US" b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nhắn</a:t>
            </a:r>
            <a:r>
              <a:rPr lang="en-US" b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(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đang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gửi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,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đã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gửi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,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đã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đọc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);</a:t>
            </a: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6EB0EC"/>
              </a:buClr>
              <a:buSzPts val="1100"/>
              <a:tabLst/>
              <a:defRPr/>
            </a:pP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	  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Hiển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thị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b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thông</a:t>
            </a:r>
            <a:r>
              <a:rPr lang="en-US" b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b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báo</a:t>
            </a:r>
            <a:r>
              <a:rPr lang="en-US" b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tin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nhắn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b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mới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; </a:t>
            </a:r>
            <a:r>
              <a:rPr lang="en-US" b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Cuộn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tin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nhắn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về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b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tin </a:t>
            </a:r>
            <a:r>
              <a:rPr lang="en-US" b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mới</a:t>
            </a:r>
            <a:r>
              <a:rPr lang="en-US" b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b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nhất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;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Hiển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thị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b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trạng</a:t>
            </a:r>
            <a:r>
              <a:rPr lang="en-US" b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b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thái</a:t>
            </a:r>
            <a:r>
              <a:rPr lang="en-US" b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của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b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liên</a:t>
            </a:r>
            <a:r>
              <a:rPr lang="en-US" b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b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hệ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.</a:t>
            </a: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>
                <a:srgbClr val="6EB0EC"/>
              </a:buClr>
              <a:buSzPts val="1100"/>
              <a:tabLst/>
              <a:defRPr/>
            </a:pPr>
            <a:r>
              <a:rPr lang="en-US" b="1" i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Chi </a:t>
            </a:r>
            <a:r>
              <a:rPr lang="en-US" b="1" i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tiết</a:t>
            </a:r>
            <a:r>
              <a:rPr lang="en-US" b="1" i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:</a:t>
            </a:r>
            <a:r>
              <a:rPr lang="en-US" b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	  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Để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đến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màn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hình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nhắn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tin,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có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4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luồng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chính</a:t>
            </a:r>
            <a:endParaRPr lang="en-US" dirty="0">
              <a:solidFill>
                <a:srgbClr val="434343"/>
              </a:solidFill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>
                <a:srgbClr val="6EB0EC"/>
              </a:buClr>
              <a:buSzPts val="1100"/>
              <a:tabLst/>
              <a:defRPr/>
            </a:pP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	   -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Danh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sách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tin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nhắn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ở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màn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hình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chính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(Message)</a:t>
            </a: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>
                <a:srgbClr val="6EB0EC"/>
              </a:buClr>
              <a:buSzPts val="1100"/>
              <a:tabLst/>
              <a:defRPr/>
            </a:pP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	   -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Danh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sách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liên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hệ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(Contact) ở side bar</a:t>
            </a: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>
                <a:srgbClr val="6EB0EC"/>
              </a:buClr>
              <a:buSzPts val="1100"/>
              <a:tabLst/>
              <a:defRPr/>
            </a:pP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	   -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Nút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        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thêm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tin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nhắn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mới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ở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màn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hình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chính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(Message)</a:t>
            </a: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>
                <a:srgbClr val="6EB0EC"/>
              </a:buClr>
              <a:buSzPts val="1100"/>
              <a:tabLst/>
              <a:defRPr/>
            </a:pP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	   -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Thông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báo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đẩy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(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cho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tin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nhắn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mới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)</a:t>
            </a:r>
          </a:p>
        </p:txBody>
      </p:sp>
      <p:grpSp>
        <p:nvGrpSpPr>
          <p:cNvPr id="3" name="Nhóm 2">
            <a:extLst>
              <a:ext uri="{FF2B5EF4-FFF2-40B4-BE49-F238E27FC236}">
                <a16:creationId xmlns:a16="http://schemas.microsoft.com/office/drawing/2014/main" id="{4792517B-51C4-4E28-96C6-EBF88557DE58}"/>
              </a:ext>
            </a:extLst>
          </p:cNvPr>
          <p:cNvGrpSpPr/>
          <p:nvPr/>
        </p:nvGrpSpPr>
        <p:grpSpPr>
          <a:xfrm>
            <a:off x="1740958" y="3983139"/>
            <a:ext cx="250402" cy="250827"/>
            <a:chOff x="1659678" y="4124331"/>
            <a:chExt cx="276806" cy="277276"/>
          </a:xfrm>
        </p:grpSpPr>
        <p:sp>
          <p:nvSpPr>
            <p:cNvPr id="6" name="Google Shape;474;p20">
              <a:extLst>
                <a:ext uri="{FF2B5EF4-FFF2-40B4-BE49-F238E27FC236}">
                  <a16:creationId xmlns:a16="http://schemas.microsoft.com/office/drawing/2014/main" id="{E2F7BAF0-A6F4-4F76-9CC2-B17DB3A78472}"/>
                </a:ext>
              </a:extLst>
            </p:cNvPr>
            <p:cNvSpPr/>
            <p:nvPr/>
          </p:nvSpPr>
          <p:spPr>
            <a:xfrm>
              <a:off x="1659678" y="4124331"/>
              <a:ext cx="276806" cy="277276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grpSp>
          <p:nvGrpSpPr>
            <p:cNvPr id="2" name="Nhóm 1">
              <a:extLst>
                <a:ext uri="{FF2B5EF4-FFF2-40B4-BE49-F238E27FC236}">
                  <a16:creationId xmlns:a16="http://schemas.microsoft.com/office/drawing/2014/main" id="{C897969C-0319-4081-8FFC-06A7BDA53B42}"/>
                </a:ext>
              </a:extLst>
            </p:cNvPr>
            <p:cNvGrpSpPr/>
            <p:nvPr/>
          </p:nvGrpSpPr>
          <p:grpSpPr>
            <a:xfrm rot="4998684">
              <a:off x="1724332" y="4190838"/>
              <a:ext cx="147496" cy="144912"/>
              <a:chOff x="3450506" y="1557895"/>
              <a:chExt cx="376926" cy="370324"/>
            </a:xfrm>
            <a:solidFill>
              <a:srgbClr val="FFFFFF"/>
            </a:solidFill>
          </p:grpSpPr>
          <p:sp>
            <p:nvSpPr>
              <p:cNvPr id="9" name="Google Shape;5721;p38">
                <a:extLst>
                  <a:ext uri="{FF2B5EF4-FFF2-40B4-BE49-F238E27FC236}">
                    <a16:creationId xmlns:a16="http://schemas.microsoft.com/office/drawing/2014/main" id="{54665FE6-B560-4314-B04C-1743E8AE0FFF}"/>
                  </a:ext>
                </a:extLst>
              </p:cNvPr>
              <p:cNvSpPr/>
              <p:nvPr/>
            </p:nvSpPr>
            <p:spPr>
              <a:xfrm>
                <a:off x="3495606" y="1598847"/>
                <a:ext cx="98496" cy="98496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3372" extrusionOk="0">
                    <a:moveTo>
                      <a:pt x="2710" y="0"/>
                    </a:moveTo>
                    <a:lnTo>
                      <a:pt x="1" y="2710"/>
                    </a:lnTo>
                    <a:lnTo>
                      <a:pt x="694" y="3371"/>
                    </a:lnTo>
                    <a:lnTo>
                      <a:pt x="3372" y="662"/>
                    </a:lnTo>
                    <a:lnTo>
                      <a:pt x="271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5723;p38">
                <a:extLst>
                  <a:ext uri="{FF2B5EF4-FFF2-40B4-BE49-F238E27FC236}">
                    <a16:creationId xmlns:a16="http://schemas.microsoft.com/office/drawing/2014/main" id="{D427A2DF-AD4D-46F2-87EC-5E74F5BE276D}"/>
                  </a:ext>
                </a:extLst>
              </p:cNvPr>
              <p:cNvSpPr/>
              <p:nvPr/>
            </p:nvSpPr>
            <p:spPr>
              <a:xfrm>
                <a:off x="3532411" y="1635652"/>
                <a:ext cx="249424" cy="249424"/>
              </a:xfrm>
              <a:custGeom>
                <a:avLst/>
                <a:gdLst/>
                <a:ahLst/>
                <a:cxnLst/>
                <a:rect l="l" t="t" r="r" b="b"/>
                <a:pathLst>
                  <a:path w="8539" h="8539" extrusionOk="0">
                    <a:moveTo>
                      <a:pt x="2679" y="0"/>
                    </a:moveTo>
                    <a:lnTo>
                      <a:pt x="1" y="2678"/>
                    </a:lnTo>
                    <a:lnTo>
                      <a:pt x="5861" y="8538"/>
                    </a:lnTo>
                    <a:lnTo>
                      <a:pt x="8539" y="5860"/>
                    </a:lnTo>
                    <a:lnTo>
                      <a:pt x="267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5724;p38">
                <a:extLst>
                  <a:ext uri="{FF2B5EF4-FFF2-40B4-BE49-F238E27FC236}">
                    <a16:creationId xmlns:a16="http://schemas.microsoft.com/office/drawing/2014/main" id="{CA74E0DF-369C-4BC7-81A9-F8113D88D45F}"/>
                  </a:ext>
                </a:extLst>
              </p:cNvPr>
              <p:cNvSpPr/>
              <p:nvPr/>
            </p:nvSpPr>
            <p:spPr>
              <a:xfrm>
                <a:off x="3724759" y="1827970"/>
                <a:ext cx="102673" cy="100249"/>
              </a:xfrm>
              <a:custGeom>
                <a:avLst/>
                <a:gdLst/>
                <a:ahLst/>
                <a:cxnLst/>
                <a:rect l="l" t="t" r="r" b="b"/>
                <a:pathLst>
                  <a:path w="3515" h="3432" extrusionOk="0">
                    <a:moveTo>
                      <a:pt x="2426" y="1"/>
                    </a:moveTo>
                    <a:lnTo>
                      <a:pt x="0" y="2427"/>
                    </a:lnTo>
                    <a:lnTo>
                      <a:pt x="2899" y="3404"/>
                    </a:lnTo>
                    <a:cubicBezTo>
                      <a:pt x="2948" y="3423"/>
                      <a:pt x="2996" y="3432"/>
                      <a:pt x="3044" y="3432"/>
                    </a:cubicBezTo>
                    <a:cubicBezTo>
                      <a:pt x="3302" y="3432"/>
                      <a:pt x="3514" y="3166"/>
                      <a:pt x="3434" y="2899"/>
                    </a:cubicBezTo>
                    <a:lnTo>
                      <a:pt x="242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5726;p38">
                <a:extLst>
                  <a:ext uri="{FF2B5EF4-FFF2-40B4-BE49-F238E27FC236}">
                    <a16:creationId xmlns:a16="http://schemas.microsoft.com/office/drawing/2014/main" id="{F55E6A71-7E5A-4AA2-BD21-0D3323984726}"/>
                  </a:ext>
                </a:extLst>
              </p:cNvPr>
              <p:cNvSpPr/>
              <p:nvPr/>
            </p:nvSpPr>
            <p:spPr>
              <a:xfrm>
                <a:off x="3450506" y="1557895"/>
                <a:ext cx="107697" cy="102644"/>
              </a:xfrm>
              <a:custGeom>
                <a:avLst/>
                <a:gdLst/>
                <a:ahLst/>
                <a:cxnLst/>
                <a:rect l="l" t="t" r="r" b="b"/>
                <a:pathLst>
                  <a:path w="3687" h="3514" extrusionOk="0">
                    <a:moveTo>
                      <a:pt x="2281" y="0"/>
                    </a:moveTo>
                    <a:cubicBezTo>
                      <a:pt x="1915" y="0"/>
                      <a:pt x="1545" y="142"/>
                      <a:pt x="1261" y="426"/>
                    </a:cubicBezTo>
                    <a:lnTo>
                      <a:pt x="568" y="1119"/>
                    </a:lnTo>
                    <a:cubicBezTo>
                      <a:pt x="1" y="1686"/>
                      <a:pt x="1" y="2568"/>
                      <a:pt x="568" y="3135"/>
                    </a:cubicBezTo>
                    <a:lnTo>
                      <a:pt x="946" y="3513"/>
                    </a:lnTo>
                    <a:lnTo>
                      <a:pt x="3687" y="804"/>
                    </a:lnTo>
                    <a:lnTo>
                      <a:pt x="3277" y="426"/>
                    </a:lnTo>
                    <a:cubicBezTo>
                      <a:pt x="3010" y="142"/>
                      <a:pt x="2647" y="0"/>
                      <a:pt x="228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7140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770574" y="468450"/>
            <a:ext cx="33327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CHI TIẾT ỨNG DỤNG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Google Shape;399;p17">
            <a:extLst>
              <a:ext uri="{FF2B5EF4-FFF2-40B4-BE49-F238E27FC236}">
                <a16:creationId xmlns:a16="http://schemas.microsoft.com/office/drawing/2014/main" id="{4B28805F-31A1-48DC-96E2-3E871F499217}"/>
              </a:ext>
            </a:extLst>
          </p:cNvPr>
          <p:cNvSpPr txBox="1">
            <a:spLocks/>
          </p:cNvSpPr>
          <p:nvPr/>
        </p:nvSpPr>
        <p:spPr>
          <a:xfrm flipH="1">
            <a:off x="4572000" y="1046250"/>
            <a:ext cx="4702211" cy="72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. Các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chức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năng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đang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phát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triển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80F52A59-BCC6-42E6-8EEC-AACB1080236B}"/>
              </a:ext>
            </a:extLst>
          </p:cNvPr>
          <p:cNvSpPr txBox="1"/>
          <p:nvPr/>
        </p:nvSpPr>
        <p:spPr>
          <a:xfrm>
            <a:off x="3612778" y="2112986"/>
            <a:ext cx="4751294" cy="1431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Thực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hiện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cuộc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gọi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video </a:t>
            </a: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Thực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hiện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cuộc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gọi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thoại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Tạo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nhóm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chat</a:t>
            </a: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vi-VN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Gửi</a:t>
            </a:r>
            <a:r>
              <a:rPr lang="vi-VN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vi-VN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file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(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âm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thanh</a:t>
            </a:r>
            <a:r>
              <a:rPr lang="vi-VN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, </a:t>
            </a:r>
            <a:r>
              <a:rPr lang="vi-VN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hình</a:t>
            </a:r>
            <a:r>
              <a:rPr lang="vi-VN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vi-VN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ảnh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)</a:t>
            </a:r>
          </a:p>
        </p:txBody>
      </p:sp>
      <p:grpSp>
        <p:nvGrpSpPr>
          <p:cNvPr id="2" name="Nhóm 1">
            <a:extLst>
              <a:ext uri="{FF2B5EF4-FFF2-40B4-BE49-F238E27FC236}">
                <a16:creationId xmlns:a16="http://schemas.microsoft.com/office/drawing/2014/main" id="{0F291F98-7389-46BF-A00D-D1AAB220794B}"/>
              </a:ext>
            </a:extLst>
          </p:cNvPr>
          <p:cNvGrpSpPr/>
          <p:nvPr/>
        </p:nvGrpSpPr>
        <p:grpSpPr>
          <a:xfrm>
            <a:off x="1546727" y="2255564"/>
            <a:ext cx="1420591" cy="1423004"/>
            <a:chOff x="1546727" y="2255564"/>
            <a:chExt cx="1420591" cy="1423004"/>
          </a:xfrm>
        </p:grpSpPr>
        <p:grpSp>
          <p:nvGrpSpPr>
            <p:cNvPr id="15" name="Google Shape;472;p20">
              <a:extLst>
                <a:ext uri="{FF2B5EF4-FFF2-40B4-BE49-F238E27FC236}">
                  <a16:creationId xmlns:a16="http://schemas.microsoft.com/office/drawing/2014/main" id="{3752BEB1-C323-423E-B29B-A93B8E6A0877}"/>
                </a:ext>
              </a:extLst>
            </p:cNvPr>
            <p:cNvGrpSpPr/>
            <p:nvPr/>
          </p:nvGrpSpPr>
          <p:grpSpPr>
            <a:xfrm>
              <a:off x="1546727" y="2255564"/>
              <a:ext cx="1420591" cy="1423004"/>
              <a:chOff x="917250" y="2165250"/>
              <a:chExt cx="980695" cy="982361"/>
            </a:xfrm>
          </p:grpSpPr>
          <p:sp>
            <p:nvSpPr>
              <p:cNvPr id="16" name="Google Shape;473;p20">
                <a:extLst>
                  <a:ext uri="{FF2B5EF4-FFF2-40B4-BE49-F238E27FC236}">
                    <a16:creationId xmlns:a16="http://schemas.microsoft.com/office/drawing/2014/main" id="{65E97CF1-231F-4545-B097-B6D459EC856E}"/>
                  </a:ext>
                </a:extLst>
              </p:cNvPr>
              <p:cNvSpPr/>
              <p:nvPr/>
            </p:nvSpPr>
            <p:spPr>
              <a:xfrm>
                <a:off x="917250" y="2165250"/>
                <a:ext cx="980695" cy="982361"/>
              </a:xfrm>
              <a:custGeom>
                <a:avLst/>
                <a:gdLst/>
                <a:ahLst/>
                <a:cxnLst/>
                <a:rect l="l" t="t" r="r" b="b"/>
                <a:pathLst>
                  <a:path w="14713" h="14738" extrusionOk="0">
                    <a:moveTo>
                      <a:pt x="7419" y="1"/>
                    </a:moveTo>
                    <a:cubicBezTo>
                      <a:pt x="3334" y="1"/>
                      <a:pt x="0" y="3359"/>
                      <a:pt x="0" y="7420"/>
                    </a:cubicBezTo>
                    <a:cubicBezTo>
                      <a:pt x="0" y="11505"/>
                      <a:pt x="3334" y="14738"/>
                      <a:pt x="7419" y="14738"/>
                    </a:cubicBezTo>
                    <a:cubicBezTo>
                      <a:pt x="11479" y="14738"/>
                      <a:pt x="14712" y="11505"/>
                      <a:pt x="14712" y="7420"/>
                    </a:cubicBezTo>
                    <a:cubicBezTo>
                      <a:pt x="14712" y="3359"/>
                      <a:pt x="11479" y="1"/>
                      <a:pt x="74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474;p20">
                <a:extLst>
                  <a:ext uri="{FF2B5EF4-FFF2-40B4-BE49-F238E27FC236}">
                    <a16:creationId xmlns:a16="http://schemas.microsoft.com/office/drawing/2014/main" id="{559FEABA-EE1C-4816-A80A-571F84090AE1}"/>
                  </a:ext>
                </a:extLst>
              </p:cNvPr>
              <p:cNvSpPr/>
              <p:nvPr/>
            </p:nvSpPr>
            <p:spPr>
              <a:xfrm>
                <a:off x="1037015" y="2285225"/>
                <a:ext cx="741167" cy="742427"/>
              </a:xfrm>
              <a:custGeom>
                <a:avLst/>
                <a:gdLst/>
                <a:ahLst/>
                <a:cxnLst/>
                <a:rect l="l" t="t" r="r" b="b"/>
                <a:pathLst>
                  <a:path w="14713" h="14738" extrusionOk="0">
                    <a:moveTo>
                      <a:pt x="7419" y="1"/>
                    </a:moveTo>
                    <a:cubicBezTo>
                      <a:pt x="3334" y="1"/>
                      <a:pt x="0" y="3359"/>
                      <a:pt x="0" y="7420"/>
                    </a:cubicBezTo>
                    <a:cubicBezTo>
                      <a:pt x="0" y="11505"/>
                      <a:pt x="3334" y="14738"/>
                      <a:pt x="7419" y="14738"/>
                    </a:cubicBezTo>
                    <a:cubicBezTo>
                      <a:pt x="11479" y="14738"/>
                      <a:pt x="14712" y="11505"/>
                      <a:pt x="14712" y="7420"/>
                    </a:cubicBezTo>
                    <a:cubicBezTo>
                      <a:pt x="14712" y="3359"/>
                      <a:pt x="11479" y="1"/>
                      <a:pt x="74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8" name="Google Shape;5720;p38">
              <a:extLst>
                <a:ext uri="{FF2B5EF4-FFF2-40B4-BE49-F238E27FC236}">
                  <a16:creationId xmlns:a16="http://schemas.microsoft.com/office/drawing/2014/main" id="{7081D47E-436D-4D9C-872A-3E1E804DBFD5}"/>
                </a:ext>
              </a:extLst>
            </p:cNvPr>
            <p:cNvGrpSpPr/>
            <p:nvPr/>
          </p:nvGrpSpPr>
          <p:grpSpPr>
            <a:xfrm>
              <a:off x="1971329" y="2632894"/>
              <a:ext cx="601542" cy="591006"/>
              <a:chOff x="-40748275" y="3238700"/>
              <a:chExt cx="322600" cy="316950"/>
            </a:xfrm>
            <a:solidFill>
              <a:srgbClr val="FFFFFF"/>
            </a:solidFill>
          </p:grpSpPr>
          <p:sp>
            <p:nvSpPr>
              <p:cNvPr id="19" name="Google Shape;5721;p38">
                <a:extLst>
                  <a:ext uri="{FF2B5EF4-FFF2-40B4-BE49-F238E27FC236}">
                    <a16:creationId xmlns:a16="http://schemas.microsoft.com/office/drawing/2014/main" id="{BA71ED7F-36F3-4AA6-9431-C19F562F9191}"/>
                  </a:ext>
                </a:extLst>
              </p:cNvPr>
              <p:cNvSpPr/>
              <p:nvPr/>
            </p:nvSpPr>
            <p:spPr>
              <a:xfrm>
                <a:off x="-40709675" y="3273750"/>
                <a:ext cx="84300" cy="84300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3372" extrusionOk="0">
                    <a:moveTo>
                      <a:pt x="2710" y="0"/>
                    </a:moveTo>
                    <a:lnTo>
                      <a:pt x="1" y="2710"/>
                    </a:lnTo>
                    <a:lnTo>
                      <a:pt x="694" y="3371"/>
                    </a:lnTo>
                    <a:lnTo>
                      <a:pt x="3372" y="662"/>
                    </a:lnTo>
                    <a:lnTo>
                      <a:pt x="271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0" name="Google Shape;5722;p38">
                <a:extLst>
                  <a:ext uri="{FF2B5EF4-FFF2-40B4-BE49-F238E27FC236}">
                    <a16:creationId xmlns:a16="http://schemas.microsoft.com/office/drawing/2014/main" id="{AD4B3A7B-0AB1-4206-9117-43ADD8BE83F5}"/>
                  </a:ext>
                </a:extLst>
              </p:cNvPr>
              <p:cNvSpPr/>
              <p:nvPr/>
            </p:nvSpPr>
            <p:spPr>
              <a:xfrm>
                <a:off x="-40578925" y="3247175"/>
                <a:ext cx="151250" cy="149475"/>
              </a:xfrm>
              <a:custGeom>
                <a:avLst/>
                <a:gdLst/>
                <a:ahLst/>
                <a:cxnLst/>
                <a:rect l="l" t="t" r="r" b="b"/>
                <a:pathLst>
                  <a:path w="6050" h="5979" extrusionOk="0">
                    <a:moveTo>
                      <a:pt x="2663" y="0"/>
                    </a:moveTo>
                    <a:cubicBezTo>
                      <a:pt x="2552" y="0"/>
                      <a:pt x="2442" y="39"/>
                      <a:pt x="2363" y="118"/>
                    </a:cubicBezTo>
                    <a:lnTo>
                      <a:pt x="1261" y="1221"/>
                    </a:lnTo>
                    <a:lnTo>
                      <a:pt x="2678" y="2639"/>
                    </a:lnTo>
                    <a:cubicBezTo>
                      <a:pt x="2836" y="2796"/>
                      <a:pt x="2836" y="3080"/>
                      <a:pt x="2678" y="3237"/>
                    </a:cubicBezTo>
                    <a:cubicBezTo>
                      <a:pt x="2637" y="3278"/>
                      <a:pt x="2560" y="3302"/>
                      <a:pt x="2473" y="3302"/>
                    </a:cubicBezTo>
                    <a:cubicBezTo>
                      <a:pt x="2360" y="3302"/>
                      <a:pt x="2232" y="3263"/>
                      <a:pt x="2143" y="3174"/>
                    </a:cubicBezTo>
                    <a:lnTo>
                      <a:pt x="725" y="1756"/>
                    </a:lnTo>
                    <a:lnTo>
                      <a:pt x="0" y="2481"/>
                    </a:lnTo>
                    <a:lnTo>
                      <a:pt x="3529" y="5978"/>
                    </a:lnTo>
                    <a:lnTo>
                      <a:pt x="5892" y="3615"/>
                    </a:lnTo>
                    <a:cubicBezTo>
                      <a:pt x="6049" y="3458"/>
                      <a:pt x="6049" y="3174"/>
                      <a:pt x="5892" y="3017"/>
                    </a:cubicBezTo>
                    <a:lnTo>
                      <a:pt x="2962" y="118"/>
                    </a:lnTo>
                    <a:cubicBezTo>
                      <a:pt x="2883" y="39"/>
                      <a:pt x="2773" y="0"/>
                      <a:pt x="266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1" name="Google Shape;5723;p38">
                <a:extLst>
                  <a:ext uri="{FF2B5EF4-FFF2-40B4-BE49-F238E27FC236}">
                    <a16:creationId xmlns:a16="http://schemas.microsoft.com/office/drawing/2014/main" id="{2F602B77-968F-4F6E-957E-BB01DC2077D5}"/>
                  </a:ext>
                </a:extLst>
              </p:cNvPr>
              <p:cNvSpPr/>
              <p:nvPr/>
            </p:nvSpPr>
            <p:spPr>
              <a:xfrm>
                <a:off x="-40678175" y="3305250"/>
                <a:ext cx="213475" cy="213475"/>
              </a:xfrm>
              <a:custGeom>
                <a:avLst/>
                <a:gdLst/>
                <a:ahLst/>
                <a:cxnLst/>
                <a:rect l="l" t="t" r="r" b="b"/>
                <a:pathLst>
                  <a:path w="8539" h="8539" extrusionOk="0">
                    <a:moveTo>
                      <a:pt x="2679" y="0"/>
                    </a:moveTo>
                    <a:lnTo>
                      <a:pt x="1" y="2678"/>
                    </a:lnTo>
                    <a:lnTo>
                      <a:pt x="5861" y="8538"/>
                    </a:lnTo>
                    <a:lnTo>
                      <a:pt x="8539" y="5860"/>
                    </a:lnTo>
                    <a:lnTo>
                      <a:pt x="267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2" name="Google Shape;5724;p38">
                <a:extLst>
                  <a:ext uri="{FF2B5EF4-FFF2-40B4-BE49-F238E27FC236}">
                    <a16:creationId xmlns:a16="http://schemas.microsoft.com/office/drawing/2014/main" id="{68334909-65D6-4A9C-ABC3-F28B473B9B55}"/>
                  </a:ext>
                </a:extLst>
              </p:cNvPr>
              <p:cNvSpPr/>
              <p:nvPr/>
            </p:nvSpPr>
            <p:spPr>
              <a:xfrm>
                <a:off x="-40513550" y="3469850"/>
                <a:ext cx="87875" cy="85800"/>
              </a:xfrm>
              <a:custGeom>
                <a:avLst/>
                <a:gdLst/>
                <a:ahLst/>
                <a:cxnLst/>
                <a:rect l="l" t="t" r="r" b="b"/>
                <a:pathLst>
                  <a:path w="3515" h="3432" extrusionOk="0">
                    <a:moveTo>
                      <a:pt x="2426" y="1"/>
                    </a:moveTo>
                    <a:lnTo>
                      <a:pt x="0" y="2427"/>
                    </a:lnTo>
                    <a:lnTo>
                      <a:pt x="2899" y="3404"/>
                    </a:lnTo>
                    <a:cubicBezTo>
                      <a:pt x="2948" y="3423"/>
                      <a:pt x="2996" y="3432"/>
                      <a:pt x="3044" y="3432"/>
                    </a:cubicBezTo>
                    <a:cubicBezTo>
                      <a:pt x="3302" y="3432"/>
                      <a:pt x="3514" y="3166"/>
                      <a:pt x="3434" y="2899"/>
                    </a:cubicBezTo>
                    <a:lnTo>
                      <a:pt x="242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3" name="Google Shape;5725;p38">
                <a:extLst>
                  <a:ext uri="{FF2B5EF4-FFF2-40B4-BE49-F238E27FC236}">
                    <a16:creationId xmlns:a16="http://schemas.microsoft.com/office/drawing/2014/main" id="{4D4339CB-480E-4911-951A-770AB69B0268}"/>
                  </a:ext>
                </a:extLst>
              </p:cNvPr>
              <p:cNvSpPr/>
              <p:nvPr/>
            </p:nvSpPr>
            <p:spPr>
              <a:xfrm>
                <a:off x="-40738025" y="3404500"/>
                <a:ext cx="150450" cy="149475"/>
              </a:xfrm>
              <a:custGeom>
                <a:avLst/>
                <a:gdLst/>
                <a:ahLst/>
                <a:cxnLst/>
                <a:rect l="l" t="t" r="r" b="b"/>
                <a:pathLst>
                  <a:path w="6018" h="5979" extrusionOk="0">
                    <a:moveTo>
                      <a:pt x="2521" y="0"/>
                    </a:moveTo>
                    <a:lnTo>
                      <a:pt x="1796" y="725"/>
                    </a:lnTo>
                    <a:lnTo>
                      <a:pt x="3308" y="2205"/>
                    </a:lnTo>
                    <a:cubicBezTo>
                      <a:pt x="3466" y="2363"/>
                      <a:pt x="3466" y="2646"/>
                      <a:pt x="3308" y="2804"/>
                    </a:cubicBezTo>
                    <a:cubicBezTo>
                      <a:pt x="3230" y="2883"/>
                      <a:pt x="3119" y="2922"/>
                      <a:pt x="3009" y="2922"/>
                    </a:cubicBezTo>
                    <a:cubicBezTo>
                      <a:pt x="2899" y="2922"/>
                      <a:pt x="2789" y="2883"/>
                      <a:pt x="2710" y="2804"/>
                    </a:cubicBezTo>
                    <a:lnTo>
                      <a:pt x="1229" y="1292"/>
                    </a:lnTo>
                    <a:lnTo>
                      <a:pt x="158" y="2363"/>
                    </a:lnTo>
                    <a:cubicBezTo>
                      <a:pt x="0" y="2520"/>
                      <a:pt x="0" y="2804"/>
                      <a:pt x="158" y="2962"/>
                    </a:cubicBezTo>
                    <a:lnTo>
                      <a:pt x="3056" y="5860"/>
                    </a:lnTo>
                    <a:cubicBezTo>
                      <a:pt x="3135" y="5939"/>
                      <a:pt x="3245" y="5978"/>
                      <a:pt x="3356" y="5978"/>
                    </a:cubicBezTo>
                    <a:cubicBezTo>
                      <a:pt x="3466" y="5978"/>
                      <a:pt x="3576" y="5939"/>
                      <a:pt x="3655" y="5860"/>
                    </a:cubicBezTo>
                    <a:lnTo>
                      <a:pt x="6018" y="3497"/>
                    </a:lnTo>
                    <a:lnTo>
                      <a:pt x="252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4" name="Google Shape;5726;p38">
                <a:extLst>
                  <a:ext uri="{FF2B5EF4-FFF2-40B4-BE49-F238E27FC236}">
                    <a16:creationId xmlns:a16="http://schemas.microsoft.com/office/drawing/2014/main" id="{532350BA-7F1E-4ADB-A0B6-E5BE0E9B86BD}"/>
                  </a:ext>
                </a:extLst>
              </p:cNvPr>
              <p:cNvSpPr/>
              <p:nvPr/>
            </p:nvSpPr>
            <p:spPr>
              <a:xfrm>
                <a:off x="-40748275" y="3238700"/>
                <a:ext cx="92175" cy="87850"/>
              </a:xfrm>
              <a:custGeom>
                <a:avLst/>
                <a:gdLst/>
                <a:ahLst/>
                <a:cxnLst/>
                <a:rect l="l" t="t" r="r" b="b"/>
                <a:pathLst>
                  <a:path w="3687" h="3514" extrusionOk="0">
                    <a:moveTo>
                      <a:pt x="2281" y="0"/>
                    </a:moveTo>
                    <a:cubicBezTo>
                      <a:pt x="1915" y="0"/>
                      <a:pt x="1545" y="142"/>
                      <a:pt x="1261" y="426"/>
                    </a:cubicBezTo>
                    <a:lnTo>
                      <a:pt x="568" y="1119"/>
                    </a:lnTo>
                    <a:cubicBezTo>
                      <a:pt x="1" y="1686"/>
                      <a:pt x="1" y="2568"/>
                      <a:pt x="568" y="3135"/>
                    </a:cubicBezTo>
                    <a:lnTo>
                      <a:pt x="946" y="3513"/>
                    </a:lnTo>
                    <a:lnTo>
                      <a:pt x="3687" y="804"/>
                    </a:lnTo>
                    <a:lnTo>
                      <a:pt x="3277" y="426"/>
                    </a:lnTo>
                    <a:cubicBezTo>
                      <a:pt x="3010" y="142"/>
                      <a:pt x="2647" y="0"/>
                      <a:pt x="228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68538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770574" y="468450"/>
            <a:ext cx="33327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CHI TIẾT ỨNG DỤNG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Google Shape;399;p17">
            <a:extLst>
              <a:ext uri="{FF2B5EF4-FFF2-40B4-BE49-F238E27FC236}">
                <a16:creationId xmlns:a16="http://schemas.microsoft.com/office/drawing/2014/main" id="{4B28805F-31A1-48DC-96E2-3E871F499217}"/>
              </a:ext>
            </a:extLst>
          </p:cNvPr>
          <p:cNvSpPr txBox="1">
            <a:spLocks/>
          </p:cNvSpPr>
          <p:nvPr/>
        </p:nvSpPr>
        <p:spPr>
          <a:xfrm flipH="1">
            <a:off x="4679576" y="1036150"/>
            <a:ext cx="4114801" cy="72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434343"/>
              </a:buClr>
              <a:buSzPts val="3000"/>
              <a:buFont typeface="Barlow Condensed SemiBold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  <a:sym typeface="Barlow Condensed SemiBold"/>
              </a:rPr>
              <a:t>5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  <a:sym typeface="Barlow Condensed SemiBold"/>
              </a:rPr>
              <a:t>.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  <a:sym typeface="Barlow Condensed SemiBold"/>
              </a:rPr>
              <a:t>Các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  <a:sym typeface="Barlow Condensed SemiBold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  <a:sym typeface="Barlow Condensed SemiBold"/>
              </a:rPr>
              <a:t>chức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  <a:sym typeface="Barlow Condensed SemiBold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  <a:sym typeface="Barlow Condensed SemiBold"/>
              </a:rPr>
              <a:t>năng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  <a:sym typeface="Barlow Condensed SemiBold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  <a:sym typeface="Barlow Condensed SemiBold"/>
              </a:rPr>
              <a:t>đã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  <a:sym typeface="Barlow Condensed SemiBold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  <a:sym typeface="Barlow Condensed SemiBold"/>
              </a:rPr>
              <a:t>phát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  <a:sym typeface="Barlow Condensed SemiBold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  <a:sym typeface="Barlow Condensed SemiBold"/>
              </a:rPr>
              <a:t>triển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Calibri Light" panose="020F0302020204030204" pitchFamily="34" charset="0"/>
              <a:cs typeface="Calibri Light" panose="020F0302020204030204" pitchFamily="34" charset="0"/>
              <a:sym typeface="Barlow Condensed SemiBold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80F52A59-BCC6-42E6-8EEC-AACB1080236B}"/>
              </a:ext>
            </a:extLst>
          </p:cNvPr>
          <p:cNvSpPr txBox="1"/>
          <p:nvPr/>
        </p:nvSpPr>
        <p:spPr>
          <a:xfrm>
            <a:off x="4572000" y="1571574"/>
            <a:ext cx="4222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Thực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hiện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cuộc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gọi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thoại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219CC8CB-51BE-46A0-88AA-A0100A71FE0E}"/>
              </a:ext>
            </a:extLst>
          </p:cNvPr>
          <p:cNvSpPr txBox="1"/>
          <p:nvPr/>
        </p:nvSpPr>
        <p:spPr>
          <a:xfrm>
            <a:off x="336853" y="2377474"/>
            <a:ext cx="7658831" cy="1769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Mô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tả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: 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Thực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hiện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gọi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thoại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đối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với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những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liên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hệ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đã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thêm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/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các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tài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khoản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đã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đăng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kí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trên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ứng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dụng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Times New Roman" panose="02020603050405020304" pitchFamily="18" charset="0"/>
              <a:ea typeface="Arvo"/>
              <a:cs typeface="Times New Roman" panose="02020603050405020304" pitchFamily="18" charset="0"/>
              <a:sym typeface="Arvo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Chức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năng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: </a:t>
            </a:r>
          </a:p>
          <a:p>
            <a:pPr marL="44450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Thực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hiện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gọi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thoại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;</a:t>
            </a:r>
          </a:p>
          <a:p>
            <a:pPr marL="44450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Hiển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thị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trạng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thái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người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dùng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(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đang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online)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để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thực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hiện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cuộc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gọi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;</a:t>
            </a:r>
          </a:p>
          <a:p>
            <a:pPr marL="44450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Hiển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thị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lịch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sử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cuộc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gọi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;</a:t>
            </a:r>
          </a:p>
          <a:p>
            <a:pPr marL="44450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Hiện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thông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báo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khi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có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cuộc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gọi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thoại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881801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770574" y="468450"/>
            <a:ext cx="33327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CHI TIẾT ỨNG DỤNG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Google Shape;399;p17">
            <a:extLst>
              <a:ext uri="{FF2B5EF4-FFF2-40B4-BE49-F238E27FC236}">
                <a16:creationId xmlns:a16="http://schemas.microsoft.com/office/drawing/2014/main" id="{4B28805F-31A1-48DC-96E2-3E871F499217}"/>
              </a:ext>
            </a:extLst>
          </p:cNvPr>
          <p:cNvSpPr txBox="1">
            <a:spLocks/>
          </p:cNvSpPr>
          <p:nvPr/>
        </p:nvSpPr>
        <p:spPr>
          <a:xfrm flipH="1">
            <a:off x="4679576" y="1036150"/>
            <a:ext cx="4114801" cy="72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Các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chức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năng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đã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phát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triển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80F52A59-BCC6-42E6-8EEC-AACB1080236B}"/>
              </a:ext>
            </a:extLst>
          </p:cNvPr>
          <p:cNvSpPr txBox="1"/>
          <p:nvPr/>
        </p:nvSpPr>
        <p:spPr>
          <a:xfrm>
            <a:off x="4491320" y="1571574"/>
            <a:ext cx="4303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0" algn="l">
              <a:spcAft>
                <a:spcPts val="600"/>
              </a:spcAft>
              <a:buClr>
                <a:schemeClr val="accent2"/>
              </a:buClr>
              <a:buSzPts val="1100"/>
            </a:pP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Thực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hiện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cuộc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gọi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thoại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</a:p>
        </p:txBody>
      </p:sp>
      <p:pic>
        <p:nvPicPr>
          <p:cNvPr id="3" name="Hình ảnh 2" descr="Ảnh có chứa văn bản&#10;&#10;Mô tả được tạo tự động">
            <a:extLst>
              <a:ext uri="{FF2B5EF4-FFF2-40B4-BE49-F238E27FC236}">
                <a16:creationId xmlns:a16="http://schemas.microsoft.com/office/drawing/2014/main" id="{DA8C020F-AB87-486D-A369-8C9BD1CDC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476330"/>
            <a:ext cx="1287652" cy="2431368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B22F0FD7-EC2D-4F22-A1CB-1E434D511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773" y="2467319"/>
            <a:ext cx="1383029" cy="2431367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F2F22191-02A5-4296-8431-A9E3E2A456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757" y="2525648"/>
            <a:ext cx="1287652" cy="2373040"/>
          </a:xfrm>
          <a:prstGeom prst="rect">
            <a:avLst/>
          </a:prstGeom>
        </p:spPr>
      </p:pic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63ADD822-47B1-470D-AD5E-ABD89AB81139}"/>
              </a:ext>
            </a:extLst>
          </p:cNvPr>
          <p:cNvSpPr/>
          <p:nvPr/>
        </p:nvSpPr>
        <p:spPr>
          <a:xfrm>
            <a:off x="283535" y="3700130"/>
            <a:ext cx="487039" cy="17461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ình chữ nhật 23">
            <a:extLst>
              <a:ext uri="{FF2B5EF4-FFF2-40B4-BE49-F238E27FC236}">
                <a16:creationId xmlns:a16="http://schemas.microsoft.com/office/drawing/2014/main" id="{C95598D1-1D82-4E1A-95CA-A4A5E33926A6}"/>
              </a:ext>
            </a:extLst>
          </p:cNvPr>
          <p:cNvSpPr/>
          <p:nvPr/>
        </p:nvSpPr>
        <p:spPr>
          <a:xfrm>
            <a:off x="4572000" y="2757377"/>
            <a:ext cx="1287652" cy="248093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Đường kết nối Mũi tên Thẳng 24">
            <a:extLst>
              <a:ext uri="{FF2B5EF4-FFF2-40B4-BE49-F238E27FC236}">
                <a16:creationId xmlns:a16="http://schemas.microsoft.com/office/drawing/2014/main" id="{393AD396-BC5A-44B1-AE8B-347328577BFC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517409" y="3712168"/>
            <a:ext cx="919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Đường kết nối Mũi tên Thẳng 30">
            <a:extLst>
              <a:ext uri="{FF2B5EF4-FFF2-40B4-BE49-F238E27FC236}">
                <a16:creationId xmlns:a16="http://schemas.microsoft.com/office/drawing/2014/main" id="{06DC4518-A676-4968-836D-A03D8E6A27C1}"/>
              </a:ext>
            </a:extLst>
          </p:cNvPr>
          <p:cNvCxnSpPr/>
          <p:nvPr/>
        </p:nvCxnSpPr>
        <p:spPr>
          <a:xfrm>
            <a:off x="5859652" y="3551274"/>
            <a:ext cx="1008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Hình chữ nhật 32">
            <a:extLst>
              <a:ext uri="{FF2B5EF4-FFF2-40B4-BE49-F238E27FC236}">
                <a16:creationId xmlns:a16="http://schemas.microsoft.com/office/drawing/2014/main" id="{1962D959-31A8-4A1A-8404-B810AE7EB5CC}"/>
              </a:ext>
            </a:extLst>
          </p:cNvPr>
          <p:cNvSpPr/>
          <p:nvPr/>
        </p:nvSpPr>
        <p:spPr>
          <a:xfrm>
            <a:off x="7520763" y="4344488"/>
            <a:ext cx="318978" cy="26261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Hình chữ nhật 33">
            <a:extLst>
              <a:ext uri="{FF2B5EF4-FFF2-40B4-BE49-F238E27FC236}">
                <a16:creationId xmlns:a16="http://schemas.microsoft.com/office/drawing/2014/main" id="{5EB8B1E1-4A19-4DEA-BC4E-FCD2C259C777}"/>
              </a:ext>
            </a:extLst>
          </p:cNvPr>
          <p:cNvSpPr/>
          <p:nvPr/>
        </p:nvSpPr>
        <p:spPr>
          <a:xfrm>
            <a:off x="7361274" y="2686493"/>
            <a:ext cx="641498" cy="375684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EA6CF613-BB85-4E29-BF9A-8D133ACEC3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3743" y="2467319"/>
            <a:ext cx="1367644" cy="2431367"/>
          </a:xfrm>
          <a:prstGeom prst="rect">
            <a:avLst/>
          </a:prstGeom>
        </p:spPr>
      </p:pic>
      <p:sp>
        <p:nvSpPr>
          <p:cNvPr id="20" name="Hình chữ nhật 19">
            <a:extLst>
              <a:ext uri="{FF2B5EF4-FFF2-40B4-BE49-F238E27FC236}">
                <a16:creationId xmlns:a16="http://schemas.microsoft.com/office/drawing/2014/main" id="{3234D3E9-C334-4545-8AD2-4EEE78393D32}"/>
              </a:ext>
            </a:extLst>
          </p:cNvPr>
          <p:cNvSpPr/>
          <p:nvPr/>
        </p:nvSpPr>
        <p:spPr>
          <a:xfrm>
            <a:off x="2451469" y="2798603"/>
            <a:ext cx="1297045" cy="1736651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ình chữ nhật 20">
            <a:extLst>
              <a:ext uri="{FF2B5EF4-FFF2-40B4-BE49-F238E27FC236}">
                <a16:creationId xmlns:a16="http://schemas.microsoft.com/office/drawing/2014/main" id="{1D04F262-CD8F-45BC-81DC-1A82EE5746BA}"/>
              </a:ext>
            </a:extLst>
          </p:cNvPr>
          <p:cNvSpPr/>
          <p:nvPr/>
        </p:nvSpPr>
        <p:spPr>
          <a:xfrm>
            <a:off x="3470607" y="4607100"/>
            <a:ext cx="315916" cy="26935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Đường kết nối: Mũi tên Gấp khúc 25">
            <a:extLst>
              <a:ext uri="{FF2B5EF4-FFF2-40B4-BE49-F238E27FC236}">
                <a16:creationId xmlns:a16="http://schemas.microsoft.com/office/drawing/2014/main" id="{894D9DFE-7C46-457B-A955-5EC2376B2D29}"/>
              </a:ext>
            </a:extLst>
          </p:cNvPr>
          <p:cNvCxnSpPr>
            <a:cxnSpLocks/>
          </p:cNvCxnSpPr>
          <p:nvPr/>
        </p:nvCxnSpPr>
        <p:spPr>
          <a:xfrm flipV="1">
            <a:off x="3760698" y="3874747"/>
            <a:ext cx="811302" cy="7965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564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770574" y="468450"/>
            <a:ext cx="33327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CHI TIẾT ỨNG DỤNG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Google Shape;399;p17">
            <a:extLst>
              <a:ext uri="{FF2B5EF4-FFF2-40B4-BE49-F238E27FC236}">
                <a16:creationId xmlns:a16="http://schemas.microsoft.com/office/drawing/2014/main" id="{4B28805F-31A1-48DC-96E2-3E871F499217}"/>
              </a:ext>
            </a:extLst>
          </p:cNvPr>
          <p:cNvSpPr txBox="1">
            <a:spLocks/>
          </p:cNvSpPr>
          <p:nvPr/>
        </p:nvSpPr>
        <p:spPr>
          <a:xfrm flipH="1">
            <a:off x="4572000" y="1046250"/>
            <a:ext cx="4702211" cy="72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. Các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chức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năng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đang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phát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triển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80F52A59-BCC6-42E6-8EEC-AACB1080236B}"/>
              </a:ext>
            </a:extLst>
          </p:cNvPr>
          <p:cNvSpPr txBox="1"/>
          <p:nvPr/>
        </p:nvSpPr>
        <p:spPr>
          <a:xfrm>
            <a:off x="4888685" y="1766340"/>
            <a:ext cx="3383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0" algn="l">
              <a:spcAft>
                <a:spcPts val="600"/>
              </a:spcAft>
              <a:buClr>
                <a:schemeClr val="accent2"/>
              </a:buClr>
              <a:buSzPts val="1100"/>
            </a:pP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Thực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hiện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cuộc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gọi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video </a:t>
            </a: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CF77038C-A987-4214-AD9C-3251502EEE57}"/>
              </a:ext>
            </a:extLst>
          </p:cNvPr>
          <p:cNvSpPr txBox="1"/>
          <p:nvPr/>
        </p:nvSpPr>
        <p:spPr>
          <a:xfrm>
            <a:off x="273953" y="2428033"/>
            <a:ext cx="792020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r>
              <a:rPr kumimoji="0" lang="en-US" b="1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Mô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b="1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tả</a:t>
            </a:r>
            <a:r>
              <a:rPr lang="en-US" b="1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: 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Thực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hiện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gọi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thoại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video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đối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với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những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liên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hệ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đã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thêm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/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các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tài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khoản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đã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đăng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kí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trên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ứng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dụng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.</a:t>
            </a: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r>
              <a:rPr lang="en-US" b="1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Chức</a:t>
            </a:r>
            <a:r>
              <a:rPr lang="en-US" b="1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lang="en-US" b="1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năng</a:t>
            </a:r>
            <a:r>
              <a:rPr lang="en-US" b="1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: </a:t>
            </a:r>
          </a:p>
          <a:p>
            <a:pPr marL="44450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Thực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hiện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gọi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video .</a:t>
            </a:r>
          </a:p>
          <a:p>
            <a:pPr marL="444500" lvl="1" indent="-285750">
              <a:spcAft>
                <a:spcPts val="600"/>
              </a:spcAft>
              <a:buClr>
                <a:srgbClr val="6EB0EC"/>
              </a:buClr>
              <a:buSzPts val="1100"/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Hiển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thị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trạng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thái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người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dùng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(</a:t>
            </a: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đang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online) </a:t>
            </a: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để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thực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hiện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cuộc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gọi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.</a:t>
            </a:r>
          </a:p>
          <a:p>
            <a:pPr marL="444500" lvl="1" indent="-285750">
              <a:spcAft>
                <a:spcPts val="600"/>
              </a:spcAft>
              <a:buClr>
                <a:srgbClr val="6EB0EC"/>
              </a:buClr>
              <a:buSzPts val="1100"/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Hiển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thị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lịch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sử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cuộc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gọi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video .</a:t>
            </a:r>
          </a:p>
          <a:p>
            <a:pPr marL="444500" lvl="1" indent="-285750">
              <a:spcAft>
                <a:spcPts val="600"/>
              </a:spcAft>
              <a:buClr>
                <a:srgbClr val="6EB0EC"/>
              </a:buClr>
              <a:buSzPts val="1100"/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Đổi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camera </a:t>
            </a: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trước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/</a:t>
            </a: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sau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khi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gọi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video .</a:t>
            </a:r>
          </a:p>
          <a:p>
            <a:pPr marL="444500" lvl="1" indent="-285750">
              <a:spcAft>
                <a:spcPts val="600"/>
              </a:spcAft>
              <a:buClr>
                <a:srgbClr val="6EB0EC"/>
              </a:buClr>
              <a:buSzPts val="1100"/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Hiện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thông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báo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khi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có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cuộc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gọi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video .</a:t>
            </a:r>
          </a:p>
        </p:txBody>
      </p:sp>
    </p:spTree>
    <p:extLst>
      <p:ext uri="{BB962C8B-B14F-4D97-AF65-F5344CB8AC3E}">
        <p14:creationId xmlns:p14="http://schemas.microsoft.com/office/powerpoint/2010/main" val="2829666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770574" y="468450"/>
            <a:ext cx="33327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CHI TIẾT ỨNG DỤNG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Google Shape;399;p17">
            <a:extLst>
              <a:ext uri="{FF2B5EF4-FFF2-40B4-BE49-F238E27FC236}">
                <a16:creationId xmlns:a16="http://schemas.microsoft.com/office/drawing/2014/main" id="{4B28805F-31A1-48DC-96E2-3E871F499217}"/>
              </a:ext>
            </a:extLst>
          </p:cNvPr>
          <p:cNvSpPr txBox="1">
            <a:spLocks/>
          </p:cNvSpPr>
          <p:nvPr/>
        </p:nvSpPr>
        <p:spPr>
          <a:xfrm flipH="1">
            <a:off x="4572000" y="1046250"/>
            <a:ext cx="4702211" cy="72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. Các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chức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năng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đang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phát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triển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80F52A59-BCC6-42E6-8EEC-AACB1080236B}"/>
              </a:ext>
            </a:extLst>
          </p:cNvPr>
          <p:cNvSpPr txBox="1"/>
          <p:nvPr/>
        </p:nvSpPr>
        <p:spPr>
          <a:xfrm>
            <a:off x="4909950" y="1707943"/>
            <a:ext cx="3383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0" algn="l">
              <a:spcAft>
                <a:spcPts val="600"/>
              </a:spcAft>
              <a:buClr>
                <a:schemeClr val="accent2"/>
              </a:buClr>
              <a:buSzPts val="1100"/>
            </a:pP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Tạo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nhóm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chat</a:t>
            </a: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CF77038C-A987-4214-AD9C-3251502EEE57}"/>
              </a:ext>
            </a:extLst>
          </p:cNvPr>
          <p:cNvSpPr txBox="1"/>
          <p:nvPr/>
        </p:nvSpPr>
        <p:spPr>
          <a:xfrm>
            <a:off x="273953" y="2428033"/>
            <a:ext cx="792020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r>
              <a:rPr kumimoji="0" lang="en-US" b="1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Mô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b="1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tả</a:t>
            </a:r>
            <a:r>
              <a:rPr lang="en-US" b="1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: 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Tạo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nhóm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chat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và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mời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người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dùng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khác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vào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nhóm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để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trò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chuyện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.</a:t>
            </a: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r>
              <a:rPr lang="en-US" b="1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Chức</a:t>
            </a:r>
            <a:r>
              <a:rPr lang="en-US" b="1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lang="en-US" b="1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năng</a:t>
            </a:r>
            <a:r>
              <a:rPr lang="en-US" b="1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: </a:t>
            </a:r>
          </a:p>
          <a:p>
            <a:pPr marL="44450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Tạo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nhóm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chat.</a:t>
            </a:r>
          </a:p>
          <a:p>
            <a:pPr marL="444500" lvl="1" indent="-285750">
              <a:spcAft>
                <a:spcPts val="600"/>
              </a:spcAft>
              <a:buClr>
                <a:srgbClr val="6EB0EC"/>
              </a:buClr>
              <a:buSzPts val="1100"/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Mời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người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dùng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vào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nhóm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.</a:t>
            </a:r>
          </a:p>
          <a:p>
            <a:pPr marL="444500" lvl="1" indent="-285750">
              <a:spcAft>
                <a:spcPts val="600"/>
              </a:spcAft>
              <a:buClr>
                <a:srgbClr val="6EB0EC"/>
              </a:buClr>
              <a:buSzPts val="1100"/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Hiện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danh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sách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các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nhóm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đã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tham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gia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96029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770574" y="468450"/>
            <a:ext cx="33327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CHI TIẾT ỨNG DỤNG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Google Shape;399;p17">
            <a:extLst>
              <a:ext uri="{FF2B5EF4-FFF2-40B4-BE49-F238E27FC236}">
                <a16:creationId xmlns:a16="http://schemas.microsoft.com/office/drawing/2014/main" id="{4B28805F-31A1-48DC-96E2-3E871F499217}"/>
              </a:ext>
            </a:extLst>
          </p:cNvPr>
          <p:cNvSpPr txBox="1">
            <a:spLocks/>
          </p:cNvSpPr>
          <p:nvPr/>
        </p:nvSpPr>
        <p:spPr>
          <a:xfrm flipH="1">
            <a:off x="4572000" y="1046250"/>
            <a:ext cx="4702211" cy="72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. Các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chức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năng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đang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phát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triển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80F52A59-BCC6-42E6-8EEC-AACB1080236B}"/>
              </a:ext>
            </a:extLst>
          </p:cNvPr>
          <p:cNvSpPr txBox="1"/>
          <p:nvPr/>
        </p:nvSpPr>
        <p:spPr>
          <a:xfrm>
            <a:off x="4909950" y="1707943"/>
            <a:ext cx="3383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0" algn="l">
              <a:spcAft>
                <a:spcPts val="600"/>
              </a:spcAft>
              <a:buClr>
                <a:schemeClr val="accent2"/>
              </a:buClr>
              <a:buSzPts val="1100"/>
            </a:pPr>
            <a:r>
              <a:rPr lang="vi-VN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Gửi</a:t>
            </a:r>
            <a:r>
              <a:rPr lang="vi-VN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vi-VN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file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(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âm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thanh</a:t>
            </a:r>
            <a:r>
              <a:rPr lang="vi-VN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, </a:t>
            </a:r>
            <a:r>
              <a:rPr lang="vi-VN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hình</a:t>
            </a:r>
            <a:r>
              <a:rPr lang="vi-VN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vi-VN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ảnh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)</a:t>
            </a: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CF77038C-A987-4214-AD9C-3251502EEE57}"/>
              </a:ext>
            </a:extLst>
          </p:cNvPr>
          <p:cNvSpPr txBox="1"/>
          <p:nvPr/>
        </p:nvSpPr>
        <p:spPr>
          <a:xfrm>
            <a:off x="273953" y="2428033"/>
            <a:ext cx="7920205" cy="1184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r>
              <a:rPr kumimoji="0" lang="en-US" b="1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Mô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b="1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tả</a:t>
            </a:r>
            <a:r>
              <a:rPr lang="en-US" b="1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: 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Gửi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file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âm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thanh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,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hình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ảnh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khi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đang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chat.</a:t>
            </a: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r>
              <a:rPr lang="en-US" b="1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Chức</a:t>
            </a:r>
            <a:r>
              <a:rPr lang="en-US" b="1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lang="en-US" b="1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năng</a:t>
            </a:r>
            <a:r>
              <a:rPr lang="en-US" b="1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: </a:t>
            </a:r>
          </a:p>
          <a:p>
            <a:pPr marL="44450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Gửi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file </a:t>
            </a: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âm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thanh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, </a:t>
            </a: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hình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ảnh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.</a:t>
            </a:r>
          </a:p>
          <a:p>
            <a:pPr marL="444500" lvl="1" indent="-285750">
              <a:spcAft>
                <a:spcPts val="600"/>
              </a:spcAft>
              <a:buClr>
                <a:srgbClr val="6EB0EC"/>
              </a:buClr>
              <a:buSzPts val="1100"/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download file </a:t>
            </a: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âm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thanh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, </a:t>
            </a: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hình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ảnh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về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máy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. </a:t>
            </a:r>
          </a:p>
        </p:txBody>
      </p:sp>
    </p:spTree>
    <p:extLst>
      <p:ext uri="{BB962C8B-B14F-4D97-AF65-F5344CB8AC3E}">
        <p14:creationId xmlns:p14="http://schemas.microsoft.com/office/powerpoint/2010/main" val="1356093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6"/>
          <p:cNvSpPr txBox="1">
            <a:spLocks noGrp="1"/>
          </p:cNvSpPr>
          <p:nvPr>
            <p:ph type="ctrTitle"/>
          </p:nvPr>
        </p:nvSpPr>
        <p:spPr>
          <a:xfrm>
            <a:off x="4824376" y="458350"/>
            <a:ext cx="3789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Calibri Light" panose="020F0302020204030204" pitchFamily="34" charset="0"/>
                <a:cs typeface="Calibri Light" panose="020F0302020204030204" pitchFamily="34" charset="0"/>
              </a:rPr>
              <a:t>MÔ TẢ DỰ ÁN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9" name="Google Shape;399;p17">
            <a:extLst>
              <a:ext uri="{FF2B5EF4-FFF2-40B4-BE49-F238E27FC236}">
                <a16:creationId xmlns:a16="http://schemas.microsoft.com/office/drawing/2014/main" id="{B73663DD-C21B-4A2A-B50C-39367CC2A83F}"/>
              </a:ext>
            </a:extLst>
          </p:cNvPr>
          <p:cNvSpPr txBox="1">
            <a:spLocks/>
          </p:cNvSpPr>
          <p:nvPr/>
        </p:nvSpPr>
        <p:spPr>
          <a:xfrm>
            <a:off x="3098076" y="1945470"/>
            <a:ext cx="2947846" cy="1781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457200" indent="-457200" algn="l">
              <a:spcAft>
                <a:spcPts val="1200"/>
              </a:spcAft>
              <a:buFont typeface="+mj-lt"/>
              <a:buAutoNum type="arabicPeriod"/>
            </a:pP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Mục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tiêu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 algn="l">
              <a:spcAft>
                <a:spcPts val="1200"/>
              </a:spcAft>
              <a:buFont typeface="+mj-lt"/>
              <a:buAutoNum type="arabicPeriod"/>
            </a:pP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Tính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năng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chính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 algn="l">
              <a:spcAft>
                <a:spcPts val="1200"/>
              </a:spcAft>
              <a:buFont typeface="+mj-lt"/>
              <a:buAutoNum type="arabicPeriod"/>
            </a:pP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Công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cụ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phát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triển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2" name="Google Shape;351;p14">
            <a:extLst>
              <a:ext uri="{FF2B5EF4-FFF2-40B4-BE49-F238E27FC236}">
                <a16:creationId xmlns:a16="http://schemas.microsoft.com/office/drawing/2014/main" id="{8392F562-611D-48B6-B5BB-F5E7C96E7599}"/>
              </a:ext>
            </a:extLst>
          </p:cNvPr>
          <p:cNvSpPr txBox="1">
            <a:spLocks/>
          </p:cNvSpPr>
          <p:nvPr/>
        </p:nvSpPr>
        <p:spPr>
          <a:xfrm>
            <a:off x="1920239" y="1226990"/>
            <a:ext cx="5303520" cy="7184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dirty="0" err="1">
                <a:solidFill>
                  <a:schemeClr val="l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MyMessage</a:t>
            </a:r>
            <a:endParaRPr lang="en-US" sz="4000" dirty="0">
              <a:solidFill>
                <a:schemeClr val="l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770574" y="468450"/>
            <a:ext cx="33327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CHI TIẾT ỨNG DỤNG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Google Shape;399;p17">
            <a:extLst>
              <a:ext uri="{FF2B5EF4-FFF2-40B4-BE49-F238E27FC236}">
                <a16:creationId xmlns:a16="http://schemas.microsoft.com/office/drawing/2014/main" id="{4B28805F-31A1-48DC-96E2-3E871F499217}"/>
              </a:ext>
            </a:extLst>
          </p:cNvPr>
          <p:cNvSpPr txBox="1">
            <a:spLocks/>
          </p:cNvSpPr>
          <p:nvPr/>
        </p:nvSpPr>
        <p:spPr>
          <a:xfrm flipH="1">
            <a:off x="6558059" y="966737"/>
            <a:ext cx="2509520" cy="72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6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Thư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viện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hỗ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trợ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80F52A59-BCC6-42E6-8EEC-AACB1080236B}"/>
              </a:ext>
            </a:extLst>
          </p:cNvPr>
          <p:cNvSpPr txBox="1"/>
          <p:nvPr/>
        </p:nvSpPr>
        <p:spPr>
          <a:xfrm>
            <a:off x="4392706" y="1502053"/>
            <a:ext cx="4751294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Sinch</a:t>
            </a: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Circular image view</a:t>
            </a: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Image cropper</a:t>
            </a: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Glide</a:t>
            </a: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Chat kit</a:t>
            </a: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Libphone</a:t>
            </a:r>
            <a:endParaRPr lang="en-US" sz="1800" dirty="0"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Retrofit</a:t>
            </a:r>
          </a:p>
        </p:txBody>
      </p:sp>
    </p:spTree>
    <p:extLst>
      <p:ext uri="{BB962C8B-B14F-4D97-AF65-F5344CB8AC3E}">
        <p14:creationId xmlns:p14="http://schemas.microsoft.com/office/powerpoint/2010/main" val="4754447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770574" y="468450"/>
            <a:ext cx="33327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CHI TIẾT ỨNG DỤNG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Google Shape;399;p17">
            <a:extLst>
              <a:ext uri="{FF2B5EF4-FFF2-40B4-BE49-F238E27FC236}">
                <a16:creationId xmlns:a16="http://schemas.microsoft.com/office/drawing/2014/main" id="{4B28805F-31A1-48DC-96E2-3E871F499217}"/>
              </a:ext>
            </a:extLst>
          </p:cNvPr>
          <p:cNvSpPr txBox="1">
            <a:spLocks/>
          </p:cNvSpPr>
          <p:nvPr/>
        </p:nvSpPr>
        <p:spPr>
          <a:xfrm flipH="1">
            <a:off x="5212080" y="1046250"/>
            <a:ext cx="3931920" cy="72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7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Phương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hướng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phát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triển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80F52A59-BCC6-42E6-8EEC-AACB1080236B}"/>
              </a:ext>
            </a:extLst>
          </p:cNvPr>
          <p:cNvSpPr txBox="1"/>
          <p:nvPr/>
        </p:nvSpPr>
        <p:spPr>
          <a:xfrm>
            <a:off x="4392706" y="1946000"/>
            <a:ext cx="4751294" cy="1985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Chỉnh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sửa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/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bổ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sung ở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các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chức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năng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đã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phát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triển</a:t>
            </a:r>
            <a:endParaRPr lang="en-US" sz="1800" dirty="0"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Tiếp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tục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thực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hiện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các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chức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năng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chưa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hoàn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thiện</a:t>
            </a:r>
            <a:endParaRPr lang="en-US" sz="1800" dirty="0"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Sửa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các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lỗi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ngoại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lệ</a:t>
            </a:r>
            <a:endParaRPr lang="en-US" sz="1800" dirty="0"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endParaRPr lang="en-US" sz="1800" dirty="0"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</p:txBody>
      </p:sp>
    </p:spTree>
    <p:extLst>
      <p:ext uri="{BB962C8B-B14F-4D97-AF65-F5344CB8AC3E}">
        <p14:creationId xmlns:p14="http://schemas.microsoft.com/office/powerpoint/2010/main" val="28384453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8"/>
          <p:cNvSpPr txBox="1">
            <a:spLocks noGrp="1"/>
          </p:cNvSpPr>
          <p:nvPr>
            <p:ph type="ctrTitle"/>
          </p:nvPr>
        </p:nvSpPr>
        <p:spPr>
          <a:xfrm>
            <a:off x="266501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Calibri Light" panose="020F0302020204030204" pitchFamily="34" charset="0"/>
                <a:cs typeface="Calibri Light" panose="020F0302020204030204" pitchFamily="34" charset="0"/>
              </a:rPr>
              <a:t>DEMO ỨNG DỤNG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49" name="Google Shape;472;p20">
            <a:extLst>
              <a:ext uri="{FF2B5EF4-FFF2-40B4-BE49-F238E27FC236}">
                <a16:creationId xmlns:a16="http://schemas.microsoft.com/office/drawing/2014/main" id="{C2684B67-436A-42CA-93CD-6A7D70BA6211}"/>
              </a:ext>
            </a:extLst>
          </p:cNvPr>
          <p:cNvGrpSpPr/>
          <p:nvPr/>
        </p:nvGrpSpPr>
        <p:grpSpPr>
          <a:xfrm>
            <a:off x="3861704" y="1860248"/>
            <a:ext cx="1420591" cy="1423004"/>
            <a:chOff x="917250" y="2165250"/>
            <a:chExt cx="980695" cy="982361"/>
          </a:xfrm>
        </p:grpSpPr>
        <p:sp>
          <p:nvSpPr>
            <p:cNvPr id="50" name="Google Shape;473;p20">
              <a:extLst>
                <a:ext uri="{FF2B5EF4-FFF2-40B4-BE49-F238E27FC236}">
                  <a16:creationId xmlns:a16="http://schemas.microsoft.com/office/drawing/2014/main" id="{9D494710-CE36-4838-B650-235806099368}"/>
                </a:ext>
              </a:extLst>
            </p:cNvPr>
            <p:cNvSpPr/>
            <p:nvPr/>
          </p:nvSpPr>
          <p:spPr>
            <a:xfrm>
              <a:off x="917250" y="2165250"/>
              <a:ext cx="980695" cy="982361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74;p20">
              <a:extLst>
                <a:ext uri="{FF2B5EF4-FFF2-40B4-BE49-F238E27FC236}">
                  <a16:creationId xmlns:a16="http://schemas.microsoft.com/office/drawing/2014/main" id="{511CB1FB-40B6-4B3C-9D1B-62862CE4A58F}"/>
                </a:ext>
              </a:extLst>
            </p:cNvPr>
            <p:cNvSpPr/>
            <p:nvPr/>
          </p:nvSpPr>
          <p:spPr>
            <a:xfrm>
              <a:off x="1037015" y="2285224"/>
              <a:ext cx="741167" cy="742427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7" name="Google Shape;7560;p41">
            <a:extLst>
              <a:ext uri="{FF2B5EF4-FFF2-40B4-BE49-F238E27FC236}">
                <a16:creationId xmlns:a16="http://schemas.microsoft.com/office/drawing/2014/main" id="{2FACF5F2-EC8A-495F-8CC1-4AA992E5E4E9}"/>
              </a:ext>
            </a:extLst>
          </p:cNvPr>
          <p:cNvGrpSpPr/>
          <p:nvPr/>
        </p:nvGrpSpPr>
        <p:grpSpPr>
          <a:xfrm>
            <a:off x="4291577" y="2291928"/>
            <a:ext cx="560855" cy="559643"/>
            <a:chOff x="-13512227" y="4080275"/>
            <a:chExt cx="353677" cy="352877"/>
          </a:xfrm>
          <a:solidFill>
            <a:srgbClr val="FFFFFF"/>
          </a:solidFill>
        </p:grpSpPr>
        <p:sp>
          <p:nvSpPr>
            <p:cNvPr id="38" name="Google Shape;7561;p41">
              <a:extLst>
                <a:ext uri="{FF2B5EF4-FFF2-40B4-BE49-F238E27FC236}">
                  <a16:creationId xmlns:a16="http://schemas.microsoft.com/office/drawing/2014/main" id="{F257E114-2F62-4684-AE83-5E3F4B003837}"/>
                </a:ext>
              </a:extLst>
            </p:cNvPr>
            <p:cNvSpPr/>
            <p:nvPr/>
          </p:nvSpPr>
          <p:spPr>
            <a:xfrm>
              <a:off x="-13512227" y="4203927"/>
              <a:ext cx="353675" cy="229225"/>
            </a:xfrm>
            <a:custGeom>
              <a:avLst/>
              <a:gdLst/>
              <a:ahLst/>
              <a:cxnLst/>
              <a:rect l="l" t="t" r="r" b="b"/>
              <a:pathLst>
                <a:path w="14147" h="9169" extrusionOk="0">
                  <a:moveTo>
                    <a:pt x="5407" y="1717"/>
                  </a:moveTo>
                  <a:cubicBezTo>
                    <a:pt x="5482" y="1717"/>
                    <a:pt x="5561" y="1733"/>
                    <a:pt x="5640" y="1765"/>
                  </a:cubicBezTo>
                  <a:lnTo>
                    <a:pt x="9767" y="4254"/>
                  </a:lnTo>
                  <a:cubicBezTo>
                    <a:pt x="9893" y="4348"/>
                    <a:pt x="9987" y="4443"/>
                    <a:pt x="9987" y="4600"/>
                  </a:cubicBezTo>
                  <a:cubicBezTo>
                    <a:pt x="9987" y="4758"/>
                    <a:pt x="9893" y="4915"/>
                    <a:pt x="9767" y="5010"/>
                  </a:cubicBezTo>
                  <a:lnTo>
                    <a:pt x="5640" y="7499"/>
                  </a:lnTo>
                  <a:cubicBezTo>
                    <a:pt x="5577" y="7530"/>
                    <a:pt x="5506" y="7546"/>
                    <a:pt x="5431" y="7546"/>
                  </a:cubicBezTo>
                  <a:cubicBezTo>
                    <a:pt x="5356" y="7546"/>
                    <a:pt x="5277" y="7530"/>
                    <a:pt x="5199" y="7499"/>
                  </a:cubicBezTo>
                  <a:cubicBezTo>
                    <a:pt x="5104" y="7404"/>
                    <a:pt x="5010" y="7278"/>
                    <a:pt x="5010" y="7121"/>
                  </a:cubicBezTo>
                  <a:lnTo>
                    <a:pt x="5010" y="2143"/>
                  </a:lnTo>
                  <a:cubicBezTo>
                    <a:pt x="5010" y="1985"/>
                    <a:pt x="5104" y="1859"/>
                    <a:pt x="5199" y="1765"/>
                  </a:cubicBezTo>
                  <a:cubicBezTo>
                    <a:pt x="5262" y="1733"/>
                    <a:pt x="5333" y="1717"/>
                    <a:pt x="5407" y="1717"/>
                  </a:cubicBezTo>
                  <a:close/>
                  <a:moveTo>
                    <a:pt x="63" y="0"/>
                  </a:moveTo>
                  <a:lnTo>
                    <a:pt x="63" y="7971"/>
                  </a:lnTo>
                  <a:cubicBezTo>
                    <a:pt x="0" y="8633"/>
                    <a:pt x="568" y="9168"/>
                    <a:pt x="1261" y="9168"/>
                  </a:cubicBezTo>
                  <a:lnTo>
                    <a:pt x="12886" y="9168"/>
                  </a:lnTo>
                  <a:cubicBezTo>
                    <a:pt x="13548" y="9168"/>
                    <a:pt x="14146" y="8633"/>
                    <a:pt x="14146" y="7908"/>
                  </a:cubicBezTo>
                  <a:lnTo>
                    <a:pt x="1414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562;p41">
              <a:extLst>
                <a:ext uri="{FF2B5EF4-FFF2-40B4-BE49-F238E27FC236}">
                  <a16:creationId xmlns:a16="http://schemas.microsoft.com/office/drawing/2014/main" id="{19BA83AC-B142-48A0-8264-E10DEA64500C}"/>
                </a:ext>
              </a:extLst>
            </p:cNvPr>
            <p:cNvSpPr/>
            <p:nvPr/>
          </p:nvSpPr>
          <p:spPr>
            <a:xfrm>
              <a:off x="-13366525" y="4275600"/>
              <a:ext cx="73275" cy="88225"/>
            </a:xfrm>
            <a:custGeom>
              <a:avLst/>
              <a:gdLst/>
              <a:ahLst/>
              <a:cxnLst/>
              <a:rect l="l" t="t" r="r" b="b"/>
              <a:pathLst>
                <a:path w="2931" h="3529" extrusionOk="0">
                  <a:moveTo>
                    <a:pt x="1" y="0"/>
                  </a:moveTo>
                  <a:lnTo>
                    <a:pt x="1" y="3529"/>
                  </a:lnTo>
                  <a:lnTo>
                    <a:pt x="2931" y="1733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563;p41">
              <a:extLst>
                <a:ext uri="{FF2B5EF4-FFF2-40B4-BE49-F238E27FC236}">
                  <a16:creationId xmlns:a16="http://schemas.microsoft.com/office/drawing/2014/main" id="{82042CFD-826E-487F-A7A1-96917F577732}"/>
                </a:ext>
              </a:extLst>
            </p:cNvPr>
            <p:cNvSpPr/>
            <p:nvPr/>
          </p:nvSpPr>
          <p:spPr>
            <a:xfrm>
              <a:off x="-13398800" y="4143275"/>
              <a:ext cx="65375" cy="40975"/>
            </a:xfrm>
            <a:custGeom>
              <a:avLst/>
              <a:gdLst/>
              <a:ahLst/>
              <a:cxnLst/>
              <a:rect l="l" t="t" r="r" b="b"/>
              <a:pathLst>
                <a:path w="2615" h="1639" extrusionOk="0">
                  <a:moveTo>
                    <a:pt x="1103" y="1"/>
                  </a:moveTo>
                  <a:lnTo>
                    <a:pt x="0" y="1639"/>
                  </a:lnTo>
                  <a:lnTo>
                    <a:pt x="1512" y="1639"/>
                  </a:lnTo>
                  <a:lnTo>
                    <a:pt x="261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564;p41">
              <a:extLst>
                <a:ext uri="{FF2B5EF4-FFF2-40B4-BE49-F238E27FC236}">
                  <a16:creationId xmlns:a16="http://schemas.microsoft.com/office/drawing/2014/main" id="{F04B6C0E-A9A3-46FD-B527-C6E606DC16E8}"/>
                </a:ext>
              </a:extLst>
            </p:cNvPr>
            <p:cNvSpPr/>
            <p:nvPr/>
          </p:nvSpPr>
          <p:spPr>
            <a:xfrm>
              <a:off x="-13336575" y="4143275"/>
              <a:ext cx="64600" cy="40975"/>
            </a:xfrm>
            <a:custGeom>
              <a:avLst/>
              <a:gdLst/>
              <a:ahLst/>
              <a:cxnLst/>
              <a:rect l="l" t="t" r="r" b="b"/>
              <a:pathLst>
                <a:path w="2584" h="1639" extrusionOk="0">
                  <a:moveTo>
                    <a:pt x="1103" y="1"/>
                  </a:moveTo>
                  <a:lnTo>
                    <a:pt x="0" y="1639"/>
                  </a:lnTo>
                  <a:lnTo>
                    <a:pt x="1481" y="1639"/>
                  </a:lnTo>
                  <a:lnTo>
                    <a:pt x="258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565;p41">
              <a:extLst>
                <a:ext uri="{FF2B5EF4-FFF2-40B4-BE49-F238E27FC236}">
                  <a16:creationId xmlns:a16="http://schemas.microsoft.com/office/drawing/2014/main" id="{4FA4EBC7-7714-4999-9FE3-C909F08902F9}"/>
                </a:ext>
              </a:extLst>
            </p:cNvPr>
            <p:cNvSpPr/>
            <p:nvPr/>
          </p:nvSpPr>
          <p:spPr>
            <a:xfrm>
              <a:off x="-13398800" y="4081050"/>
              <a:ext cx="65375" cy="40975"/>
            </a:xfrm>
            <a:custGeom>
              <a:avLst/>
              <a:gdLst/>
              <a:ahLst/>
              <a:cxnLst/>
              <a:rect l="l" t="t" r="r" b="b"/>
              <a:pathLst>
                <a:path w="2615" h="1639" extrusionOk="0">
                  <a:moveTo>
                    <a:pt x="0" y="1"/>
                  </a:moveTo>
                  <a:lnTo>
                    <a:pt x="1103" y="1639"/>
                  </a:lnTo>
                  <a:lnTo>
                    <a:pt x="2615" y="1639"/>
                  </a:lnTo>
                  <a:lnTo>
                    <a:pt x="151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566;p41">
              <a:extLst>
                <a:ext uri="{FF2B5EF4-FFF2-40B4-BE49-F238E27FC236}">
                  <a16:creationId xmlns:a16="http://schemas.microsoft.com/office/drawing/2014/main" id="{E4C495C5-93F3-4B55-B942-8B2B53FDE475}"/>
                </a:ext>
              </a:extLst>
            </p:cNvPr>
            <p:cNvSpPr/>
            <p:nvPr/>
          </p:nvSpPr>
          <p:spPr>
            <a:xfrm>
              <a:off x="-13274375" y="4143275"/>
              <a:ext cx="64625" cy="40975"/>
            </a:xfrm>
            <a:custGeom>
              <a:avLst/>
              <a:gdLst/>
              <a:ahLst/>
              <a:cxnLst/>
              <a:rect l="l" t="t" r="r" b="b"/>
              <a:pathLst>
                <a:path w="2585" h="1639" extrusionOk="0">
                  <a:moveTo>
                    <a:pt x="1104" y="1"/>
                  </a:moveTo>
                  <a:lnTo>
                    <a:pt x="1" y="1639"/>
                  </a:lnTo>
                  <a:lnTo>
                    <a:pt x="1482" y="1639"/>
                  </a:lnTo>
                  <a:lnTo>
                    <a:pt x="258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567;p41">
              <a:extLst>
                <a:ext uri="{FF2B5EF4-FFF2-40B4-BE49-F238E27FC236}">
                  <a16:creationId xmlns:a16="http://schemas.microsoft.com/office/drawing/2014/main" id="{DDA6F686-C2BA-4B38-B269-D694F69931C0}"/>
                </a:ext>
              </a:extLst>
            </p:cNvPr>
            <p:cNvSpPr/>
            <p:nvPr/>
          </p:nvSpPr>
          <p:spPr>
            <a:xfrm>
              <a:off x="-13212925" y="4081050"/>
              <a:ext cx="54375" cy="40975"/>
            </a:xfrm>
            <a:custGeom>
              <a:avLst/>
              <a:gdLst/>
              <a:ahLst/>
              <a:cxnLst/>
              <a:rect l="l" t="t" r="r" b="b"/>
              <a:pathLst>
                <a:path w="2175" h="1639" extrusionOk="0">
                  <a:moveTo>
                    <a:pt x="0" y="1"/>
                  </a:moveTo>
                  <a:lnTo>
                    <a:pt x="1103" y="1639"/>
                  </a:lnTo>
                  <a:lnTo>
                    <a:pt x="2174" y="1639"/>
                  </a:lnTo>
                  <a:lnTo>
                    <a:pt x="2174" y="820"/>
                  </a:lnTo>
                  <a:cubicBezTo>
                    <a:pt x="2174" y="347"/>
                    <a:pt x="1796" y="1"/>
                    <a:pt x="13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568;p41">
              <a:extLst>
                <a:ext uri="{FF2B5EF4-FFF2-40B4-BE49-F238E27FC236}">
                  <a16:creationId xmlns:a16="http://schemas.microsoft.com/office/drawing/2014/main" id="{ADE6405D-DD1B-47EF-8A68-0529E681B5E8}"/>
                </a:ext>
              </a:extLst>
            </p:cNvPr>
            <p:cNvSpPr/>
            <p:nvPr/>
          </p:nvSpPr>
          <p:spPr>
            <a:xfrm>
              <a:off x="-13212925" y="4143275"/>
              <a:ext cx="54375" cy="40975"/>
            </a:xfrm>
            <a:custGeom>
              <a:avLst/>
              <a:gdLst/>
              <a:ahLst/>
              <a:cxnLst/>
              <a:rect l="l" t="t" r="r" b="b"/>
              <a:pathLst>
                <a:path w="2175" h="1639" extrusionOk="0">
                  <a:moveTo>
                    <a:pt x="1103" y="1"/>
                  </a:moveTo>
                  <a:lnTo>
                    <a:pt x="0" y="1639"/>
                  </a:lnTo>
                  <a:lnTo>
                    <a:pt x="2174" y="1639"/>
                  </a:lnTo>
                  <a:lnTo>
                    <a:pt x="217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569;p41">
              <a:extLst>
                <a:ext uri="{FF2B5EF4-FFF2-40B4-BE49-F238E27FC236}">
                  <a16:creationId xmlns:a16="http://schemas.microsoft.com/office/drawing/2014/main" id="{55259F72-96CB-4D73-B75C-19528F6BC434}"/>
                </a:ext>
              </a:extLst>
            </p:cNvPr>
            <p:cNvSpPr/>
            <p:nvPr/>
          </p:nvSpPr>
          <p:spPr>
            <a:xfrm>
              <a:off x="-13274375" y="4081050"/>
              <a:ext cx="64625" cy="40975"/>
            </a:xfrm>
            <a:custGeom>
              <a:avLst/>
              <a:gdLst/>
              <a:ahLst/>
              <a:cxnLst/>
              <a:rect l="l" t="t" r="r" b="b"/>
              <a:pathLst>
                <a:path w="2585" h="1639" extrusionOk="0">
                  <a:moveTo>
                    <a:pt x="1" y="1"/>
                  </a:moveTo>
                  <a:lnTo>
                    <a:pt x="1104" y="1639"/>
                  </a:lnTo>
                  <a:lnTo>
                    <a:pt x="2584" y="1639"/>
                  </a:lnTo>
                  <a:lnTo>
                    <a:pt x="148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570;p41">
              <a:extLst>
                <a:ext uri="{FF2B5EF4-FFF2-40B4-BE49-F238E27FC236}">
                  <a16:creationId xmlns:a16="http://schemas.microsoft.com/office/drawing/2014/main" id="{4B46C85A-2FF3-46E7-93B7-87FB77982605}"/>
                </a:ext>
              </a:extLst>
            </p:cNvPr>
            <p:cNvSpPr/>
            <p:nvPr/>
          </p:nvSpPr>
          <p:spPr>
            <a:xfrm>
              <a:off x="-13336575" y="4081050"/>
              <a:ext cx="64600" cy="40975"/>
            </a:xfrm>
            <a:custGeom>
              <a:avLst/>
              <a:gdLst/>
              <a:ahLst/>
              <a:cxnLst/>
              <a:rect l="l" t="t" r="r" b="b"/>
              <a:pathLst>
                <a:path w="2584" h="1639" extrusionOk="0">
                  <a:moveTo>
                    <a:pt x="0" y="1"/>
                  </a:moveTo>
                  <a:lnTo>
                    <a:pt x="1103" y="1639"/>
                  </a:lnTo>
                  <a:lnTo>
                    <a:pt x="2583" y="1639"/>
                  </a:lnTo>
                  <a:lnTo>
                    <a:pt x="148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571;p41">
              <a:extLst>
                <a:ext uri="{FF2B5EF4-FFF2-40B4-BE49-F238E27FC236}">
                  <a16:creationId xmlns:a16="http://schemas.microsoft.com/office/drawing/2014/main" id="{DB99BF5E-9E54-41E9-8B97-362839559E87}"/>
                </a:ext>
              </a:extLst>
            </p:cNvPr>
            <p:cNvSpPr/>
            <p:nvPr/>
          </p:nvSpPr>
          <p:spPr>
            <a:xfrm>
              <a:off x="-13512225" y="4080275"/>
              <a:ext cx="123675" cy="103200"/>
            </a:xfrm>
            <a:custGeom>
              <a:avLst/>
              <a:gdLst/>
              <a:ahLst/>
              <a:cxnLst/>
              <a:rect l="l" t="t" r="r" b="b"/>
              <a:pathLst>
                <a:path w="4947" h="4128" extrusionOk="0">
                  <a:moveTo>
                    <a:pt x="2489" y="1260"/>
                  </a:moveTo>
                  <a:cubicBezTo>
                    <a:pt x="2962" y="1260"/>
                    <a:pt x="3371" y="1607"/>
                    <a:pt x="3371" y="2080"/>
                  </a:cubicBezTo>
                  <a:cubicBezTo>
                    <a:pt x="3371" y="2552"/>
                    <a:pt x="2962" y="2899"/>
                    <a:pt x="2489" y="2899"/>
                  </a:cubicBezTo>
                  <a:cubicBezTo>
                    <a:pt x="2017" y="2899"/>
                    <a:pt x="1670" y="2552"/>
                    <a:pt x="1670" y="2080"/>
                  </a:cubicBezTo>
                  <a:cubicBezTo>
                    <a:pt x="1670" y="1607"/>
                    <a:pt x="2017" y="1260"/>
                    <a:pt x="2489" y="1260"/>
                  </a:cubicBezTo>
                  <a:close/>
                  <a:moveTo>
                    <a:pt x="1261" y="0"/>
                  </a:moveTo>
                  <a:cubicBezTo>
                    <a:pt x="599" y="0"/>
                    <a:pt x="0" y="536"/>
                    <a:pt x="0" y="1260"/>
                  </a:cubicBezTo>
                  <a:lnTo>
                    <a:pt x="0" y="4127"/>
                  </a:lnTo>
                  <a:lnTo>
                    <a:pt x="3560" y="4127"/>
                  </a:lnTo>
                  <a:lnTo>
                    <a:pt x="4947" y="2080"/>
                  </a:lnTo>
                  <a:lnTo>
                    <a:pt x="356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9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TÀI LIỆU THAM KHẢO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CF995915-5911-4464-BF0E-CE2825BB19C4}"/>
              </a:ext>
            </a:extLst>
          </p:cNvPr>
          <p:cNvSpPr txBox="1"/>
          <p:nvPr/>
        </p:nvSpPr>
        <p:spPr>
          <a:xfrm>
            <a:off x="2303780" y="1097980"/>
            <a:ext cx="4607560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buFont typeface="Arvo"/>
              <a:buChar char="●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  <a:hlinkClick r:id="rId3"/>
              </a:rPr>
              <a:t>https://developer.android.com/</a:t>
            </a:r>
            <a:endParaRPr lang="en-US" sz="1800" dirty="0"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buFont typeface="Arvo"/>
              <a:buChar char="●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https://material.io/design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0"/>
          <p:cNvSpPr txBox="1">
            <a:spLocks noGrp="1"/>
          </p:cNvSpPr>
          <p:nvPr>
            <p:ph type="ctrTitle"/>
          </p:nvPr>
        </p:nvSpPr>
        <p:spPr>
          <a:xfrm>
            <a:off x="266501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HỎI ĐÁP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52" name="Google Shape;472;p20">
            <a:extLst>
              <a:ext uri="{FF2B5EF4-FFF2-40B4-BE49-F238E27FC236}">
                <a16:creationId xmlns:a16="http://schemas.microsoft.com/office/drawing/2014/main" id="{7092D160-CC39-4981-ABCA-780E5456FA70}"/>
              </a:ext>
            </a:extLst>
          </p:cNvPr>
          <p:cNvGrpSpPr/>
          <p:nvPr/>
        </p:nvGrpSpPr>
        <p:grpSpPr>
          <a:xfrm>
            <a:off x="3861704" y="1860248"/>
            <a:ext cx="1420591" cy="1423004"/>
            <a:chOff x="917250" y="2165250"/>
            <a:chExt cx="980695" cy="982361"/>
          </a:xfrm>
        </p:grpSpPr>
        <p:sp>
          <p:nvSpPr>
            <p:cNvPr id="53" name="Google Shape;473;p20">
              <a:extLst>
                <a:ext uri="{FF2B5EF4-FFF2-40B4-BE49-F238E27FC236}">
                  <a16:creationId xmlns:a16="http://schemas.microsoft.com/office/drawing/2014/main" id="{CF133AF8-F7A1-4E00-AF42-0FF91E9D8B9F}"/>
                </a:ext>
              </a:extLst>
            </p:cNvPr>
            <p:cNvSpPr/>
            <p:nvPr/>
          </p:nvSpPr>
          <p:spPr>
            <a:xfrm>
              <a:off x="917250" y="2165250"/>
              <a:ext cx="980695" cy="982361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74;p20">
              <a:extLst>
                <a:ext uri="{FF2B5EF4-FFF2-40B4-BE49-F238E27FC236}">
                  <a16:creationId xmlns:a16="http://schemas.microsoft.com/office/drawing/2014/main" id="{64DABF1D-DEB9-4DB0-8120-A14304779B0C}"/>
                </a:ext>
              </a:extLst>
            </p:cNvPr>
            <p:cNvSpPr/>
            <p:nvPr/>
          </p:nvSpPr>
          <p:spPr>
            <a:xfrm>
              <a:off x="1037015" y="2285224"/>
              <a:ext cx="741167" cy="742427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7" name="Google Shape;6807;p40">
            <a:extLst>
              <a:ext uri="{FF2B5EF4-FFF2-40B4-BE49-F238E27FC236}">
                <a16:creationId xmlns:a16="http://schemas.microsoft.com/office/drawing/2014/main" id="{7BD4DFE5-9AD6-4AFE-9536-20DA8FC1406F}"/>
              </a:ext>
            </a:extLst>
          </p:cNvPr>
          <p:cNvGrpSpPr/>
          <p:nvPr/>
        </p:nvGrpSpPr>
        <p:grpSpPr>
          <a:xfrm>
            <a:off x="4218492" y="2219816"/>
            <a:ext cx="707014" cy="703867"/>
            <a:chOff x="-30735200" y="3552550"/>
            <a:chExt cx="292225" cy="290925"/>
          </a:xfrm>
          <a:solidFill>
            <a:srgbClr val="FFFFFF"/>
          </a:solidFill>
        </p:grpSpPr>
        <p:sp>
          <p:nvSpPr>
            <p:cNvPr id="68" name="Google Shape;6808;p40">
              <a:extLst>
                <a:ext uri="{FF2B5EF4-FFF2-40B4-BE49-F238E27FC236}">
                  <a16:creationId xmlns:a16="http://schemas.microsoft.com/office/drawing/2014/main" id="{C2B49C46-5321-4824-A445-30F7B35D651C}"/>
                </a:ext>
              </a:extLst>
            </p:cNvPr>
            <p:cNvSpPr/>
            <p:nvPr/>
          </p:nvSpPr>
          <p:spPr>
            <a:xfrm>
              <a:off x="-30613900" y="3655750"/>
              <a:ext cx="170925" cy="187725"/>
            </a:xfrm>
            <a:custGeom>
              <a:avLst/>
              <a:gdLst/>
              <a:ahLst/>
              <a:cxnLst/>
              <a:rect l="l" t="t" r="r" b="b"/>
              <a:pathLst>
                <a:path w="6837" h="7509" extrusionOk="0">
                  <a:moveTo>
                    <a:pt x="5120" y="2079"/>
                  </a:moveTo>
                  <a:cubicBezTo>
                    <a:pt x="5206" y="2079"/>
                    <a:pt x="5293" y="2111"/>
                    <a:pt x="5356" y="2174"/>
                  </a:cubicBezTo>
                  <a:cubicBezTo>
                    <a:pt x="5451" y="2268"/>
                    <a:pt x="5451" y="2458"/>
                    <a:pt x="5356" y="2647"/>
                  </a:cubicBezTo>
                  <a:lnTo>
                    <a:pt x="3308" y="4694"/>
                  </a:lnTo>
                  <a:cubicBezTo>
                    <a:pt x="3214" y="4757"/>
                    <a:pt x="3151" y="4789"/>
                    <a:pt x="3056" y="4789"/>
                  </a:cubicBezTo>
                  <a:cubicBezTo>
                    <a:pt x="2993" y="4789"/>
                    <a:pt x="2899" y="4757"/>
                    <a:pt x="2836" y="4694"/>
                  </a:cubicBezTo>
                  <a:lnTo>
                    <a:pt x="2174" y="4001"/>
                  </a:lnTo>
                  <a:cubicBezTo>
                    <a:pt x="2048" y="3907"/>
                    <a:pt x="2048" y="3655"/>
                    <a:pt x="2174" y="3529"/>
                  </a:cubicBezTo>
                  <a:cubicBezTo>
                    <a:pt x="2221" y="3481"/>
                    <a:pt x="2308" y="3458"/>
                    <a:pt x="2399" y="3458"/>
                  </a:cubicBezTo>
                  <a:cubicBezTo>
                    <a:pt x="2489" y="3458"/>
                    <a:pt x="2584" y="3481"/>
                    <a:pt x="2647" y="3529"/>
                  </a:cubicBezTo>
                  <a:lnTo>
                    <a:pt x="3056" y="3970"/>
                  </a:lnTo>
                  <a:lnTo>
                    <a:pt x="4883" y="2174"/>
                  </a:lnTo>
                  <a:cubicBezTo>
                    <a:pt x="4946" y="2111"/>
                    <a:pt x="5033" y="2079"/>
                    <a:pt x="5120" y="2079"/>
                  </a:cubicBezTo>
                  <a:close/>
                  <a:moveTo>
                    <a:pt x="1701" y="0"/>
                  </a:moveTo>
                  <a:cubicBezTo>
                    <a:pt x="725" y="0"/>
                    <a:pt x="0" y="756"/>
                    <a:pt x="0" y="1701"/>
                  </a:cubicBezTo>
                  <a:lnTo>
                    <a:pt x="0" y="4411"/>
                  </a:lnTo>
                  <a:cubicBezTo>
                    <a:pt x="0" y="5356"/>
                    <a:pt x="725" y="6112"/>
                    <a:pt x="1701" y="6112"/>
                  </a:cubicBezTo>
                  <a:lnTo>
                    <a:pt x="2048" y="6112"/>
                  </a:lnTo>
                  <a:lnTo>
                    <a:pt x="2048" y="7152"/>
                  </a:lnTo>
                  <a:cubicBezTo>
                    <a:pt x="2048" y="7309"/>
                    <a:pt x="2111" y="7435"/>
                    <a:pt x="2237" y="7467"/>
                  </a:cubicBezTo>
                  <a:cubicBezTo>
                    <a:pt x="2289" y="7493"/>
                    <a:pt x="2347" y="7508"/>
                    <a:pt x="2401" y="7508"/>
                  </a:cubicBezTo>
                  <a:cubicBezTo>
                    <a:pt x="2477" y="7508"/>
                    <a:pt x="2547" y="7478"/>
                    <a:pt x="2584" y="7404"/>
                  </a:cubicBezTo>
                  <a:lnTo>
                    <a:pt x="3844" y="6112"/>
                  </a:lnTo>
                  <a:lnTo>
                    <a:pt x="5073" y="6112"/>
                  </a:lnTo>
                  <a:cubicBezTo>
                    <a:pt x="6018" y="6112"/>
                    <a:pt x="6805" y="5356"/>
                    <a:pt x="6805" y="4411"/>
                  </a:cubicBezTo>
                  <a:lnTo>
                    <a:pt x="6805" y="1701"/>
                  </a:lnTo>
                  <a:cubicBezTo>
                    <a:pt x="6837" y="756"/>
                    <a:pt x="6049" y="0"/>
                    <a:pt x="51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809;p40">
              <a:extLst>
                <a:ext uri="{FF2B5EF4-FFF2-40B4-BE49-F238E27FC236}">
                  <a16:creationId xmlns:a16="http://schemas.microsoft.com/office/drawing/2014/main" id="{D5EF55B2-D20D-483C-87CE-D1271D8E3995}"/>
                </a:ext>
              </a:extLst>
            </p:cNvPr>
            <p:cNvSpPr/>
            <p:nvPr/>
          </p:nvSpPr>
          <p:spPr>
            <a:xfrm>
              <a:off x="-30735200" y="3552550"/>
              <a:ext cx="188275" cy="205075"/>
            </a:xfrm>
            <a:custGeom>
              <a:avLst/>
              <a:gdLst/>
              <a:ahLst/>
              <a:cxnLst/>
              <a:rect l="l" t="t" r="r" b="b"/>
              <a:pathLst>
                <a:path w="7531" h="8203" extrusionOk="0">
                  <a:moveTo>
                    <a:pt x="3781" y="1356"/>
                  </a:moveTo>
                  <a:cubicBezTo>
                    <a:pt x="4317" y="1356"/>
                    <a:pt x="4789" y="1828"/>
                    <a:pt x="4789" y="2395"/>
                  </a:cubicBezTo>
                  <a:cubicBezTo>
                    <a:pt x="4789" y="2710"/>
                    <a:pt x="4632" y="3025"/>
                    <a:pt x="4411" y="3214"/>
                  </a:cubicBezTo>
                  <a:cubicBezTo>
                    <a:pt x="4254" y="3341"/>
                    <a:pt x="4128" y="3530"/>
                    <a:pt x="4128" y="3782"/>
                  </a:cubicBezTo>
                  <a:cubicBezTo>
                    <a:pt x="4128" y="3971"/>
                    <a:pt x="3970" y="4128"/>
                    <a:pt x="3781" y="4128"/>
                  </a:cubicBezTo>
                  <a:cubicBezTo>
                    <a:pt x="3592" y="4128"/>
                    <a:pt x="3434" y="3971"/>
                    <a:pt x="3434" y="3782"/>
                  </a:cubicBezTo>
                  <a:cubicBezTo>
                    <a:pt x="3434" y="3341"/>
                    <a:pt x="3624" y="2931"/>
                    <a:pt x="3970" y="2679"/>
                  </a:cubicBezTo>
                  <a:cubicBezTo>
                    <a:pt x="4065" y="2584"/>
                    <a:pt x="4096" y="2521"/>
                    <a:pt x="4096" y="2395"/>
                  </a:cubicBezTo>
                  <a:cubicBezTo>
                    <a:pt x="4096" y="2206"/>
                    <a:pt x="3939" y="2049"/>
                    <a:pt x="3750" y="2049"/>
                  </a:cubicBezTo>
                  <a:cubicBezTo>
                    <a:pt x="3529" y="2049"/>
                    <a:pt x="3371" y="2206"/>
                    <a:pt x="3371" y="2395"/>
                  </a:cubicBezTo>
                  <a:cubicBezTo>
                    <a:pt x="3371" y="2584"/>
                    <a:pt x="3214" y="2742"/>
                    <a:pt x="3025" y="2742"/>
                  </a:cubicBezTo>
                  <a:cubicBezTo>
                    <a:pt x="2836" y="2742"/>
                    <a:pt x="2678" y="2584"/>
                    <a:pt x="2678" y="2395"/>
                  </a:cubicBezTo>
                  <a:cubicBezTo>
                    <a:pt x="2741" y="1828"/>
                    <a:pt x="3214" y="1356"/>
                    <a:pt x="3781" y="1356"/>
                  </a:cubicBezTo>
                  <a:close/>
                  <a:moveTo>
                    <a:pt x="3781" y="4758"/>
                  </a:moveTo>
                  <a:cubicBezTo>
                    <a:pt x="3970" y="4758"/>
                    <a:pt x="4128" y="4916"/>
                    <a:pt x="4128" y="5105"/>
                  </a:cubicBezTo>
                  <a:cubicBezTo>
                    <a:pt x="4128" y="5294"/>
                    <a:pt x="3970" y="5451"/>
                    <a:pt x="3781" y="5451"/>
                  </a:cubicBezTo>
                  <a:cubicBezTo>
                    <a:pt x="3592" y="5451"/>
                    <a:pt x="3434" y="5294"/>
                    <a:pt x="3434" y="5105"/>
                  </a:cubicBezTo>
                  <a:cubicBezTo>
                    <a:pt x="3434" y="4916"/>
                    <a:pt x="3592" y="4758"/>
                    <a:pt x="3781" y="4758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9"/>
                    <a:pt x="0" y="1734"/>
                  </a:cubicBezTo>
                  <a:lnTo>
                    <a:pt x="0" y="5136"/>
                  </a:lnTo>
                  <a:cubicBezTo>
                    <a:pt x="0" y="5987"/>
                    <a:pt x="631" y="6649"/>
                    <a:pt x="1418" y="6806"/>
                  </a:cubicBezTo>
                  <a:lnTo>
                    <a:pt x="1418" y="7846"/>
                  </a:lnTo>
                  <a:cubicBezTo>
                    <a:pt x="1418" y="8003"/>
                    <a:pt x="1481" y="8129"/>
                    <a:pt x="1607" y="8161"/>
                  </a:cubicBezTo>
                  <a:cubicBezTo>
                    <a:pt x="1659" y="8187"/>
                    <a:pt x="1717" y="8202"/>
                    <a:pt x="1771" y="8202"/>
                  </a:cubicBezTo>
                  <a:cubicBezTo>
                    <a:pt x="1848" y="8202"/>
                    <a:pt x="1917" y="8172"/>
                    <a:pt x="1954" y="8098"/>
                  </a:cubicBezTo>
                  <a:lnTo>
                    <a:pt x="3214" y="6838"/>
                  </a:lnTo>
                  <a:lnTo>
                    <a:pt x="4096" y="6838"/>
                  </a:lnTo>
                  <a:lnTo>
                    <a:pt x="4096" y="5798"/>
                  </a:lnTo>
                  <a:cubicBezTo>
                    <a:pt x="4096" y="4475"/>
                    <a:pt x="5167" y="3404"/>
                    <a:pt x="6490" y="3404"/>
                  </a:cubicBezTo>
                  <a:lnTo>
                    <a:pt x="7530" y="3404"/>
                  </a:lnTo>
                  <a:lnTo>
                    <a:pt x="7530" y="1734"/>
                  </a:lnTo>
                  <a:cubicBezTo>
                    <a:pt x="7530" y="789"/>
                    <a:pt x="6774" y="1"/>
                    <a:pt x="58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26"/>
          <p:cNvSpPr txBox="1">
            <a:spLocks noGrp="1"/>
          </p:cNvSpPr>
          <p:nvPr>
            <p:ph type="ctrTitle"/>
          </p:nvPr>
        </p:nvSpPr>
        <p:spPr>
          <a:xfrm>
            <a:off x="1795512" y="1545452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Cảm ơn!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6"/>
          <p:cNvSpPr txBox="1">
            <a:spLocks noGrp="1"/>
          </p:cNvSpPr>
          <p:nvPr>
            <p:ph type="ctrTitle"/>
          </p:nvPr>
        </p:nvSpPr>
        <p:spPr>
          <a:xfrm>
            <a:off x="4602798" y="458350"/>
            <a:ext cx="3789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Calibri Light" panose="020F0302020204030204" pitchFamily="34" charset="0"/>
                <a:cs typeface="Calibri Light" panose="020F0302020204030204" pitchFamily="34" charset="0"/>
              </a:rPr>
              <a:t>MÔ TẢ DỰ ÁN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9" name="Google Shape;399;p17">
            <a:extLst>
              <a:ext uri="{FF2B5EF4-FFF2-40B4-BE49-F238E27FC236}">
                <a16:creationId xmlns:a16="http://schemas.microsoft.com/office/drawing/2014/main" id="{B73663DD-C21B-4A2A-B50C-39367CC2A83F}"/>
              </a:ext>
            </a:extLst>
          </p:cNvPr>
          <p:cNvSpPr txBox="1">
            <a:spLocks/>
          </p:cNvSpPr>
          <p:nvPr/>
        </p:nvSpPr>
        <p:spPr>
          <a:xfrm flipH="1">
            <a:off x="619397" y="1036150"/>
            <a:ext cx="2695301" cy="72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457200" indent="-457200" algn="l">
              <a:spcAft>
                <a:spcPts val="1200"/>
              </a:spcAft>
              <a:buFont typeface="+mj-lt"/>
              <a:buAutoNum type="arabicPeriod"/>
            </a:pP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Mục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tiêu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Google Shape;456;p19">
            <a:extLst>
              <a:ext uri="{FF2B5EF4-FFF2-40B4-BE49-F238E27FC236}">
                <a16:creationId xmlns:a16="http://schemas.microsoft.com/office/drawing/2014/main" id="{D32C3BB2-EB69-4296-9989-393E3D2CB9D7}"/>
              </a:ext>
            </a:extLst>
          </p:cNvPr>
          <p:cNvSpPr txBox="1">
            <a:spLocks/>
          </p:cNvSpPr>
          <p:nvPr/>
        </p:nvSpPr>
        <p:spPr>
          <a:xfrm>
            <a:off x="619397" y="1676160"/>
            <a:ext cx="4466953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Ứng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dụng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Nhắn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tin,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gọi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video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và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gọi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thoại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miễn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phí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cho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mọi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người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.</a:t>
            </a: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Liên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lạc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với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bạn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bè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,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người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thân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mọi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lúc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mọi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nơi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thông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qua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mạng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internet.</a:t>
            </a: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Đăng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kí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ứng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dụng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dễ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dàng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thông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qua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số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điện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thoại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cá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nhân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.</a:t>
            </a: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Đơn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giản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,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dễ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sử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dụng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.</a:t>
            </a:r>
          </a:p>
        </p:txBody>
      </p:sp>
      <p:pic>
        <p:nvPicPr>
          <p:cNvPr id="7" name="Đồ họa 6">
            <a:extLst>
              <a:ext uri="{FF2B5EF4-FFF2-40B4-BE49-F238E27FC236}">
                <a16:creationId xmlns:a16="http://schemas.microsoft.com/office/drawing/2014/main" id="{0DB1FC46-E23A-44A7-A82C-A7D619D37E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01059" y="1676160"/>
            <a:ext cx="1717200" cy="30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54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6"/>
          <p:cNvSpPr txBox="1">
            <a:spLocks noGrp="1"/>
          </p:cNvSpPr>
          <p:nvPr>
            <p:ph type="ctrTitle"/>
          </p:nvPr>
        </p:nvSpPr>
        <p:spPr>
          <a:xfrm>
            <a:off x="4602798" y="458350"/>
            <a:ext cx="3789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Calibri Light" panose="020F0302020204030204" pitchFamily="34" charset="0"/>
                <a:cs typeface="Calibri Light" panose="020F0302020204030204" pitchFamily="34" charset="0"/>
              </a:rPr>
              <a:t>MÔ TẢ DỰ ÁN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9" name="Google Shape;399;p17">
            <a:extLst>
              <a:ext uri="{FF2B5EF4-FFF2-40B4-BE49-F238E27FC236}">
                <a16:creationId xmlns:a16="http://schemas.microsoft.com/office/drawing/2014/main" id="{B73663DD-C21B-4A2A-B50C-39367CC2A83F}"/>
              </a:ext>
            </a:extLst>
          </p:cNvPr>
          <p:cNvSpPr txBox="1">
            <a:spLocks/>
          </p:cNvSpPr>
          <p:nvPr/>
        </p:nvSpPr>
        <p:spPr>
          <a:xfrm flipH="1">
            <a:off x="619396" y="1036150"/>
            <a:ext cx="3243943" cy="72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Tính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năng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chính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Google Shape;456;p19">
            <a:extLst>
              <a:ext uri="{FF2B5EF4-FFF2-40B4-BE49-F238E27FC236}">
                <a16:creationId xmlns:a16="http://schemas.microsoft.com/office/drawing/2014/main" id="{D32C3BB2-EB69-4296-9989-393E3D2CB9D7}"/>
              </a:ext>
            </a:extLst>
          </p:cNvPr>
          <p:cNvSpPr txBox="1">
            <a:spLocks/>
          </p:cNvSpPr>
          <p:nvPr/>
        </p:nvSpPr>
        <p:spPr>
          <a:xfrm>
            <a:off x="619397" y="1676160"/>
            <a:ext cx="4466953" cy="2038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457200" indent="-298450" algn="l">
              <a:buClr>
                <a:schemeClr val="accent2"/>
              </a:buClr>
              <a:buSzPts val="1100"/>
              <a:buFont typeface="Arvo"/>
              <a:buChar char="●"/>
            </a:pPr>
            <a:endParaRPr lang="en-US" sz="1800" dirty="0"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</p:txBody>
      </p:sp>
      <p:sp>
        <p:nvSpPr>
          <p:cNvPr id="6" name="Google Shape;456;p19">
            <a:extLst>
              <a:ext uri="{FF2B5EF4-FFF2-40B4-BE49-F238E27FC236}">
                <a16:creationId xmlns:a16="http://schemas.microsoft.com/office/drawing/2014/main" id="{34FFA4AE-9D8C-4F8B-950A-181369494E63}"/>
              </a:ext>
            </a:extLst>
          </p:cNvPr>
          <p:cNvSpPr txBox="1">
            <a:spLocks/>
          </p:cNvSpPr>
          <p:nvPr/>
        </p:nvSpPr>
        <p:spPr>
          <a:xfrm>
            <a:off x="699407" y="1676160"/>
            <a:ext cx="3998323" cy="2431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endParaRPr lang="vi-VN" sz="1800" dirty="0"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vi-VN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Đăng </a:t>
            </a:r>
            <a:r>
              <a:rPr lang="vi-VN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kí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–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Đăng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nhập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bằng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số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điện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thoại</a:t>
            </a:r>
            <a:endParaRPr lang="vi-VN" sz="1800" dirty="0"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Thêm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bạn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bè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bằng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số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điện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thoại</a:t>
            </a:r>
            <a:endParaRPr lang="en-US" sz="1800" dirty="0"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Cập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nhật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thông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tin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tài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khoản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       (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Tên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tài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khoản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,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ảnh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đại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diện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,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mô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tả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)</a:t>
            </a:r>
          </a:p>
        </p:txBody>
      </p:sp>
      <p:sp>
        <p:nvSpPr>
          <p:cNvPr id="8" name="Google Shape;456;p19">
            <a:extLst>
              <a:ext uri="{FF2B5EF4-FFF2-40B4-BE49-F238E27FC236}">
                <a16:creationId xmlns:a16="http://schemas.microsoft.com/office/drawing/2014/main" id="{C2E88787-ABF7-4D33-A8B2-E6139568EEF9}"/>
              </a:ext>
            </a:extLst>
          </p:cNvPr>
          <p:cNvSpPr txBox="1">
            <a:spLocks/>
          </p:cNvSpPr>
          <p:nvPr/>
        </p:nvSpPr>
        <p:spPr>
          <a:xfrm>
            <a:off x="5086350" y="1601865"/>
            <a:ext cx="3669027" cy="2579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endParaRPr lang="vi-VN" sz="1800" dirty="0"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Gửi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–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Nhận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tin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nhắn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văn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bản</a:t>
            </a:r>
            <a:endParaRPr lang="en-US" sz="1800" dirty="0"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Thực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hiện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cuộc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gọi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video *</a:t>
            </a: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Thực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hiện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cuộc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gọi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thoại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*</a:t>
            </a: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Tạo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nhóm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chat *</a:t>
            </a: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vi-VN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Gửi</a:t>
            </a:r>
            <a:r>
              <a:rPr lang="vi-VN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vi-VN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file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(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âm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thanh</a:t>
            </a:r>
            <a:r>
              <a:rPr lang="vi-VN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, </a:t>
            </a:r>
            <a:r>
              <a:rPr lang="vi-VN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hình</a:t>
            </a:r>
            <a:r>
              <a:rPr lang="vi-VN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vi-VN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ảnh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) *</a:t>
            </a:r>
            <a:endParaRPr lang="vi-VN" sz="1800" dirty="0"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FD4EE76A-0D63-4061-9B93-3BF460854CD1}"/>
              </a:ext>
            </a:extLst>
          </p:cNvPr>
          <p:cNvSpPr txBox="1"/>
          <p:nvPr/>
        </p:nvSpPr>
        <p:spPr>
          <a:xfrm>
            <a:off x="2048828" y="4747360"/>
            <a:ext cx="3403282" cy="311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4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(*) </a:t>
            </a:r>
            <a:r>
              <a:rPr lang="en-US" sz="14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Tính</a:t>
            </a:r>
            <a:r>
              <a:rPr lang="en-US" sz="14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4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năng</a:t>
            </a:r>
            <a:r>
              <a:rPr lang="en-US" sz="14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4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đang</a:t>
            </a:r>
            <a:r>
              <a:rPr lang="en-US" sz="14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4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phát</a:t>
            </a:r>
            <a:r>
              <a:rPr lang="en-US" sz="14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4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triển</a:t>
            </a:r>
            <a:endParaRPr lang="en-US" sz="1400" dirty="0"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</p:txBody>
      </p:sp>
    </p:spTree>
    <p:extLst>
      <p:ext uri="{BB962C8B-B14F-4D97-AF65-F5344CB8AC3E}">
        <p14:creationId xmlns:p14="http://schemas.microsoft.com/office/powerpoint/2010/main" val="3884041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6"/>
          <p:cNvSpPr txBox="1">
            <a:spLocks noGrp="1"/>
          </p:cNvSpPr>
          <p:nvPr>
            <p:ph type="ctrTitle"/>
          </p:nvPr>
        </p:nvSpPr>
        <p:spPr>
          <a:xfrm>
            <a:off x="4602798" y="458350"/>
            <a:ext cx="3789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Calibri Light" panose="020F0302020204030204" pitchFamily="34" charset="0"/>
                <a:cs typeface="Calibri Light" panose="020F0302020204030204" pitchFamily="34" charset="0"/>
              </a:rPr>
              <a:t>MÔ TẢ DỰ ÁN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9" name="Google Shape;399;p17">
            <a:extLst>
              <a:ext uri="{FF2B5EF4-FFF2-40B4-BE49-F238E27FC236}">
                <a16:creationId xmlns:a16="http://schemas.microsoft.com/office/drawing/2014/main" id="{B73663DD-C21B-4A2A-B50C-39367CC2A83F}"/>
              </a:ext>
            </a:extLst>
          </p:cNvPr>
          <p:cNvSpPr txBox="1">
            <a:spLocks/>
          </p:cNvSpPr>
          <p:nvPr/>
        </p:nvSpPr>
        <p:spPr>
          <a:xfrm flipH="1">
            <a:off x="619396" y="1036150"/>
            <a:ext cx="3243943" cy="72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Công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cụ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phát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triển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Google Shape;456;p19">
            <a:extLst>
              <a:ext uri="{FF2B5EF4-FFF2-40B4-BE49-F238E27FC236}">
                <a16:creationId xmlns:a16="http://schemas.microsoft.com/office/drawing/2014/main" id="{D32C3BB2-EB69-4296-9989-393E3D2CB9D7}"/>
              </a:ext>
            </a:extLst>
          </p:cNvPr>
          <p:cNvSpPr txBox="1">
            <a:spLocks/>
          </p:cNvSpPr>
          <p:nvPr/>
        </p:nvSpPr>
        <p:spPr>
          <a:xfrm>
            <a:off x="619397" y="1676160"/>
            <a:ext cx="4466953" cy="2038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457200" indent="-298450" algn="l">
              <a:buClr>
                <a:schemeClr val="accent2"/>
              </a:buClr>
              <a:buSzPts val="1100"/>
              <a:buFont typeface="Arvo"/>
              <a:buChar char="●"/>
            </a:pPr>
            <a:endParaRPr lang="en-US" sz="1800" dirty="0"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</p:txBody>
      </p:sp>
      <p:sp>
        <p:nvSpPr>
          <p:cNvPr id="6" name="Google Shape;456;p19">
            <a:extLst>
              <a:ext uri="{FF2B5EF4-FFF2-40B4-BE49-F238E27FC236}">
                <a16:creationId xmlns:a16="http://schemas.microsoft.com/office/drawing/2014/main" id="{DE29D57A-E8DE-44F0-AFF4-DCEC458A2DFF}"/>
              </a:ext>
            </a:extLst>
          </p:cNvPr>
          <p:cNvSpPr txBox="1">
            <a:spLocks/>
          </p:cNvSpPr>
          <p:nvPr/>
        </p:nvSpPr>
        <p:spPr>
          <a:xfrm>
            <a:off x="1358855" y="1923570"/>
            <a:ext cx="3243943" cy="2431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endParaRPr lang="vi-VN" sz="1800" dirty="0"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IDE: Android Studio</a:t>
            </a:r>
            <a:endParaRPr lang="vi-VN" sz="1800" dirty="0"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Cơ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sở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dữ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liệu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: Firebase </a:t>
            </a: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(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Các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công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cụ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khác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nếu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có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)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64199A37-BDC2-41AF-A36B-FA74F96C4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718" y="2152052"/>
            <a:ext cx="1088928" cy="1086806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698F3AB7-CB4D-4BCD-8095-694FCC5ABDF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435675" y="2152052"/>
            <a:ext cx="1088928" cy="108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829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770574" y="468450"/>
            <a:ext cx="33327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CHI TIẾT ỨNG DỤNG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7" name="Google Shape;399;p17">
            <a:extLst>
              <a:ext uri="{FF2B5EF4-FFF2-40B4-BE49-F238E27FC236}">
                <a16:creationId xmlns:a16="http://schemas.microsoft.com/office/drawing/2014/main" id="{B22F760D-A89F-466A-A148-B84E723B3691}"/>
              </a:ext>
            </a:extLst>
          </p:cNvPr>
          <p:cNvSpPr txBox="1">
            <a:spLocks/>
          </p:cNvSpPr>
          <p:nvPr/>
        </p:nvSpPr>
        <p:spPr>
          <a:xfrm>
            <a:off x="538400" y="1280160"/>
            <a:ext cx="8342709" cy="2766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457200" indent="-457200" algn="l">
              <a:spcAft>
                <a:spcPts val="1200"/>
              </a:spcAft>
              <a:buFont typeface="+mj-lt"/>
              <a:buAutoNum type="arabicPeriod"/>
            </a:pP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Thiết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kế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kiến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trúc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 algn="l">
              <a:spcAft>
                <a:spcPts val="1200"/>
              </a:spcAft>
              <a:buFont typeface="+mj-lt"/>
              <a:buAutoNum type="arabicPeriod"/>
            </a:pP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Cơ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sở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dữ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liệu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 algn="l">
              <a:spcAft>
                <a:spcPts val="1200"/>
              </a:spcAft>
              <a:buFont typeface="+mj-lt"/>
              <a:buAutoNum type="arabicPeriod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Giao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diện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 algn="l">
              <a:spcAft>
                <a:spcPts val="1200"/>
              </a:spcAft>
              <a:buFont typeface="+mj-lt"/>
              <a:buAutoNum type="arabicPeriod"/>
            </a:pP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 algn="l">
              <a:spcAft>
                <a:spcPts val="1200"/>
              </a:spcAft>
              <a:buFont typeface="+mj-lt"/>
              <a:buAutoNum type="arabicPeriod"/>
            </a:pP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Các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tính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năng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đã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phát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triển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 algn="l">
              <a:spcAft>
                <a:spcPts val="1200"/>
              </a:spcAft>
              <a:buFont typeface="+mj-lt"/>
              <a:buAutoNum type="arabicPeriod"/>
            </a:pP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Các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tính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năng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đang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xây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dựng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 algn="l">
              <a:spcAft>
                <a:spcPts val="1200"/>
              </a:spcAft>
              <a:buFont typeface="+mj-lt"/>
              <a:buAutoNum type="arabicPeriod"/>
            </a:pP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Thư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viện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hỗ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trợ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 algn="l">
              <a:spcAft>
                <a:spcPts val="1200"/>
              </a:spcAft>
              <a:buFont typeface="+mj-lt"/>
              <a:buAutoNum type="arabicPeriod"/>
            </a:pP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Phương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hướng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phát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triển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770574" y="468450"/>
            <a:ext cx="33327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CHI TIẾT ỨNG DỤNG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Google Shape;399;p17">
            <a:extLst>
              <a:ext uri="{FF2B5EF4-FFF2-40B4-BE49-F238E27FC236}">
                <a16:creationId xmlns:a16="http://schemas.microsoft.com/office/drawing/2014/main" id="{4B28805F-31A1-48DC-96E2-3E871F499217}"/>
              </a:ext>
            </a:extLst>
          </p:cNvPr>
          <p:cNvSpPr txBox="1">
            <a:spLocks/>
          </p:cNvSpPr>
          <p:nvPr/>
        </p:nvSpPr>
        <p:spPr>
          <a:xfrm flipH="1">
            <a:off x="6254386" y="1036150"/>
            <a:ext cx="3243943" cy="72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Thiết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kế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kiến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trúc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Google Shape;456;p19">
            <a:extLst>
              <a:ext uri="{FF2B5EF4-FFF2-40B4-BE49-F238E27FC236}">
                <a16:creationId xmlns:a16="http://schemas.microsoft.com/office/drawing/2014/main" id="{6065E26A-1CAD-464E-BF3B-90EC41C66480}"/>
              </a:ext>
            </a:extLst>
          </p:cNvPr>
          <p:cNvSpPr txBox="1">
            <a:spLocks/>
          </p:cNvSpPr>
          <p:nvPr/>
        </p:nvSpPr>
        <p:spPr>
          <a:xfrm>
            <a:off x="5397137" y="1820840"/>
            <a:ext cx="4466953" cy="25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Navigation component</a:t>
            </a: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Tối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thiểu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lượng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Activity</a:t>
            </a: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Tận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dụng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tối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đa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Fragment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C2592741-A92E-4C0E-9524-4234641B49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024" t="17334" r="24125" b="13556"/>
          <a:stretch/>
        </p:blipFill>
        <p:spPr>
          <a:xfrm>
            <a:off x="484825" y="1303020"/>
            <a:ext cx="4076099" cy="3127248"/>
          </a:xfrm>
          <a:prstGeom prst="rect">
            <a:avLst/>
          </a:prstGeom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96BF9758-9094-49BC-BF40-8678D5958542}"/>
              </a:ext>
            </a:extLst>
          </p:cNvPr>
          <p:cNvSpPr txBox="1"/>
          <p:nvPr/>
        </p:nvSpPr>
        <p:spPr>
          <a:xfrm>
            <a:off x="770574" y="4531124"/>
            <a:ext cx="3403282" cy="311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0" algn="ctr">
              <a:spcAft>
                <a:spcPts val="600"/>
              </a:spcAft>
              <a:buClr>
                <a:schemeClr val="accent2"/>
              </a:buClr>
              <a:buSzPts val="1100"/>
            </a:pPr>
            <a:r>
              <a:rPr lang="en-US" sz="14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nav_graph.xml</a:t>
            </a:r>
          </a:p>
        </p:txBody>
      </p:sp>
    </p:spTree>
    <p:extLst>
      <p:ext uri="{BB962C8B-B14F-4D97-AF65-F5344CB8AC3E}">
        <p14:creationId xmlns:p14="http://schemas.microsoft.com/office/powerpoint/2010/main" val="2729802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770574" y="468450"/>
            <a:ext cx="33327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CHI TIẾT ỨNG DỤNG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Google Shape;399;p17">
            <a:extLst>
              <a:ext uri="{FF2B5EF4-FFF2-40B4-BE49-F238E27FC236}">
                <a16:creationId xmlns:a16="http://schemas.microsoft.com/office/drawing/2014/main" id="{4B28805F-31A1-48DC-96E2-3E871F499217}"/>
              </a:ext>
            </a:extLst>
          </p:cNvPr>
          <p:cNvSpPr txBox="1">
            <a:spLocks/>
          </p:cNvSpPr>
          <p:nvPr/>
        </p:nvSpPr>
        <p:spPr>
          <a:xfrm flipH="1">
            <a:off x="6254386" y="1036150"/>
            <a:ext cx="3243943" cy="72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Thiết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kế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kiến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trúc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Google Shape;456;p19">
            <a:extLst>
              <a:ext uri="{FF2B5EF4-FFF2-40B4-BE49-F238E27FC236}">
                <a16:creationId xmlns:a16="http://schemas.microsoft.com/office/drawing/2014/main" id="{6065E26A-1CAD-464E-BF3B-90EC41C66480}"/>
              </a:ext>
            </a:extLst>
          </p:cNvPr>
          <p:cNvSpPr txBox="1">
            <a:spLocks/>
          </p:cNvSpPr>
          <p:nvPr/>
        </p:nvSpPr>
        <p:spPr>
          <a:xfrm>
            <a:off x="5397137" y="1820840"/>
            <a:ext cx="4466953" cy="25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Navigation component</a:t>
            </a: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Tối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thiểu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lượng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Activity</a:t>
            </a: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Tận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dụng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tối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đa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Fragment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8745846D-ECF9-4DF8-8762-E8381CB28F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927" t="17334" r="16102" b="14521"/>
          <a:stretch/>
        </p:blipFill>
        <p:spPr>
          <a:xfrm>
            <a:off x="466728" y="1396195"/>
            <a:ext cx="4887276" cy="3123811"/>
          </a:xfrm>
          <a:prstGeom prst="rect">
            <a:avLst/>
          </a:prstGeom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87EDFDC0-0CCB-4A0F-ADB9-A7A2A44529ED}"/>
              </a:ext>
            </a:extLst>
          </p:cNvPr>
          <p:cNvSpPr txBox="1"/>
          <p:nvPr/>
        </p:nvSpPr>
        <p:spPr>
          <a:xfrm>
            <a:off x="770574" y="4531124"/>
            <a:ext cx="3403282" cy="311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0" algn="ctr">
              <a:spcAft>
                <a:spcPts val="600"/>
              </a:spcAft>
              <a:buClr>
                <a:schemeClr val="accent2"/>
              </a:buClr>
              <a:buSzPts val="1100"/>
            </a:pPr>
            <a:r>
              <a:rPr lang="en-US" sz="14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nav_graph_main.xml</a:t>
            </a:r>
          </a:p>
        </p:txBody>
      </p:sp>
    </p:spTree>
    <p:extLst>
      <p:ext uri="{BB962C8B-B14F-4D97-AF65-F5344CB8AC3E}">
        <p14:creationId xmlns:p14="http://schemas.microsoft.com/office/powerpoint/2010/main" val="2373070455"/>
      </p:ext>
    </p:extLst>
  </p:cSld>
  <p:clrMapOvr>
    <a:masterClrMapping/>
  </p:clrMapOvr>
</p:sld>
</file>

<file path=ppt/theme/theme1.xml><?xml version="1.0" encoding="utf-8"?>
<a:theme xmlns:a="http://schemas.openxmlformats.org/drawingml/2006/main" name="My Creative CV by slidesgo">
  <a:themeElements>
    <a:clrScheme name="4 Tùy chỉnh">
      <a:dk1>
        <a:srgbClr val="E9E6E1"/>
      </a:dk1>
      <a:lt1>
        <a:srgbClr val="434343"/>
      </a:lt1>
      <a:dk2>
        <a:srgbClr val="102E5F"/>
      </a:dk2>
      <a:lt2>
        <a:srgbClr val="0070C0"/>
      </a:lt2>
      <a:accent1>
        <a:srgbClr val="3272DC"/>
      </a:accent1>
      <a:accent2>
        <a:srgbClr val="6EB0EC"/>
      </a:accent2>
      <a:accent3>
        <a:srgbClr val="0C064A"/>
      </a:accent3>
      <a:accent4>
        <a:srgbClr val="66FFFF"/>
      </a:accent4>
      <a:accent5>
        <a:srgbClr val="1F158A"/>
      </a:accent5>
      <a:accent6>
        <a:srgbClr val="352CCD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1897</Words>
  <Application>Microsoft Office PowerPoint</Application>
  <PresentationFormat>Trình chiếu Trên màn hình (16:9)</PresentationFormat>
  <Paragraphs>279</Paragraphs>
  <Slides>35</Slides>
  <Notes>35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8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35</vt:i4>
      </vt:variant>
    </vt:vector>
  </HeadingPairs>
  <TitlesOfParts>
    <vt:vector size="44" baseType="lpstr">
      <vt:lpstr>Arial</vt:lpstr>
      <vt:lpstr>Arvo</vt:lpstr>
      <vt:lpstr>Barlow Condensed</vt:lpstr>
      <vt:lpstr>Barlow Condensed Medium</vt:lpstr>
      <vt:lpstr>Barlow Condensed SemiBold</vt:lpstr>
      <vt:lpstr>Calibri Light</vt:lpstr>
      <vt:lpstr>Fira Sans Extra Condensed Medium</vt:lpstr>
      <vt:lpstr>Times New Roman</vt:lpstr>
      <vt:lpstr>My Creative CV by slidesgo</vt:lpstr>
      <vt:lpstr> Đồ án môn học PHÁT TRIỂN PHẦN MỀM CHO THIẾT BỊ DI ĐỘNG</vt:lpstr>
      <vt:lpstr>Nội dung</vt:lpstr>
      <vt:lpstr>MÔ TẢ DỰ ÁN</vt:lpstr>
      <vt:lpstr>MÔ TẢ DỰ ÁN</vt:lpstr>
      <vt:lpstr>MÔ TẢ DỰ ÁN</vt:lpstr>
      <vt:lpstr>MÔ TẢ DỰ ÁN</vt:lpstr>
      <vt:lpstr>CHI TIẾT ỨNG DỤNG</vt:lpstr>
      <vt:lpstr>CHI TIẾT ỨNG DỤNG</vt:lpstr>
      <vt:lpstr>CHI TIẾT ỨNG DỤNG</vt:lpstr>
      <vt:lpstr>CHI TIẾT ỨNG DỤNG</vt:lpstr>
      <vt:lpstr>CHI TIẾT ỨNG DỤNG</vt:lpstr>
      <vt:lpstr>CHI TIẾT ỨNG DỤNG</vt:lpstr>
      <vt:lpstr>CHI TIẾT ỨNG DỤNG</vt:lpstr>
      <vt:lpstr>CHI TIẾT ỨNG DỤNG</vt:lpstr>
      <vt:lpstr>CHI TIẾT ỨNG DỤNG</vt:lpstr>
      <vt:lpstr>CHI TIẾT ỨNG DỤNG</vt:lpstr>
      <vt:lpstr>CHI TIẾT ỨNG DỤNG</vt:lpstr>
      <vt:lpstr>CHI TIẾT ỨNG DỤNG</vt:lpstr>
      <vt:lpstr>CHI TIẾT ỨNG DỤNG</vt:lpstr>
      <vt:lpstr>CHI TIẾT ỨNG DỤNG</vt:lpstr>
      <vt:lpstr>CHI TIẾT ỨNG DỤNG</vt:lpstr>
      <vt:lpstr>CHI TIẾT ỨNG DỤNG</vt:lpstr>
      <vt:lpstr>CHI TIẾT ỨNG DỤNG</vt:lpstr>
      <vt:lpstr>CHI TIẾT ỨNG DỤNG</vt:lpstr>
      <vt:lpstr>CHI TIẾT ỨNG DỤNG</vt:lpstr>
      <vt:lpstr>CHI TIẾT ỨNG DỤNG</vt:lpstr>
      <vt:lpstr>CHI TIẾT ỨNG DỤNG</vt:lpstr>
      <vt:lpstr>CHI TIẾT ỨNG DỤNG</vt:lpstr>
      <vt:lpstr>CHI TIẾT ỨNG DỤNG</vt:lpstr>
      <vt:lpstr>CHI TIẾT ỨNG DỤNG</vt:lpstr>
      <vt:lpstr>CHI TIẾT ỨNG DỤNG</vt:lpstr>
      <vt:lpstr>DEMO ỨNG DỤNG</vt:lpstr>
      <vt:lpstr>TÀI LIỆU THAM KHẢO</vt:lpstr>
      <vt:lpstr>HỎI ĐÁP</vt:lpstr>
      <vt:lpstr>Cảm ơn!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PHÁT TRIỂN PHẦN MỀM CHO THIẾT BỊ DI ĐỘNG</dc:title>
  <dc:creator>User</dc:creator>
  <cp:lastModifiedBy>PHẠM TỐNG BÌNH MINH</cp:lastModifiedBy>
  <cp:revision>52</cp:revision>
  <dcterms:modified xsi:type="dcterms:W3CDTF">2020-12-10T03:48:27Z</dcterms:modified>
</cp:coreProperties>
</file>