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865"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p:scale>
          <a:sx n="27" d="100"/>
          <a:sy n="27" d="100"/>
        </p:scale>
        <p:origin x="1282"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672782" y="3"/>
            <a:ext cx="12509550" cy="42803769"/>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5759950" y="5707175"/>
            <a:ext cx="23001504" cy="21771786"/>
          </a:xfrm>
        </p:spPr>
        <p:txBody>
          <a:bodyPr anchor="b">
            <a:normAutofit/>
          </a:bodyPr>
          <a:lstStyle>
            <a:lvl1pPr algn="r">
              <a:defRPr sz="17879">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681971" y="27478958"/>
            <a:ext cx="19079486" cy="8516632"/>
          </a:xfrm>
        </p:spPr>
        <p:txBody>
          <a:bodyPr anchor="t">
            <a:normAutofit/>
          </a:bodyPr>
          <a:lstStyle>
            <a:lvl1pPr marL="0" indent="0" algn="r">
              <a:buNone/>
              <a:defRPr sz="5960">
                <a:solidFill>
                  <a:schemeClr val="tx1"/>
                </a:solidFill>
              </a:defRPr>
            </a:lvl1pPr>
            <a:lvl2pPr marL="1513743" indent="0" algn="ctr">
              <a:buNone/>
              <a:defRPr>
                <a:solidFill>
                  <a:schemeClr val="tx1">
                    <a:tint val="75000"/>
                  </a:schemeClr>
                </a:solidFill>
              </a:defRPr>
            </a:lvl2pPr>
            <a:lvl3pPr marL="3027487" indent="0" algn="ctr">
              <a:buNone/>
              <a:defRPr>
                <a:solidFill>
                  <a:schemeClr val="tx1">
                    <a:tint val="75000"/>
                  </a:schemeClr>
                </a:solidFill>
              </a:defRPr>
            </a:lvl3pPr>
            <a:lvl4pPr marL="4541230" indent="0" algn="ctr">
              <a:buNone/>
              <a:defRPr>
                <a:solidFill>
                  <a:schemeClr val="tx1">
                    <a:tint val="75000"/>
                  </a:schemeClr>
                </a:solidFill>
              </a:defRPr>
            </a:lvl4pPr>
            <a:lvl5pPr marL="6054974" indent="0" algn="ctr">
              <a:buNone/>
              <a:defRPr>
                <a:solidFill>
                  <a:schemeClr val="tx1">
                    <a:tint val="75000"/>
                  </a:schemeClr>
                </a:solidFill>
              </a:defRPr>
            </a:lvl5pPr>
            <a:lvl6pPr marL="7568717" indent="0" algn="ctr">
              <a:buNone/>
              <a:defRPr>
                <a:solidFill>
                  <a:schemeClr val="tx1">
                    <a:tint val="75000"/>
                  </a:schemeClr>
                </a:solidFill>
              </a:defRPr>
            </a:lvl6pPr>
            <a:lvl7pPr marL="9082461" indent="0" algn="ctr">
              <a:buNone/>
              <a:defRPr>
                <a:solidFill>
                  <a:schemeClr val="tx1">
                    <a:tint val="75000"/>
                  </a:schemeClr>
                </a:solidFill>
              </a:defRPr>
            </a:lvl7pPr>
            <a:lvl8pPr marL="10596204" indent="0" algn="ctr">
              <a:buNone/>
              <a:defRPr>
                <a:solidFill>
                  <a:schemeClr val="tx1">
                    <a:tint val="75000"/>
                  </a:schemeClr>
                </a:solidFill>
              </a:defRPr>
            </a:lvl8pPr>
            <a:lvl9pPr marL="1210994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24255178" y="38180960"/>
            <a:ext cx="2839040" cy="2278904"/>
          </a:xfrm>
        </p:spPr>
        <p:txBody>
          <a:bodyPr/>
          <a:lstStyle/>
          <a:p>
            <a:fld id="{48A87A34-81AB-432B-8DAE-1953F412C126}" type="datetimeFigureOut">
              <a:rPr lang="en-US" smtClean="0"/>
              <a:t>1/19/2024</a:t>
            </a:fld>
            <a:endParaRPr lang="en-US" dirty="0"/>
          </a:p>
        </p:txBody>
      </p:sp>
      <p:sp>
        <p:nvSpPr>
          <p:cNvPr id="5" name="Footer Placeholder 4"/>
          <p:cNvSpPr>
            <a:spLocks noGrp="1"/>
          </p:cNvSpPr>
          <p:nvPr>
            <p:ph type="ftr" sz="quarter" idx="11"/>
          </p:nvPr>
        </p:nvSpPr>
        <p:spPr>
          <a:xfrm>
            <a:off x="11997954" y="38180960"/>
            <a:ext cx="11950624" cy="2278904"/>
          </a:xfrm>
        </p:spPr>
        <p:txBody>
          <a:bodyPr/>
          <a:lstStyle/>
          <a:p>
            <a:endParaRPr lang="en-US" dirty="0"/>
          </a:p>
        </p:txBody>
      </p:sp>
      <p:sp>
        <p:nvSpPr>
          <p:cNvPr id="6" name="Slide Number Placeholder 5"/>
          <p:cNvSpPr>
            <a:spLocks noGrp="1"/>
          </p:cNvSpPr>
          <p:nvPr>
            <p:ph type="sldNum" sz="quarter" idx="12"/>
          </p:nvPr>
        </p:nvSpPr>
        <p:spPr>
          <a:xfrm>
            <a:off x="27399068" y="38180960"/>
            <a:ext cx="1362385" cy="2278904"/>
          </a:xfrm>
        </p:spPr>
        <p:txBody>
          <a:bodyPr/>
          <a:lstStyle/>
          <a:p>
            <a:fld id="{6D22F896-40B5-4ADD-8801-0D06FADFA095}" type="slidenum">
              <a:rPr lang="en-US" smtClean="0"/>
              <a:t>‹#›</a:t>
            </a:fld>
            <a:endParaRPr lang="en-US" dirty="0"/>
          </a:p>
        </p:txBody>
      </p:sp>
      <p:sp>
        <p:nvSpPr>
          <p:cNvPr id="23" name="Freeform 12"/>
          <p:cNvSpPr/>
          <p:nvPr/>
        </p:nvSpPr>
        <p:spPr bwMode="auto">
          <a:xfrm>
            <a:off x="672782" y="23542070"/>
            <a:ext cx="1198394" cy="564775"/>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1855411" y="24136570"/>
            <a:ext cx="204990" cy="505325"/>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27006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86807" y="29539870"/>
            <a:ext cx="24884977" cy="3537259"/>
          </a:xfrm>
        </p:spPr>
        <p:txBody>
          <a:bodyPr anchor="b">
            <a:normAutofit/>
          </a:bodyPr>
          <a:lstStyle>
            <a:lvl1pPr algn="ctr">
              <a:defRPr sz="7946"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26497" y="5817717"/>
            <a:ext cx="20432011" cy="1975399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smtClean="0"/>
              <a:t>Click icon to add picture</a:t>
            </a:r>
            <a:endParaRPr lang="en-US" dirty="0"/>
          </a:p>
        </p:txBody>
      </p:sp>
      <p:sp>
        <p:nvSpPr>
          <p:cNvPr id="4" name="Text Placeholder 3"/>
          <p:cNvSpPr>
            <a:spLocks noGrp="1"/>
          </p:cNvSpPr>
          <p:nvPr>
            <p:ph type="body" sz="half" idx="2"/>
          </p:nvPr>
        </p:nvSpPr>
        <p:spPr>
          <a:xfrm>
            <a:off x="3686807" y="33077129"/>
            <a:ext cx="24884977" cy="3081471"/>
          </a:xfrm>
        </p:spPr>
        <p:txBody>
          <a:bodyPr>
            <a:normAutofit/>
          </a:bodyPr>
          <a:lstStyle>
            <a:lvl1pPr marL="0" indent="0" algn="ctr">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176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686810" y="4280376"/>
            <a:ext cx="24884977" cy="19023895"/>
          </a:xfrm>
        </p:spPr>
        <p:txBody>
          <a:bodyPr anchor="ctr">
            <a:normAutofit/>
          </a:bodyPr>
          <a:lstStyle>
            <a:lvl1pPr algn="ctr">
              <a:defRPr sz="10595"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686809" y="27109050"/>
            <a:ext cx="24884980" cy="9036350"/>
          </a:xfrm>
        </p:spPr>
        <p:txBody>
          <a:bodyPr anchor="ctr">
            <a:normAutofit/>
          </a:bodyPr>
          <a:lstStyle>
            <a:lvl1pPr marL="0" indent="0" algn="ctr">
              <a:buNone/>
              <a:defRPr sz="6622">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3067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3209694" y="5386502"/>
            <a:ext cx="1514155" cy="3649842"/>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87" dirty="0">
                <a:solidFill>
                  <a:schemeClr val="tx1"/>
                </a:solidFill>
                <a:effectLst/>
              </a:rPr>
              <a:t>“</a:t>
            </a:r>
          </a:p>
        </p:txBody>
      </p:sp>
      <p:sp>
        <p:nvSpPr>
          <p:cNvPr id="15" name="TextBox 14"/>
          <p:cNvSpPr txBox="1"/>
          <p:nvPr/>
        </p:nvSpPr>
        <p:spPr>
          <a:xfrm>
            <a:off x="27057635" y="17597096"/>
            <a:ext cx="1514155" cy="3649842"/>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87" dirty="0">
                <a:solidFill>
                  <a:schemeClr val="tx1"/>
                </a:solidFill>
                <a:effectLst/>
              </a:rPr>
              <a:t>”</a:t>
            </a:r>
          </a:p>
        </p:txBody>
      </p:sp>
      <p:sp>
        <p:nvSpPr>
          <p:cNvPr id="2" name="Title 1"/>
          <p:cNvSpPr>
            <a:spLocks noGrp="1"/>
          </p:cNvSpPr>
          <p:nvPr>
            <p:ph type="title"/>
          </p:nvPr>
        </p:nvSpPr>
        <p:spPr>
          <a:xfrm>
            <a:off x="4723852" y="4280386"/>
            <a:ext cx="23090859" cy="17121499"/>
          </a:xfrm>
        </p:spPr>
        <p:txBody>
          <a:bodyPr anchor="ctr">
            <a:normAutofit/>
          </a:bodyPr>
          <a:lstStyle>
            <a:lvl1pPr algn="ctr">
              <a:defRPr sz="10595"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291656" y="21401875"/>
            <a:ext cx="21955251" cy="2377987"/>
          </a:xfrm>
        </p:spPr>
        <p:txBody>
          <a:bodyPr anchor="ctr">
            <a:normAutofit/>
          </a:bodyPr>
          <a:lstStyle>
            <a:lvl1pPr marL="0" indent="0">
              <a:buFontTx/>
              <a:buNone/>
              <a:defRPr sz="5960"/>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smtClean="0"/>
              <a:t>Edit Master text styles</a:t>
            </a:r>
          </a:p>
        </p:txBody>
      </p:sp>
      <p:sp>
        <p:nvSpPr>
          <p:cNvPr id="3" name="Text Placeholder 2"/>
          <p:cNvSpPr>
            <a:spLocks noGrp="1"/>
          </p:cNvSpPr>
          <p:nvPr>
            <p:ph type="body" idx="1"/>
          </p:nvPr>
        </p:nvSpPr>
        <p:spPr>
          <a:xfrm>
            <a:off x="3686807" y="27109050"/>
            <a:ext cx="24884977" cy="9036350"/>
          </a:xfrm>
        </p:spPr>
        <p:txBody>
          <a:bodyPr anchor="ctr">
            <a:normAutofit/>
          </a:bodyPr>
          <a:lstStyle>
            <a:lvl1pPr marL="0" indent="0" algn="ctr">
              <a:buNone/>
              <a:defRPr sz="6622">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8348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686814" y="20650294"/>
            <a:ext cx="24884970" cy="9167420"/>
          </a:xfrm>
        </p:spPr>
        <p:txBody>
          <a:bodyPr anchor="b">
            <a:normAutofit/>
          </a:bodyPr>
          <a:lstStyle>
            <a:lvl1pPr algn="r">
              <a:defRPr sz="10595"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686808" y="29817714"/>
            <a:ext cx="24884974" cy="5370131"/>
          </a:xfrm>
        </p:spPr>
        <p:txBody>
          <a:bodyPr anchor="t">
            <a:normAutofit/>
          </a:bodyPr>
          <a:lstStyle>
            <a:lvl1pPr marL="0" indent="0" algn="r">
              <a:buNone/>
              <a:defRPr sz="6622">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6273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3209694" y="5386502"/>
            <a:ext cx="1514155" cy="3649842"/>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87" dirty="0">
                <a:solidFill>
                  <a:schemeClr val="tx1"/>
                </a:solidFill>
                <a:effectLst/>
              </a:rPr>
              <a:t>“</a:t>
            </a:r>
          </a:p>
        </p:txBody>
      </p:sp>
      <p:sp>
        <p:nvSpPr>
          <p:cNvPr id="15" name="TextBox 14"/>
          <p:cNvSpPr txBox="1"/>
          <p:nvPr/>
        </p:nvSpPr>
        <p:spPr>
          <a:xfrm>
            <a:off x="27057635" y="17597096"/>
            <a:ext cx="1514155" cy="3649842"/>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87" dirty="0">
                <a:solidFill>
                  <a:schemeClr val="tx1"/>
                </a:solidFill>
                <a:effectLst/>
              </a:rPr>
              <a:t>”</a:t>
            </a:r>
          </a:p>
        </p:txBody>
      </p:sp>
      <p:sp>
        <p:nvSpPr>
          <p:cNvPr id="2" name="Title 1"/>
          <p:cNvSpPr>
            <a:spLocks noGrp="1"/>
          </p:cNvSpPr>
          <p:nvPr>
            <p:ph type="title"/>
          </p:nvPr>
        </p:nvSpPr>
        <p:spPr>
          <a:xfrm>
            <a:off x="4723852" y="4280386"/>
            <a:ext cx="23090859" cy="17121499"/>
          </a:xfrm>
        </p:spPr>
        <p:txBody>
          <a:bodyPr anchor="ctr">
            <a:normAutofit/>
          </a:bodyPr>
          <a:lstStyle>
            <a:lvl1pPr algn="ctr">
              <a:defRPr sz="10595"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3686812" y="24255466"/>
            <a:ext cx="24884974" cy="5548636"/>
          </a:xfrm>
        </p:spPr>
        <p:txBody>
          <a:bodyPr vert="horz" lIns="91440" tIns="45720" rIns="91440" bIns="45720" rtlCol="0" anchor="b">
            <a:normAutofit/>
          </a:bodyPr>
          <a:lstStyle>
            <a:lvl1pPr algn="r">
              <a:buNone/>
              <a:defRPr lang="en-US" sz="7946"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3686808" y="29804102"/>
            <a:ext cx="24884974" cy="6341298"/>
          </a:xfrm>
        </p:spPr>
        <p:txBody>
          <a:bodyPr anchor="t">
            <a:normAutofit/>
          </a:bodyPr>
          <a:lstStyle>
            <a:lvl1pPr marL="0" indent="0" algn="r">
              <a:buNone/>
              <a:defRPr sz="5960">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082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686813" y="4280386"/>
            <a:ext cx="24884977" cy="17022422"/>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3686809" y="21877479"/>
            <a:ext cx="24884980" cy="5231571"/>
          </a:xfrm>
        </p:spPr>
        <p:txBody>
          <a:bodyPr vert="horz" lIns="91440" tIns="45720" rIns="91440" bIns="45720" rtlCol="0" anchor="b">
            <a:normAutofit/>
          </a:bodyPr>
          <a:lstStyle>
            <a:lvl1pPr>
              <a:buNone/>
              <a:defRPr lang="en-US" sz="9271"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3686809" y="27109050"/>
            <a:ext cx="24884980" cy="9036350"/>
          </a:xfrm>
        </p:spPr>
        <p:txBody>
          <a:bodyPr anchor="t">
            <a:normAutofit/>
          </a:bodyPr>
          <a:lstStyle>
            <a:lvl1pPr marL="0" indent="0" algn="l">
              <a:buNone/>
              <a:defRPr sz="5960">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5041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4709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174458" y="4280376"/>
            <a:ext cx="4397332" cy="3186502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686810" y="4280376"/>
            <a:ext cx="19919835" cy="3186502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665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783" y="2853590"/>
            <a:ext cx="25509671" cy="1236553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251783" y="16645908"/>
            <a:ext cx="25509671" cy="2080155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24316616" y="38123769"/>
            <a:ext cx="2839040" cy="2278904"/>
          </a:xfrm>
        </p:spPr>
        <p:txBody>
          <a:body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11"/>
          </p:nvPr>
        </p:nvSpPr>
        <p:spPr>
          <a:xfrm>
            <a:off x="6531313" y="38123769"/>
            <a:ext cx="17596034" cy="2278904"/>
          </a:xfrm>
        </p:spPr>
        <p:txBody>
          <a:bodyPr/>
          <a:lstStyle/>
          <a:p>
            <a:endParaRPr lang="en-US" dirty="0"/>
          </a:p>
        </p:txBody>
      </p:sp>
      <p:sp>
        <p:nvSpPr>
          <p:cNvPr id="6" name="Slide Number Placeholder 5"/>
          <p:cNvSpPr>
            <a:spLocks noGrp="1"/>
          </p:cNvSpPr>
          <p:nvPr>
            <p:ph type="sldNum" sz="quarter" idx="12"/>
          </p:nvPr>
        </p:nvSpPr>
        <p:spPr>
          <a:xfrm>
            <a:off x="27344926" y="38123769"/>
            <a:ext cx="1416528" cy="2278904"/>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138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78818" y="16645899"/>
            <a:ext cx="22182636" cy="14730230"/>
          </a:xfrm>
        </p:spPr>
        <p:txBody>
          <a:bodyPr anchor="b"/>
          <a:lstStyle>
            <a:lvl1pPr algn="r">
              <a:defRPr sz="13244"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578826" y="31376132"/>
            <a:ext cx="22182626" cy="5370131"/>
          </a:xfrm>
        </p:spPr>
        <p:txBody>
          <a:bodyPr anchor="t">
            <a:normAutofit/>
          </a:bodyPr>
          <a:lstStyle>
            <a:lvl1pPr marL="0" indent="0" algn="r">
              <a:buNone/>
              <a:defRPr sz="6622">
                <a:solidFill>
                  <a:schemeClr val="tx1"/>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27392438" y="38173058"/>
            <a:ext cx="1369016" cy="227890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1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783" y="4280386"/>
            <a:ext cx="25509671" cy="1093873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51781" y="16645908"/>
            <a:ext cx="12382562" cy="21025361"/>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378890" y="16645908"/>
            <a:ext cx="12382562" cy="20888985"/>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428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401830" y="16593062"/>
            <a:ext cx="11443564" cy="3596702"/>
          </a:xfrm>
        </p:spPr>
        <p:txBody>
          <a:bodyPr anchor="b">
            <a:noAutofit/>
          </a:bodyPr>
          <a:lstStyle>
            <a:lvl1pPr marL="0" indent="0">
              <a:buNone/>
              <a:defRPr sz="9271" b="0">
                <a:solidFill>
                  <a:schemeClr val="accent1">
                    <a:lumMod val="75000"/>
                  </a:schemeClr>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4" name="Content Placeholder 3"/>
          <p:cNvSpPr>
            <a:spLocks noGrp="1"/>
          </p:cNvSpPr>
          <p:nvPr>
            <p:ph sz="half" idx="2"/>
          </p:nvPr>
        </p:nvSpPr>
        <p:spPr>
          <a:xfrm>
            <a:off x="3686805" y="20817287"/>
            <a:ext cx="12158584" cy="16635041"/>
          </a:xfrm>
        </p:spPr>
        <p:txBody>
          <a:bodyPr anchor="t">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7090100" y="16645908"/>
            <a:ext cx="11481689" cy="3596702"/>
          </a:xfrm>
        </p:spPr>
        <p:txBody>
          <a:bodyPr anchor="b">
            <a:noAutofit/>
          </a:bodyPr>
          <a:lstStyle>
            <a:lvl1pPr marL="0" indent="0">
              <a:buNone/>
              <a:defRPr sz="9271" b="0">
                <a:solidFill>
                  <a:schemeClr val="accent1">
                    <a:lumMod val="75000"/>
                  </a:schemeClr>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6" name="Content Placeholder 5"/>
          <p:cNvSpPr>
            <a:spLocks noGrp="1"/>
          </p:cNvSpPr>
          <p:nvPr>
            <p:ph sz="quarter" idx="4"/>
          </p:nvPr>
        </p:nvSpPr>
        <p:spPr>
          <a:xfrm>
            <a:off x="16413198" y="20817287"/>
            <a:ext cx="12158584" cy="16635041"/>
          </a:xfrm>
        </p:spPr>
        <p:txBody>
          <a:bodyPr anchor="t">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549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4915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2245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86808" y="9987545"/>
            <a:ext cx="8815484" cy="8560753"/>
          </a:xfrm>
        </p:spPr>
        <p:txBody>
          <a:bodyPr anchor="b">
            <a:normAutofit/>
          </a:bodyPr>
          <a:lstStyle>
            <a:lvl1pPr algn="ctr">
              <a:defRPr sz="7946" b="0"/>
            </a:lvl1pPr>
          </a:lstStyle>
          <a:p>
            <a:r>
              <a:rPr lang="en-US" smtClean="0"/>
              <a:t>Click to edit Master title style</a:t>
            </a:r>
            <a:endParaRPr lang="en-US" dirty="0"/>
          </a:p>
        </p:txBody>
      </p:sp>
      <p:sp>
        <p:nvSpPr>
          <p:cNvPr id="3" name="Content Placeholder 2"/>
          <p:cNvSpPr>
            <a:spLocks noGrp="1"/>
          </p:cNvSpPr>
          <p:nvPr>
            <p:ph idx="1"/>
          </p:nvPr>
        </p:nvSpPr>
        <p:spPr>
          <a:xfrm>
            <a:off x="13070101" y="4280379"/>
            <a:ext cx="15501684" cy="31865030"/>
          </a:xfrm>
        </p:spPr>
        <p:txBody>
          <a:bodyPr anchor="ctr">
            <a:normAutofit/>
          </a:bodyPr>
          <a:lstStyle>
            <a:lvl1pPr>
              <a:defRPr sz="6622"/>
            </a:lvl1pPr>
            <a:lvl2pPr>
              <a:defRPr sz="5960"/>
            </a:lvl2pPr>
            <a:lvl3pPr>
              <a:defRPr sz="5297"/>
            </a:lvl3pPr>
            <a:lvl4pPr>
              <a:defRPr sz="4635"/>
            </a:lvl4pPr>
            <a:lvl5pPr>
              <a:defRPr sz="4635"/>
            </a:lvl5pPr>
            <a:lvl6pPr>
              <a:defRPr sz="4635"/>
            </a:lvl6pPr>
            <a:lvl7pPr>
              <a:defRPr sz="4635"/>
            </a:lvl7pPr>
            <a:lvl8pPr>
              <a:defRPr sz="4635"/>
            </a:lvl8pPr>
            <a:lvl9pPr>
              <a:defRPr sz="463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686808" y="18548297"/>
            <a:ext cx="8815484" cy="11414337"/>
          </a:xfrm>
        </p:spPr>
        <p:txBody>
          <a:bodyPr>
            <a:normAutofit/>
          </a:bodyPr>
          <a:lstStyle>
            <a:lvl1pPr marL="0" indent="0" algn="ctr">
              <a:buNone/>
              <a:defRPr sz="5297"/>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604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82863" y="10938733"/>
            <a:ext cx="13477764" cy="8560753"/>
          </a:xfrm>
        </p:spPr>
        <p:txBody>
          <a:bodyPr anchor="b">
            <a:normAutofit/>
          </a:bodyPr>
          <a:lstStyle>
            <a:lvl1pPr algn="ctr">
              <a:defRPr sz="9271"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18864052" y="5707168"/>
            <a:ext cx="8149446" cy="28535842"/>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smtClean="0"/>
              <a:t>Click icon to add picture</a:t>
            </a:r>
            <a:endParaRPr lang="en-US" dirty="0"/>
          </a:p>
        </p:txBody>
      </p:sp>
      <p:sp>
        <p:nvSpPr>
          <p:cNvPr id="4" name="Text Placeholder 3"/>
          <p:cNvSpPr>
            <a:spLocks noGrp="1"/>
          </p:cNvSpPr>
          <p:nvPr>
            <p:ph type="body" sz="half" idx="2"/>
          </p:nvPr>
        </p:nvSpPr>
        <p:spPr>
          <a:xfrm>
            <a:off x="3682863" y="19499486"/>
            <a:ext cx="13477764" cy="11414337"/>
          </a:xfrm>
        </p:spPr>
        <p:txBody>
          <a:bodyPr>
            <a:normAutofit/>
          </a:bodyPr>
          <a:lstStyle>
            <a:lvl1pPr marL="0" indent="0" algn="ctr">
              <a:buNone/>
              <a:defRPr sz="5960"/>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68540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2" y="3"/>
            <a:ext cx="7058962" cy="42803769"/>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3251783" y="2853590"/>
            <a:ext cx="25509671" cy="12365532"/>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251784" y="16645911"/>
            <a:ext cx="25509668" cy="209524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4364128" y="38173058"/>
            <a:ext cx="2839040" cy="2278904"/>
          </a:xfrm>
          <a:prstGeom prst="rect">
            <a:avLst/>
          </a:prstGeom>
        </p:spPr>
        <p:txBody>
          <a:bodyPr vert="horz" lIns="91440" tIns="45720" rIns="91440" bIns="45720" rtlCol="0" anchor="ctr"/>
          <a:lstStyle>
            <a:lvl1pPr algn="r">
              <a:defRPr sz="3311" b="0" i="0">
                <a:solidFill>
                  <a:schemeClr val="tx1"/>
                </a:solidFill>
                <a:effectLst/>
                <a:latin typeface="+mn-lt"/>
              </a:defRPr>
            </a:lvl1p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3"/>
          </p:nvPr>
        </p:nvSpPr>
        <p:spPr>
          <a:xfrm>
            <a:off x="6578825" y="38173058"/>
            <a:ext cx="17596034" cy="2278904"/>
          </a:xfrm>
          <a:prstGeom prst="rect">
            <a:avLst/>
          </a:prstGeom>
        </p:spPr>
        <p:txBody>
          <a:bodyPr vert="horz" lIns="91440" tIns="45720" rIns="91440" bIns="45720" rtlCol="0" anchor="ctr"/>
          <a:lstStyle>
            <a:lvl1pPr algn="l">
              <a:defRPr sz="3311"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27392438" y="38173058"/>
            <a:ext cx="1369016" cy="2278904"/>
          </a:xfrm>
          <a:prstGeom prst="rect">
            <a:avLst/>
          </a:prstGeom>
        </p:spPr>
        <p:txBody>
          <a:bodyPr vert="horz" lIns="91440" tIns="45720" rIns="91440" bIns="45720" rtlCol="0" anchor="ctr"/>
          <a:lstStyle>
            <a:lvl1pPr algn="r">
              <a:defRPr sz="3311"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7496934"/>
      </p:ext>
    </p:extLst>
  </p:cSld>
  <p:clrMap bg1="lt1" tx1="dk1" bg2="lt2" tx2="dk2" accent1="accent1" accent2="accent2" accent3="accent3" accent4="accent4" accent5="accent5" accent6="accent6" hlink="hlink" folHlink="folHlink"/>
  <p:sldLayoutIdLst>
    <p:sldLayoutId id="2147484866" r:id="rId1"/>
    <p:sldLayoutId id="2147484867" r:id="rId2"/>
    <p:sldLayoutId id="2147484868" r:id="rId3"/>
    <p:sldLayoutId id="2147484869" r:id="rId4"/>
    <p:sldLayoutId id="2147484870" r:id="rId5"/>
    <p:sldLayoutId id="2147484871" r:id="rId6"/>
    <p:sldLayoutId id="2147484872" r:id="rId7"/>
    <p:sldLayoutId id="2147484873" r:id="rId8"/>
    <p:sldLayoutId id="2147484874" r:id="rId9"/>
    <p:sldLayoutId id="2147484875" r:id="rId10"/>
    <p:sldLayoutId id="2147484876" r:id="rId11"/>
    <p:sldLayoutId id="2147484877" r:id="rId12"/>
    <p:sldLayoutId id="2147484878" r:id="rId13"/>
    <p:sldLayoutId id="2147484879" r:id="rId14"/>
    <p:sldLayoutId id="2147484880" r:id="rId15"/>
    <p:sldLayoutId id="2147484881" r:id="rId16"/>
    <p:sldLayoutId id="2147484882" r:id="rId17"/>
  </p:sldLayoutIdLst>
  <p:txStyles>
    <p:titleStyle>
      <a:lvl1pPr algn="ctr" defTabSz="1513743" rtl="0" eaLnBrk="1" latinLnBrk="0" hangingPunct="1">
        <a:spcBef>
          <a:spcPct val="0"/>
        </a:spcBef>
        <a:buNone/>
        <a:defRPr sz="13244"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946090" indent="-946090" algn="l" defTabSz="1513743" rtl="0" eaLnBrk="1" latinLnBrk="0" hangingPunct="1">
        <a:spcBef>
          <a:spcPct val="20000"/>
        </a:spcBef>
        <a:spcAft>
          <a:spcPts val="1987"/>
        </a:spcAft>
        <a:buClr>
          <a:schemeClr val="accent1">
            <a:lumMod val="75000"/>
          </a:schemeClr>
        </a:buClr>
        <a:buSzPct val="145000"/>
        <a:buFont typeface="Arial"/>
        <a:buChar char="•"/>
        <a:defRPr sz="7946" kern="1200" cap="none">
          <a:solidFill>
            <a:schemeClr val="tx1"/>
          </a:solidFill>
          <a:effectLst/>
          <a:latin typeface="+mn-lt"/>
          <a:ea typeface="+mn-ea"/>
          <a:cs typeface="+mn-cs"/>
        </a:defRPr>
      </a:lvl1pPr>
      <a:lvl2pPr marL="2459833" indent="-946090" algn="l" defTabSz="1513743" rtl="0" eaLnBrk="1" latinLnBrk="0" hangingPunct="1">
        <a:spcBef>
          <a:spcPct val="20000"/>
        </a:spcBef>
        <a:spcAft>
          <a:spcPts val="1987"/>
        </a:spcAft>
        <a:buClr>
          <a:schemeClr val="accent1">
            <a:lumMod val="75000"/>
          </a:schemeClr>
        </a:buClr>
        <a:buSzPct val="145000"/>
        <a:buFont typeface="Arial"/>
        <a:buChar char="•"/>
        <a:defRPr sz="6622" kern="1200" cap="none">
          <a:solidFill>
            <a:schemeClr val="tx1"/>
          </a:solidFill>
          <a:effectLst/>
          <a:latin typeface="+mn-lt"/>
          <a:ea typeface="+mn-ea"/>
          <a:cs typeface="+mn-cs"/>
        </a:defRPr>
      </a:lvl2pPr>
      <a:lvl3pPr marL="3973577" indent="-946090" algn="l" defTabSz="1513743" rtl="0" eaLnBrk="1" latinLnBrk="0" hangingPunct="1">
        <a:spcBef>
          <a:spcPct val="20000"/>
        </a:spcBef>
        <a:spcAft>
          <a:spcPts val="1987"/>
        </a:spcAft>
        <a:buClr>
          <a:schemeClr val="accent1">
            <a:lumMod val="75000"/>
          </a:schemeClr>
        </a:buClr>
        <a:buSzPct val="145000"/>
        <a:buFont typeface="Arial"/>
        <a:buChar char="•"/>
        <a:defRPr sz="5960" kern="1200" cap="none">
          <a:solidFill>
            <a:schemeClr val="tx1"/>
          </a:solidFill>
          <a:effectLst/>
          <a:latin typeface="+mn-lt"/>
          <a:ea typeface="+mn-ea"/>
          <a:cs typeface="+mn-cs"/>
        </a:defRPr>
      </a:lvl3pPr>
      <a:lvl4pPr marL="5108884" indent="-567654" algn="l" defTabSz="1513743" rtl="0" eaLnBrk="1" latinLnBrk="0" hangingPunct="1">
        <a:spcBef>
          <a:spcPct val="20000"/>
        </a:spcBef>
        <a:spcAft>
          <a:spcPts val="1987"/>
        </a:spcAft>
        <a:buClr>
          <a:schemeClr val="accent1">
            <a:lumMod val="75000"/>
          </a:schemeClr>
        </a:buClr>
        <a:buSzPct val="145000"/>
        <a:buFont typeface="Arial"/>
        <a:buChar char="•"/>
        <a:defRPr sz="5297" kern="1200" cap="none">
          <a:solidFill>
            <a:schemeClr val="tx1"/>
          </a:solidFill>
          <a:effectLst/>
          <a:latin typeface="+mn-lt"/>
          <a:ea typeface="+mn-ea"/>
          <a:cs typeface="+mn-cs"/>
        </a:defRPr>
      </a:lvl4pPr>
      <a:lvl5pPr marL="6622628" indent="-567654" algn="l" defTabSz="1513743" rtl="0" eaLnBrk="1" latinLnBrk="0" hangingPunct="1">
        <a:spcBef>
          <a:spcPct val="20000"/>
        </a:spcBef>
        <a:spcAft>
          <a:spcPts val="1987"/>
        </a:spcAft>
        <a:buClr>
          <a:schemeClr val="accent1">
            <a:lumMod val="75000"/>
          </a:schemeClr>
        </a:buClr>
        <a:buSzPct val="145000"/>
        <a:buFont typeface="Arial"/>
        <a:buChar char="•"/>
        <a:defRPr sz="4635" kern="1200" cap="none">
          <a:solidFill>
            <a:schemeClr val="tx1"/>
          </a:solidFill>
          <a:effectLst/>
          <a:latin typeface="+mn-lt"/>
          <a:ea typeface="+mn-ea"/>
          <a:cs typeface="+mn-cs"/>
        </a:defRPr>
      </a:lvl5pPr>
      <a:lvl6pPr marL="8325589" indent="-756872" algn="l" defTabSz="1513743" rtl="0" eaLnBrk="1" latinLnBrk="0" hangingPunct="1">
        <a:spcBef>
          <a:spcPct val="20000"/>
        </a:spcBef>
        <a:spcAft>
          <a:spcPts val="1987"/>
        </a:spcAft>
        <a:buClr>
          <a:schemeClr val="accent1">
            <a:lumMod val="75000"/>
          </a:schemeClr>
        </a:buClr>
        <a:buSzPct val="145000"/>
        <a:buFont typeface="Arial"/>
        <a:buChar char="•"/>
        <a:defRPr sz="4635" kern="1200" cap="none">
          <a:solidFill>
            <a:schemeClr val="tx1"/>
          </a:solidFill>
          <a:effectLst/>
          <a:latin typeface="+mn-lt"/>
          <a:ea typeface="+mn-ea"/>
          <a:cs typeface="+mn-cs"/>
        </a:defRPr>
      </a:lvl6pPr>
      <a:lvl7pPr marL="9839333" indent="-756872" algn="l" defTabSz="1513743" rtl="0" eaLnBrk="1" latinLnBrk="0" hangingPunct="1">
        <a:spcBef>
          <a:spcPct val="20000"/>
        </a:spcBef>
        <a:spcAft>
          <a:spcPts val="1987"/>
        </a:spcAft>
        <a:buClr>
          <a:schemeClr val="accent1">
            <a:lumMod val="75000"/>
          </a:schemeClr>
        </a:buClr>
        <a:buSzPct val="145000"/>
        <a:buFont typeface="Arial"/>
        <a:buChar char="•"/>
        <a:defRPr sz="4635" kern="1200" cap="none">
          <a:solidFill>
            <a:schemeClr val="tx1"/>
          </a:solidFill>
          <a:effectLst/>
          <a:latin typeface="+mn-lt"/>
          <a:ea typeface="+mn-ea"/>
          <a:cs typeface="+mn-cs"/>
        </a:defRPr>
      </a:lvl7pPr>
      <a:lvl8pPr marL="11353076" indent="-756872" algn="l" defTabSz="1513743" rtl="0" eaLnBrk="1" latinLnBrk="0" hangingPunct="1">
        <a:spcBef>
          <a:spcPct val="20000"/>
        </a:spcBef>
        <a:spcAft>
          <a:spcPts val="1987"/>
        </a:spcAft>
        <a:buClr>
          <a:schemeClr val="accent1">
            <a:lumMod val="75000"/>
          </a:schemeClr>
        </a:buClr>
        <a:buSzPct val="145000"/>
        <a:buFont typeface="Arial"/>
        <a:buChar char="•"/>
        <a:defRPr sz="4635" kern="1200" cap="none">
          <a:solidFill>
            <a:schemeClr val="tx1"/>
          </a:solidFill>
          <a:effectLst/>
          <a:latin typeface="+mn-lt"/>
          <a:ea typeface="+mn-ea"/>
          <a:cs typeface="+mn-cs"/>
        </a:defRPr>
      </a:lvl8pPr>
      <a:lvl9pPr marL="12866820" indent="-756872" algn="l" defTabSz="1513743" rtl="0" eaLnBrk="1" latinLnBrk="0" hangingPunct="1">
        <a:spcBef>
          <a:spcPct val="20000"/>
        </a:spcBef>
        <a:spcAft>
          <a:spcPts val="1987"/>
        </a:spcAft>
        <a:buClr>
          <a:schemeClr val="accent1">
            <a:lumMod val="75000"/>
          </a:schemeClr>
        </a:buClr>
        <a:buSzPct val="145000"/>
        <a:buFont typeface="Arial"/>
        <a:buChar char="•"/>
        <a:defRPr sz="4635" kern="1200" cap="none">
          <a:solidFill>
            <a:schemeClr val="tx1"/>
          </a:solidFill>
          <a:effectLst/>
          <a:latin typeface="+mn-lt"/>
          <a:ea typeface="+mn-ea"/>
          <a:cs typeface="+mn-cs"/>
        </a:defRPr>
      </a:lvl9pPr>
    </p:bodyStyle>
    <p:otherStyle>
      <a:defPPr>
        <a:defRPr lang="en-US"/>
      </a:defPPr>
      <a:lvl1pPr marL="0" algn="l" defTabSz="1513743" rtl="0" eaLnBrk="1" latinLnBrk="0" hangingPunct="1">
        <a:defRPr sz="5960" kern="1200">
          <a:solidFill>
            <a:schemeClr val="tx1"/>
          </a:solidFill>
          <a:latin typeface="+mn-lt"/>
          <a:ea typeface="+mn-ea"/>
          <a:cs typeface="+mn-cs"/>
        </a:defRPr>
      </a:lvl1pPr>
      <a:lvl2pPr marL="1513743" algn="l" defTabSz="1513743" rtl="0" eaLnBrk="1" latinLnBrk="0" hangingPunct="1">
        <a:defRPr sz="5960" kern="1200">
          <a:solidFill>
            <a:schemeClr val="tx1"/>
          </a:solidFill>
          <a:latin typeface="+mn-lt"/>
          <a:ea typeface="+mn-ea"/>
          <a:cs typeface="+mn-cs"/>
        </a:defRPr>
      </a:lvl2pPr>
      <a:lvl3pPr marL="3027487" algn="l" defTabSz="1513743" rtl="0" eaLnBrk="1" latinLnBrk="0" hangingPunct="1">
        <a:defRPr sz="5960" kern="1200">
          <a:solidFill>
            <a:schemeClr val="tx1"/>
          </a:solidFill>
          <a:latin typeface="+mn-lt"/>
          <a:ea typeface="+mn-ea"/>
          <a:cs typeface="+mn-cs"/>
        </a:defRPr>
      </a:lvl3pPr>
      <a:lvl4pPr marL="4541230" algn="l" defTabSz="1513743" rtl="0" eaLnBrk="1" latinLnBrk="0" hangingPunct="1">
        <a:defRPr sz="5960" kern="1200">
          <a:solidFill>
            <a:schemeClr val="tx1"/>
          </a:solidFill>
          <a:latin typeface="+mn-lt"/>
          <a:ea typeface="+mn-ea"/>
          <a:cs typeface="+mn-cs"/>
        </a:defRPr>
      </a:lvl4pPr>
      <a:lvl5pPr marL="6054974" algn="l" defTabSz="1513743" rtl="0" eaLnBrk="1" latinLnBrk="0" hangingPunct="1">
        <a:defRPr sz="5960" kern="1200">
          <a:solidFill>
            <a:schemeClr val="tx1"/>
          </a:solidFill>
          <a:latin typeface="+mn-lt"/>
          <a:ea typeface="+mn-ea"/>
          <a:cs typeface="+mn-cs"/>
        </a:defRPr>
      </a:lvl5pPr>
      <a:lvl6pPr marL="7568717" algn="l" defTabSz="1513743" rtl="0" eaLnBrk="1" latinLnBrk="0" hangingPunct="1">
        <a:defRPr sz="5960" kern="1200">
          <a:solidFill>
            <a:schemeClr val="tx1"/>
          </a:solidFill>
          <a:latin typeface="+mn-lt"/>
          <a:ea typeface="+mn-ea"/>
          <a:cs typeface="+mn-cs"/>
        </a:defRPr>
      </a:lvl6pPr>
      <a:lvl7pPr marL="9082461" algn="l" defTabSz="1513743" rtl="0" eaLnBrk="1" latinLnBrk="0" hangingPunct="1">
        <a:defRPr sz="5960" kern="1200">
          <a:solidFill>
            <a:schemeClr val="tx1"/>
          </a:solidFill>
          <a:latin typeface="+mn-lt"/>
          <a:ea typeface="+mn-ea"/>
          <a:cs typeface="+mn-cs"/>
        </a:defRPr>
      </a:lvl7pPr>
      <a:lvl8pPr marL="10596204" algn="l" defTabSz="1513743" rtl="0" eaLnBrk="1" latinLnBrk="0" hangingPunct="1">
        <a:defRPr sz="5960" kern="1200">
          <a:solidFill>
            <a:schemeClr val="tx1"/>
          </a:solidFill>
          <a:latin typeface="+mn-lt"/>
          <a:ea typeface="+mn-ea"/>
          <a:cs typeface="+mn-cs"/>
        </a:defRPr>
      </a:lvl8pPr>
      <a:lvl9pPr marL="12109948" algn="l" defTabSz="1513743"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AndroidFury/Assignment-3-Clustering-and-fitting" TargetMode="External"/><Relationship Id="rId3" Type="http://schemas.openxmlformats.org/officeDocument/2006/relationships/image" Target="../media/image3.png"/><Relationship Id="rId7" Type="http://schemas.openxmlformats.org/officeDocument/2006/relationships/hyperlink" Target="https://databank.worldbank.org/source/world-development-indicators"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0B3820-75BC-134B-DB79-BAE3B9F0999B}"/>
              </a:ext>
            </a:extLst>
          </p:cNvPr>
          <p:cNvSpPr/>
          <p:nvPr/>
        </p:nvSpPr>
        <p:spPr>
          <a:xfrm>
            <a:off x="9029700" y="0"/>
            <a:ext cx="21245513" cy="385354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CCA8C314-5133-3038-D35B-F8939BB5A200}"/>
              </a:ext>
            </a:extLst>
          </p:cNvPr>
          <p:cNvPicPr>
            <a:picLocks noChangeAspect="1"/>
          </p:cNvPicPr>
          <p:nvPr/>
        </p:nvPicPr>
        <p:blipFill>
          <a:blip r:embed="rId2"/>
          <a:stretch>
            <a:fillRect/>
          </a:stretch>
        </p:blipFill>
        <p:spPr>
          <a:xfrm>
            <a:off x="11632406" y="288612"/>
            <a:ext cx="16040100" cy="3276317"/>
          </a:xfrm>
          <a:prstGeom prst="rect">
            <a:avLst/>
          </a:prstGeom>
        </p:spPr>
      </p:pic>
      <p:sp>
        <p:nvSpPr>
          <p:cNvPr id="11" name="TextBox 10">
            <a:extLst>
              <a:ext uri="{FF2B5EF4-FFF2-40B4-BE49-F238E27FC236}">
                <a16:creationId xmlns:a16="http://schemas.microsoft.com/office/drawing/2014/main" id="{8CC8A1C7-B5AD-54D5-DA80-BA5868838880}"/>
              </a:ext>
            </a:extLst>
          </p:cNvPr>
          <p:cNvSpPr txBox="1"/>
          <p:nvPr/>
        </p:nvSpPr>
        <p:spPr>
          <a:xfrm>
            <a:off x="6139542" y="5243920"/>
            <a:ext cx="23495685" cy="1938992"/>
          </a:xfrm>
          <a:prstGeom prst="rect">
            <a:avLst/>
          </a:prstGeom>
          <a:solidFill>
            <a:srgbClr val="00B0F0"/>
          </a:solidFill>
        </p:spPr>
        <p:txBody>
          <a:bodyPr wrap="square" rtlCol="0">
            <a:spAutoFit/>
          </a:bodyPr>
          <a:lstStyle/>
          <a:p>
            <a:pPr algn="ctr"/>
            <a:r>
              <a:rPr lang="en-US" sz="3600" b="1" dirty="0" smtClean="0">
                <a:latin typeface="Arial" panose="020B0604020202020204" pitchFamily="34" charset="0"/>
                <a:ea typeface="Verdana" panose="020B0604030504040204" pitchFamily="34" charset="0"/>
                <a:cs typeface="Arial" panose="020B0604020202020204" pitchFamily="34" charset="0"/>
              </a:rPr>
              <a:t>Introduction</a:t>
            </a:r>
            <a:endParaRPr lang="en-US" sz="3600" b="1" dirty="0">
              <a:latin typeface="Arial" panose="020B0604020202020204" pitchFamily="34" charset="0"/>
              <a:ea typeface="Verdana" panose="020B0604030504040204" pitchFamily="34" charset="0"/>
              <a:cs typeface="Arial" panose="020B0604020202020204" pitchFamily="34" charset="0"/>
            </a:endParaRPr>
          </a:p>
          <a:p>
            <a:pPr algn="just"/>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Arable </a:t>
            </a:r>
            <a:r>
              <a:rPr lang="en-US" sz="2800" dirty="0">
                <a:solidFill>
                  <a:schemeClr val="bg1"/>
                </a:solidFill>
                <a:latin typeface="Arial" panose="020B0604020202020204" pitchFamily="34" charset="0"/>
                <a:ea typeface="Verdana" panose="020B0604030504040204" pitchFamily="34" charset="0"/>
                <a:cs typeface="Arial" panose="020B0604020202020204" pitchFamily="34" charset="0"/>
              </a:rPr>
              <a:t>land </a:t>
            </a:r>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is important, </a:t>
            </a:r>
            <a:r>
              <a:rPr lang="en-US" sz="2800" dirty="0">
                <a:solidFill>
                  <a:schemeClr val="bg1"/>
                </a:solidFill>
                <a:latin typeface="Arial" panose="020B0604020202020204" pitchFamily="34" charset="0"/>
                <a:ea typeface="Verdana" panose="020B0604030504040204" pitchFamily="34" charset="0"/>
                <a:cs typeface="Arial" panose="020B0604020202020204" pitchFamily="34" charset="0"/>
              </a:rPr>
              <a:t>influencing food production, economic sustainability, and environmental health. In this study, an exponential growth model is employed to simulate the dynamic changes in arable land over time. The implemented code utilizes curve fitting techniques to analyze and predict the evolution of arable land, contributing to a comprehensive understanding of its trends and implications on various aspects.</a:t>
            </a:r>
            <a:endParaRPr lang="en-US" sz="2800" dirty="0">
              <a:latin typeface="Arial" panose="020B0604020202020204" pitchFamily="34" charset="0"/>
              <a:ea typeface="Verdana" panose="020B0604030504040204" pitchFamily="34" charset="0"/>
              <a:cs typeface="Arial" panose="020B0604020202020204" pitchFamily="34" charset="0"/>
            </a:endParaRPr>
          </a:p>
        </p:txBody>
      </p:sp>
      <p:sp>
        <p:nvSpPr>
          <p:cNvPr id="13" name="Predefined Process 12">
            <a:extLst>
              <a:ext uri="{FF2B5EF4-FFF2-40B4-BE49-F238E27FC236}">
                <a16:creationId xmlns:a16="http://schemas.microsoft.com/office/drawing/2014/main" id="{5B542455-768F-1ECC-3F70-C55141DB62B2}"/>
              </a:ext>
            </a:extLst>
          </p:cNvPr>
          <p:cNvSpPr/>
          <p:nvPr/>
        </p:nvSpPr>
        <p:spPr>
          <a:xfrm>
            <a:off x="1509742" y="7750927"/>
            <a:ext cx="28125485" cy="3593626"/>
          </a:xfrm>
          <a:prstGeom prst="flowChartPredefinedProcess">
            <a:avLst/>
          </a:prstGeom>
          <a:solidFill>
            <a:schemeClr val="accent1">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A269526-50DD-5212-48D0-889B9E541719}"/>
              </a:ext>
            </a:extLst>
          </p:cNvPr>
          <p:cNvSpPr txBox="1"/>
          <p:nvPr/>
        </p:nvSpPr>
        <p:spPr>
          <a:xfrm>
            <a:off x="1828800" y="7913209"/>
            <a:ext cx="27479865" cy="3170099"/>
          </a:xfrm>
          <a:prstGeom prst="rect">
            <a:avLst/>
          </a:prstGeom>
          <a:solidFill>
            <a:schemeClr val="accent1">
              <a:lumMod val="40000"/>
              <a:lumOff val="60000"/>
            </a:schemeClr>
          </a:solidFill>
        </p:spPr>
        <p:txBody>
          <a:bodyPr wrap="square" rtlCol="0">
            <a:spAutoFit/>
          </a:bodyPr>
          <a:lstStyle/>
          <a:p>
            <a:pPr algn="ctr"/>
            <a:r>
              <a:rPr lang="en-US" sz="3200" dirty="0" smtClean="0">
                <a:latin typeface="Arial Black" panose="020B0A04020102020204" pitchFamily="34" charset="0"/>
                <a:ea typeface="Verdana" panose="020B0604030504040204" pitchFamily="34" charset="0"/>
                <a:cs typeface="Arial" panose="020B0604020202020204" pitchFamily="34" charset="0"/>
              </a:rPr>
              <a:t>Abstract</a:t>
            </a:r>
            <a:endParaRPr lang="en-US" sz="3200" dirty="0" smtClean="0">
              <a:latin typeface="Arial Black" panose="020B0A04020102020204" pitchFamily="34" charset="0"/>
              <a:ea typeface="Verdana" panose="020B0604030504040204" pitchFamily="34" charset="0"/>
              <a:cs typeface="Verdana" panose="020B0604030504040204" pitchFamily="34" charset="0"/>
            </a:endParaRPr>
          </a:p>
          <a:p>
            <a:r>
              <a:rPr lang="en-US" sz="2800" dirty="0" smtClean="0">
                <a:latin typeface="Arial" panose="020B0604020202020204" pitchFamily="34" charset="0"/>
                <a:ea typeface="Verdana" panose="020B0604030504040204" pitchFamily="34" charset="0"/>
                <a:cs typeface="Arial" panose="020B0604020202020204" pitchFamily="34" charset="0"/>
              </a:rPr>
              <a:t>This </a:t>
            </a:r>
            <a:r>
              <a:rPr lang="en-US" sz="2800" dirty="0">
                <a:latin typeface="Arial" panose="020B0604020202020204" pitchFamily="34" charset="0"/>
                <a:ea typeface="Verdana" panose="020B0604030504040204" pitchFamily="34" charset="0"/>
                <a:cs typeface="Arial" panose="020B0604020202020204" pitchFamily="34" charset="0"/>
              </a:rPr>
              <a:t>study delves into the modeling of arable land expansion over time through the utilization of an exponential growth model. A comprehensive dataset was curated for in-depth analysis following meticulous data loading, cleaning, and imputation processes. Key features, including the percentage of arable land, annual freshwater withdrawals, adjusted net national income growth, the contribution of agriculture and fisheries to GDP, and forest area, were selected for further exploration. The derived Silhouette Score of 0.4270 signifies a robust grouping structure. The predictions for arable land percentage in 2025, 2030, and 2035 are 21.90, 23.22, and 24.62, respectively. Employing K-Means clustering on these parameters revealed distinct patterns across nations. The primary focus was to </a:t>
            </a:r>
            <a:r>
              <a:rPr lang="en-US" sz="2800" dirty="0">
                <a:latin typeface="Verdana" panose="020B0604030504040204" pitchFamily="34" charset="0"/>
                <a:ea typeface="Verdana" panose="020B0604030504040204" pitchFamily="34" charset="0"/>
                <a:cs typeface="Verdana" panose="020B0604030504040204" pitchFamily="34" charset="0"/>
              </a:rPr>
              <a:t>elucidate the relationship between the growth in adjusted net national income and the percentage of arable land.</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a:extLst>
              <a:ext uri="{FF2B5EF4-FFF2-40B4-BE49-F238E27FC236}">
                <a16:creationId xmlns:a16="http://schemas.microsoft.com/office/drawing/2014/main" id="{0B131398-563B-79EB-3480-604E81F524D4}"/>
              </a:ext>
            </a:extLst>
          </p:cNvPr>
          <p:cNvSpPr txBox="1"/>
          <p:nvPr/>
        </p:nvSpPr>
        <p:spPr>
          <a:xfrm>
            <a:off x="5215466" y="11527730"/>
            <a:ext cx="24093201" cy="6801862"/>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3200" b="1" dirty="0" smtClean="0">
                <a:solidFill>
                  <a:srgbClr val="000000"/>
                </a:solidFill>
                <a:latin typeface="Arial Black" panose="020B0A04020102020204" pitchFamily="34" charset="0"/>
                <a:ea typeface="Verdana" panose="020B0604030504040204" pitchFamily="34" charset="0"/>
                <a:cs typeface="Arial" panose="020B0604020202020204" pitchFamily="34" charset="0"/>
              </a:rPr>
              <a:t>Data </a:t>
            </a:r>
            <a:r>
              <a:rPr lang="en-US" sz="3200" b="1" dirty="0">
                <a:solidFill>
                  <a:srgbClr val="000000"/>
                </a:solidFill>
                <a:latin typeface="Arial Black" panose="020B0A04020102020204" pitchFamily="34" charset="0"/>
                <a:ea typeface="Verdana" panose="020B0604030504040204" pitchFamily="34" charset="0"/>
                <a:cs typeface="Arial" panose="020B0604020202020204" pitchFamily="34" charset="0"/>
              </a:rPr>
              <a:t>Loading and Cleaning</a:t>
            </a:r>
            <a:r>
              <a:rPr lang="en-US" sz="3200" b="1" dirty="0" smtClean="0">
                <a:solidFill>
                  <a:srgbClr val="000000"/>
                </a:solidFill>
                <a:latin typeface="Arial Black" panose="020B0A04020102020204" pitchFamily="34" charset="0"/>
                <a:ea typeface="Verdana" panose="020B0604030504040204" pitchFamily="34" charset="0"/>
                <a:cs typeface="Arial" panose="020B0604020202020204" pitchFamily="34" charset="0"/>
              </a:rPr>
              <a:t>:</a:t>
            </a:r>
            <a:endParaRPr lang="en-US" sz="3200" b="1" dirty="0">
              <a:solidFill>
                <a:srgbClr val="000000"/>
              </a:solidFill>
              <a:latin typeface="Arial Black" panose="020B0A04020102020204" pitchFamily="34" charset="0"/>
              <a:ea typeface="Verdana" panose="020B0604030504040204" pitchFamily="34" charset="0"/>
              <a:cs typeface="Arial" panose="020B0604020202020204" pitchFamily="34" charset="0"/>
            </a:endParaRPr>
          </a:p>
          <a:p>
            <a:pPr marL="457200" indent="-457200">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The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dataset was loaded into a Pandas Data Frame for further analysis.</a:t>
            </a:r>
          </a:p>
          <a:p>
            <a:pPr marL="457200" indent="-457200">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Non-numeric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values represented by '..' were replaced with </a:t>
            </a:r>
            <a:r>
              <a:rPr lang="en-US" sz="2800" dirty="0" err="1">
                <a:solidFill>
                  <a:srgbClr val="000000"/>
                </a:solidFill>
                <a:latin typeface="Arial" panose="020B0604020202020204" pitchFamily="34" charset="0"/>
                <a:ea typeface="Verdana" panose="020B0604030504040204" pitchFamily="34" charset="0"/>
                <a:cs typeface="Arial" panose="020B0604020202020204" pitchFamily="34" charset="0"/>
              </a:rPr>
              <a:t>NaN</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 to ensure data consistency and integrity.</a:t>
            </a:r>
          </a:p>
          <a:p>
            <a:r>
              <a:rPr lang="en-US" sz="3200" b="1" dirty="0" smtClean="0">
                <a:solidFill>
                  <a:srgbClr val="000000"/>
                </a:solidFill>
                <a:latin typeface="Arial Black" panose="020B0A04020102020204" pitchFamily="34" charset="0"/>
                <a:ea typeface="Verdana" panose="020B0604030504040204" pitchFamily="34" charset="0"/>
                <a:cs typeface="Arial" panose="020B0604020202020204" pitchFamily="34" charset="0"/>
              </a:rPr>
              <a:t>Missing </a:t>
            </a:r>
            <a:r>
              <a:rPr lang="en-US" sz="3200" b="1" dirty="0">
                <a:solidFill>
                  <a:srgbClr val="000000"/>
                </a:solidFill>
                <a:latin typeface="Arial Black" panose="020B0A04020102020204" pitchFamily="34" charset="0"/>
                <a:ea typeface="Verdana" panose="020B0604030504040204" pitchFamily="34" charset="0"/>
                <a:cs typeface="Arial" panose="020B0604020202020204" pitchFamily="34" charset="0"/>
              </a:rPr>
              <a:t>Data Handling</a:t>
            </a:r>
            <a:r>
              <a:rPr lang="en-US" sz="3200" b="1" dirty="0" smtClean="0">
                <a:solidFill>
                  <a:srgbClr val="000000"/>
                </a:solidFill>
                <a:latin typeface="Arial Black" panose="020B0A04020102020204" pitchFamily="34" charset="0"/>
                <a:ea typeface="Verdana" panose="020B0604030504040204" pitchFamily="34" charset="0"/>
                <a:cs typeface="Arial" panose="020B0604020202020204" pitchFamily="34" charset="0"/>
              </a:rPr>
              <a:t>:</a:t>
            </a:r>
            <a:endParaRPr lang="en-US" sz="3200" b="1" dirty="0">
              <a:solidFill>
                <a:srgbClr val="000000"/>
              </a:solidFill>
              <a:latin typeface="Arial Black" panose="020B0A04020102020204" pitchFamily="34" charset="0"/>
              <a:ea typeface="Verdana" panose="020B0604030504040204" pitchFamily="34" charset="0"/>
              <a:cs typeface="Arial" panose="020B0604020202020204" pitchFamily="34" charset="0"/>
            </a:endParaRPr>
          </a:p>
          <a:p>
            <a:pPr marL="457200" indent="-457200">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Simple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imputation was employed to fill missing values in specific columns with the mean value, ensuring a complete dataset for analysis.</a:t>
            </a:r>
          </a:p>
          <a:p>
            <a:r>
              <a:rPr lang="en-US" sz="3200" b="1" dirty="0" smtClean="0">
                <a:solidFill>
                  <a:srgbClr val="000000"/>
                </a:solidFill>
                <a:latin typeface="Arial Black" panose="020B0A04020102020204" pitchFamily="34" charset="0"/>
                <a:ea typeface="Verdana" panose="020B0604030504040204" pitchFamily="34" charset="0"/>
                <a:cs typeface="Arial" panose="020B0604020202020204" pitchFamily="34" charset="0"/>
              </a:rPr>
              <a:t>Feature </a:t>
            </a:r>
            <a:r>
              <a:rPr lang="en-US" sz="3200" b="1" dirty="0">
                <a:solidFill>
                  <a:srgbClr val="000000"/>
                </a:solidFill>
                <a:latin typeface="Arial Black" panose="020B0A04020102020204" pitchFamily="34" charset="0"/>
                <a:ea typeface="Verdana" panose="020B0604030504040204" pitchFamily="34" charset="0"/>
                <a:cs typeface="Arial" panose="020B0604020202020204" pitchFamily="34" charset="0"/>
              </a:rPr>
              <a:t>Selection</a:t>
            </a:r>
            <a:r>
              <a:rPr lang="en-US" sz="3200" b="1" dirty="0" smtClean="0">
                <a:solidFill>
                  <a:srgbClr val="000000"/>
                </a:solidFill>
                <a:latin typeface="Arial Black" panose="020B0A04020102020204" pitchFamily="34" charset="0"/>
                <a:ea typeface="Verdana" panose="020B0604030504040204" pitchFamily="34" charset="0"/>
                <a:cs typeface="Arial" panose="020B0604020202020204" pitchFamily="34" charset="0"/>
              </a:rPr>
              <a:t>:</a:t>
            </a:r>
            <a:endParaRPr lang="en-US" sz="3200" b="1" dirty="0">
              <a:solidFill>
                <a:srgbClr val="000000"/>
              </a:solidFill>
              <a:latin typeface="Arial Black" panose="020B0A04020102020204" pitchFamily="34" charset="0"/>
              <a:ea typeface="Verdana" panose="020B0604030504040204" pitchFamily="34" charset="0"/>
              <a:cs typeface="Arial" panose="020B0604020202020204" pitchFamily="34" charset="0"/>
            </a:endParaRPr>
          </a:p>
          <a:p>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Several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crucial columns were selected for in-depth investigation, including:</a:t>
            </a:r>
          </a:p>
          <a:p>
            <a:pPr marL="457200" indent="-457200">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Percentage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of arable land.</a:t>
            </a:r>
          </a:p>
          <a:p>
            <a:pPr marL="457200" indent="-457200">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Yearly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freshwater withdrawals.</a:t>
            </a:r>
          </a:p>
          <a:p>
            <a:pPr marL="457200" indent="-457200">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Adjusted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net national income growth.</a:t>
            </a:r>
          </a:p>
          <a:p>
            <a:pPr marL="457200" indent="-457200">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GDP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contribution from agriculture and fishery.</a:t>
            </a:r>
          </a:p>
          <a:p>
            <a:pPr marL="457200" indent="-457200">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Forest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area.</a:t>
            </a:r>
          </a:p>
          <a:p>
            <a:r>
              <a:rPr lang="en-US" sz="3200" b="1" dirty="0" smtClean="0">
                <a:solidFill>
                  <a:srgbClr val="000000"/>
                </a:solidFill>
                <a:latin typeface="Arial Black" panose="020B0A04020102020204" pitchFamily="34" charset="0"/>
                <a:ea typeface="Verdana" panose="020B0604030504040204" pitchFamily="34" charset="0"/>
                <a:cs typeface="Arial" panose="020B0604020202020204" pitchFamily="34" charset="0"/>
              </a:rPr>
              <a:t>Transposing </a:t>
            </a:r>
            <a:r>
              <a:rPr lang="en-US" sz="3200" b="1" dirty="0">
                <a:solidFill>
                  <a:srgbClr val="000000"/>
                </a:solidFill>
                <a:latin typeface="Arial Black" panose="020B0A04020102020204" pitchFamily="34" charset="0"/>
                <a:ea typeface="Verdana" panose="020B0604030504040204" pitchFamily="34" charset="0"/>
                <a:cs typeface="Arial" panose="020B0604020202020204" pitchFamily="34" charset="0"/>
              </a:rPr>
              <a:t>Data for Analysis</a:t>
            </a:r>
            <a:r>
              <a:rPr lang="en-US" sz="3200" b="1" dirty="0" smtClean="0">
                <a:solidFill>
                  <a:srgbClr val="000000"/>
                </a:solidFill>
                <a:latin typeface="Arial Black" panose="020B0A04020102020204" pitchFamily="34" charset="0"/>
                <a:ea typeface="Verdana" panose="020B0604030504040204" pitchFamily="34" charset="0"/>
                <a:cs typeface="Arial" panose="020B0604020202020204" pitchFamily="34" charset="0"/>
              </a:rPr>
              <a:t>:</a:t>
            </a:r>
            <a:endParaRPr lang="en-US" sz="3200" b="1" dirty="0">
              <a:solidFill>
                <a:srgbClr val="000000"/>
              </a:solidFill>
              <a:latin typeface="Arial Black" panose="020B0A04020102020204" pitchFamily="34" charset="0"/>
              <a:ea typeface="Verdana" panose="020B0604030504040204" pitchFamily="34" charset="0"/>
              <a:cs typeface="Arial" panose="020B0604020202020204" pitchFamily="34" charset="0"/>
            </a:endParaRPr>
          </a:p>
          <a:p>
            <a:pPr marL="457200" indent="-457200">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The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data was transposed for a more organized and insightful exploration of selected features</a:t>
            </a: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a:t>
            </a:r>
            <a:endParaRPr lang="en-US" sz="2800" dirty="0">
              <a:solidFill>
                <a:srgbClr val="000000"/>
              </a:solidFill>
              <a:latin typeface="Arial" panose="020B0604020202020204" pitchFamily="34" charset="0"/>
              <a:ea typeface="Verdana" panose="020B0604030504040204" pitchFamily="34" charset="0"/>
              <a:cs typeface="Arial" panose="020B0604020202020204" pitchFamily="34" charset="0"/>
            </a:endParaRPr>
          </a:p>
          <a:p>
            <a:pPr marL="457200" indent="-457200">
              <a:buFont typeface="Arial" panose="020B0604020202020204" pitchFamily="34" charset="0"/>
              <a:buChar char="•"/>
            </a:pP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This comprehensive data pre-processing and cleaning procedure laid the foundation for subsequent analysis and modeling in the research.</a:t>
            </a:r>
            <a:endParaRPr lang="en-IN" sz="2800" dirty="0">
              <a:solidFill>
                <a:srgbClr val="000000"/>
              </a:solidFill>
              <a:latin typeface="Arial" panose="020B0604020202020204" pitchFamily="34" charset="0"/>
              <a:ea typeface="Verdana" panose="020B060403050404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3D799798-24FC-C553-8B5F-CE85C58F64F8}"/>
              </a:ext>
            </a:extLst>
          </p:cNvPr>
          <p:cNvSpPr txBox="1"/>
          <p:nvPr/>
        </p:nvSpPr>
        <p:spPr>
          <a:xfrm>
            <a:off x="1301400" y="18435145"/>
            <a:ext cx="15348556" cy="9694962"/>
          </a:xfrm>
          <a:prstGeom prst="rect">
            <a:avLst/>
          </a:prstGeom>
          <a:solidFill>
            <a:schemeClr val="accent1">
              <a:lumMod val="75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N" sz="3600" b="1" i="0" strike="noStrike" dirty="0">
                <a:solidFill>
                  <a:schemeClr val="tx1"/>
                </a:solidFill>
                <a:effectLst/>
                <a:latin typeface="Arial" panose="020B0604020202020204" pitchFamily="34" charset="0"/>
                <a:ea typeface="Verdana" panose="020B0604030504040204" pitchFamily="34" charset="0"/>
                <a:cs typeface="Arial" panose="020B0604020202020204" pitchFamily="34" charset="0"/>
              </a:rPr>
              <a:t>K-Means </a:t>
            </a:r>
            <a:r>
              <a:rPr lang="en-IN" sz="3600" b="1" i="0" strike="noStrike" dirty="0" smtClean="0">
                <a:solidFill>
                  <a:schemeClr val="tx1"/>
                </a:solidFill>
                <a:effectLst/>
                <a:latin typeface="Arial" panose="020B0604020202020204" pitchFamily="34" charset="0"/>
                <a:ea typeface="Verdana" panose="020B0604030504040204" pitchFamily="34" charset="0"/>
                <a:cs typeface="Arial" panose="020B0604020202020204" pitchFamily="34" charset="0"/>
              </a:rPr>
              <a:t>Clustering</a:t>
            </a:r>
            <a:endParaRPr lang="en-US" sz="3200" b="1" dirty="0">
              <a:solidFill>
                <a:schemeClr val="tx1"/>
              </a:solidFill>
              <a:latin typeface="Arial" panose="020B0604020202020204" pitchFamily="34" charset="0"/>
              <a:ea typeface="Verdana" panose="020B0604030504040204" pitchFamily="34" charset="0"/>
              <a:cs typeface="Arial" panose="020B0604020202020204" pitchFamily="34" charset="0"/>
            </a:endParaRPr>
          </a:p>
          <a:p>
            <a:pPr algn="just" fontAlgn="base"/>
            <a:r>
              <a:rPr lang="en-US" sz="3200" b="1" dirty="0" smtClean="0">
                <a:solidFill>
                  <a:schemeClr val="tx1"/>
                </a:solidFill>
                <a:latin typeface="Arial" panose="020B0604020202020204" pitchFamily="34" charset="0"/>
                <a:ea typeface="Verdana" panose="020B0604030504040204" pitchFamily="34" charset="0"/>
                <a:cs typeface="Arial" panose="020B0604020202020204" pitchFamily="34" charset="0"/>
              </a:rPr>
              <a:t>Initialization:</a:t>
            </a:r>
            <a:endParaRPr lang="en-US" sz="3200" b="1" dirty="0">
              <a:solidFill>
                <a:schemeClr val="tx1"/>
              </a:solidFill>
              <a:latin typeface="Arial" panose="020B0604020202020204" pitchFamily="34" charset="0"/>
              <a:ea typeface="Verdana" panose="020B0604030504040204" pitchFamily="34" charset="0"/>
              <a:cs typeface="Arial" panose="020B0604020202020204" pitchFamily="34" charset="0"/>
            </a:endParaRPr>
          </a:p>
          <a:p>
            <a:pPr marL="457200" indent="-457200" algn="just" fontAlgn="base">
              <a:buFont typeface="Arial" panose="020B0604020202020204" pitchFamily="34" charset="0"/>
              <a:buChar char="•"/>
            </a:pPr>
            <a:r>
              <a:rPr lang="en-US" sz="2800" dirty="0" smtClean="0">
                <a:solidFill>
                  <a:schemeClr val="tx1"/>
                </a:solidFill>
                <a:latin typeface="Arial" panose="020B0604020202020204" pitchFamily="34" charset="0"/>
                <a:ea typeface="Verdana" panose="020B0604030504040204" pitchFamily="34" charset="0"/>
                <a:cs typeface="Arial" panose="020B0604020202020204" pitchFamily="34" charset="0"/>
              </a:rPr>
              <a:t>Randomly </a:t>
            </a: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select K initial cluster centroids: \( C = \{c_1, c_2, ..., </a:t>
            </a:r>
            <a:r>
              <a:rPr lang="en-US" sz="2800" dirty="0" err="1">
                <a:solidFill>
                  <a:schemeClr val="tx1"/>
                </a:solidFill>
                <a:latin typeface="Arial" panose="020B0604020202020204" pitchFamily="34" charset="0"/>
                <a:ea typeface="Verdana" panose="020B0604030504040204" pitchFamily="34" charset="0"/>
                <a:cs typeface="Arial" panose="020B0604020202020204" pitchFamily="34" charset="0"/>
              </a:rPr>
              <a:t>c_K</a:t>
            </a: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 </a:t>
            </a:r>
            <a:r>
              <a:rPr lang="en-US" sz="2800"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3200" b="1" dirty="0">
              <a:solidFill>
                <a:schemeClr val="tx1"/>
              </a:solidFill>
              <a:latin typeface="Arial" panose="020B0604020202020204" pitchFamily="34" charset="0"/>
              <a:ea typeface="Verdana" panose="020B0604030504040204" pitchFamily="34" charset="0"/>
              <a:cs typeface="Arial" panose="020B0604020202020204" pitchFamily="34" charset="0"/>
            </a:endParaRPr>
          </a:p>
          <a:p>
            <a:pPr algn="just" fontAlgn="base"/>
            <a:r>
              <a:rPr lang="en-US" sz="3200" b="1" dirty="0" smtClean="0">
                <a:solidFill>
                  <a:schemeClr val="tx1"/>
                </a:solidFill>
                <a:latin typeface="Arial" panose="020B0604020202020204" pitchFamily="34" charset="0"/>
                <a:ea typeface="Verdana" panose="020B0604030504040204" pitchFamily="34" charset="0"/>
                <a:cs typeface="Arial" panose="020B0604020202020204" pitchFamily="34" charset="0"/>
              </a:rPr>
              <a:t>Assignment:</a:t>
            </a:r>
            <a:endParaRPr lang="en-US" sz="3200" b="1" dirty="0">
              <a:solidFill>
                <a:schemeClr val="tx1"/>
              </a:solidFill>
              <a:latin typeface="Arial" panose="020B0604020202020204" pitchFamily="34" charset="0"/>
              <a:ea typeface="Verdana" panose="020B0604030504040204" pitchFamily="34" charset="0"/>
              <a:cs typeface="Arial" panose="020B0604020202020204" pitchFamily="34" charset="0"/>
            </a:endParaRPr>
          </a:p>
          <a:p>
            <a:pPr marL="457200" indent="-457200" algn="just" fontAlgn="base">
              <a:buFont typeface="Arial" panose="020B0604020202020204" pitchFamily="34" charset="0"/>
              <a:buChar char="•"/>
            </a:pPr>
            <a:r>
              <a:rPr lang="en-US" sz="2800" dirty="0" smtClean="0">
                <a:solidFill>
                  <a:schemeClr val="tx1"/>
                </a:solidFill>
                <a:latin typeface="Arial" panose="020B0604020202020204" pitchFamily="34" charset="0"/>
                <a:ea typeface="Verdana" panose="020B0604030504040204" pitchFamily="34" charset="0"/>
                <a:cs typeface="Arial" panose="020B0604020202020204" pitchFamily="34" charset="0"/>
              </a:rPr>
              <a:t>Assign </a:t>
            </a: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each data point to the nearest cluster centroid, minimizing Euclidean distance</a:t>
            </a:r>
            <a:r>
              <a:rPr lang="en-US" sz="2800"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3200" b="1" dirty="0">
              <a:solidFill>
                <a:schemeClr val="tx1"/>
              </a:solidFill>
              <a:latin typeface="Arial" panose="020B0604020202020204" pitchFamily="34" charset="0"/>
              <a:ea typeface="Verdana" panose="020B0604030504040204" pitchFamily="34" charset="0"/>
              <a:cs typeface="Arial" panose="020B0604020202020204" pitchFamily="34" charset="0"/>
            </a:endParaRPr>
          </a:p>
          <a:p>
            <a:pPr algn="just" fontAlgn="base"/>
            <a:r>
              <a:rPr lang="en-US" sz="3200" b="1" dirty="0" smtClean="0">
                <a:solidFill>
                  <a:schemeClr val="tx1"/>
                </a:solidFill>
                <a:latin typeface="Arial" panose="020B0604020202020204" pitchFamily="34" charset="0"/>
                <a:ea typeface="Verdana" panose="020B0604030504040204" pitchFamily="34" charset="0"/>
                <a:cs typeface="Arial" panose="020B0604020202020204" pitchFamily="34" charset="0"/>
              </a:rPr>
              <a:t>Update:</a:t>
            </a:r>
            <a:endParaRPr lang="en-US" sz="3200" b="1" dirty="0">
              <a:solidFill>
                <a:schemeClr val="tx1"/>
              </a:solidFill>
              <a:latin typeface="Arial" panose="020B0604020202020204" pitchFamily="34" charset="0"/>
              <a:ea typeface="Verdana" panose="020B0604030504040204" pitchFamily="34" charset="0"/>
              <a:cs typeface="Arial" panose="020B0604020202020204" pitchFamily="34" charset="0"/>
            </a:endParaRPr>
          </a:p>
          <a:p>
            <a:pPr marL="457200" indent="-457200" algn="just" fontAlgn="base">
              <a:buFont typeface="Arial" panose="020B0604020202020204" pitchFamily="34" charset="0"/>
              <a:buChar char="•"/>
            </a:pPr>
            <a:r>
              <a:rPr lang="en-US" sz="2800" dirty="0" smtClean="0">
                <a:solidFill>
                  <a:schemeClr val="tx1"/>
                </a:solidFill>
                <a:latin typeface="Arial" panose="020B0604020202020204" pitchFamily="34" charset="0"/>
                <a:ea typeface="Verdana" panose="020B0604030504040204" pitchFamily="34" charset="0"/>
                <a:cs typeface="Arial" panose="020B0604020202020204" pitchFamily="34" charset="0"/>
              </a:rPr>
              <a:t>Recalculate </a:t>
            </a: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centroids based on the average of data points in each cluster</a:t>
            </a:r>
            <a:r>
              <a:rPr lang="en-US" sz="2800"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3200" b="1" dirty="0">
              <a:solidFill>
                <a:schemeClr val="tx1"/>
              </a:solidFill>
              <a:latin typeface="Arial" panose="020B0604020202020204" pitchFamily="34" charset="0"/>
              <a:ea typeface="Verdana" panose="020B0604030504040204" pitchFamily="34" charset="0"/>
              <a:cs typeface="Arial" panose="020B0604020202020204" pitchFamily="34" charset="0"/>
            </a:endParaRPr>
          </a:p>
          <a:p>
            <a:pPr algn="just" fontAlgn="base"/>
            <a:r>
              <a:rPr lang="en-US" sz="3200" b="1" dirty="0" smtClean="0">
                <a:solidFill>
                  <a:schemeClr val="tx1"/>
                </a:solidFill>
                <a:latin typeface="Arial" panose="020B0604020202020204" pitchFamily="34" charset="0"/>
                <a:ea typeface="Verdana" panose="020B0604030504040204" pitchFamily="34" charset="0"/>
                <a:cs typeface="Arial" panose="020B0604020202020204" pitchFamily="34" charset="0"/>
              </a:rPr>
              <a:t>Repeat:</a:t>
            </a:r>
            <a:endParaRPr lang="en-US" sz="3200" b="1" dirty="0">
              <a:solidFill>
                <a:schemeClr val="tx1"/>
              </a:solidFill>
              <a:latin typeface="Arial" panose="020B0604020202020204" pitchFamily="34" charset="0"/>
              <a:ea typeface="Verdana" panose="020B0604030504040204" pitchFamily="34" charset="0"/>
              <a:cs typeface="Arial" panose="020B0604020202020204" pitchFamily="34" charset="0"/>
            </a:endParaRPr>
          </a:p>
          <a:p>
            <a:pPr marL="457200" indent="-457200" algn="just" fontAlgn="base">
              <a:buFont typeface="Arial" panose="020B0604020202020204" pitchFamily="34" charset="0"/>
              <a:buChar char="•"/>
            </a:pPr>
            <a:r>
              <a:rPr lang="en-US" sz="2800" dirty="0" smtClean="0">
                <a:solidFill>
                  <a:schemeClr val="tx1"/>
                </a:solidFill>
                <a:latin typeface="Arial" panose="020B0604020202020204" pitchFamily="34" charset="0"/>
                <a:ea typeface="Verdana" panose="020B0604030504040204" pitchFamily="34" charset="0"/>
                <a:cs typeface="Arial" panose="020B0604020202020204" pitchFamily="34" charset="0"/>
              </a:rPr>
              <a:t>Iteratively </a:t>
            </a: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repeat assignment and update until convergence</a:t>
            </a:r>
            <a:r>
              <a:rPr lang="en-US" sz="2800"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3200" b="1" dirty="0">
              <a:solidFill>
                <a:schemeClr val="tx1"/>
              </a:solidFill>
              <a:latin typeface="Arial" panose="020B0604020202020204" pitchFamily="34" charset="0"/>
              <a:ea typeface="Verdana" panose="020B0604030504040204" pitchFamily="34" charset="0"/>
              <a:cs typeface="Arial" panose="020B0604020202020204" pitchFamily="34" charset="0"/>
            </a:endParaRPr>
          </a:p>
          <a:p>
            <a:pPr algn="just" fontAlgn="base"/>
            <a:r>
              <a:rPr lang="en-US" sz="3200" b="1" dirty="0" smtClean="0">
                <a:solidFill>
                  <a:schemeClr val="tx1"/>
                </a:solidFill>
                <a:latin typeface="Arial" panose="020B0604020202020204" pitchFamily="34" charset="0"/>
                <a:ea typeface="Verdana" panose="020B0604030504040204" pitchFamily="34" charset="0"/>
                <a:cs typeface="Arial" panose="020B0604020202020204" pitchFamily="34" charset="0"/>
              </a:rPr>
              <a:t>Analysis: </a:t>
            </a:r>
          </a:p>
          <a:p>
            <a:pPr marL="457200" indent="-457200" algn="just" fontAlgn="base">
              <a:buFont typeface="Arial" panose="020B0604020202020204" pitchFamily="34" charset="0"/>
              <a:buChar char="•"/>
            </a:pPr>
            <a:r>
              <a:rPr lang="en-US" sz="2800" dirty="0" smtClean="0">
                <a:solidFill>
                  <a:schemeClr val="tx1"/>
                </a:solidFill>
                <a:latin typeface="Arial" panose="020B0604020202020204" pitchFamily="34" charset="0"/>
                <a:ea typeface="Verdana" panose="020B0604030504040204" pitchFamily="34" charset="0"/>
                <a:cs typeface="Arial" panose="020B0604020202020204" pitchFamily="34" charset="0"/>
              </a:rPr>
              <a:t>K-Means </a:t>
            </a: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clusters nations based on economic and environmental features in the code</a:t>
            </a:r>
            <a:r>
              <a:rPr lang="en-US" sz="2800"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3200" b="1" dirty="0">
              <a:solidFill>
                <a:schemeClr val="tx1"/>
              </a:solidFill>
              <a:latin typeface="Arial" panose="020B0604020202020204" pitchFamily="34" charset="0"/>
              <a:ea typeface="Verdana" panose="020B0604030504040204" pitchFamily="34" charset="0"/>
              <a:cs typeface="Arial" panose="020B0604020202020204" pitchFamily="34" charset="0"/>
            </a:endParaRPr>
          </a:p>
          <a:p>
            <a:pPr algn="just" fontAlgn="base"/>
            <a:r>
              <a:rPr lang="en-US" sz="3200" b="1" dirty="0" smtClean="0">
                <a:solidFill>
                  <a:schemeClr val="tx1"/>
                </a:solidFill>
                <a:latin typeface="Arial" panose="020B0604020202020204" pitchFamily="34" charset="0"/>
                <a:ea typeface="Verdana" panose="020B0604030504040204" pitchFamily="34" charset="0"/>
                <a:cs typeface="Arial" panose="020B0604020202020204" pitchFamily="34" charset="0"/>
              </a:rPr>
              <a:t>Mathematical </a:t>
            </a:r>
            <a:r>
              <a:rPr lang="en-US" sz="3200" b="1" dirty="0">
                <a:solidFill>
                  <a:schemeClr val="tx1"/>
                </a:solidFill>
                <a:latin typeface="Arial" panose="020B0604020202020204" pitchFamily="34" charset="0"/>
                <a:ea typeface="Verdana" panose="020B0604030504040204" pitchFamily="34" charset="0"/>
                <a:cs typeface="Arial" panose="020B0604020202020204" pitchFamily="34" charset="0"/>
              </a:rPr>
              <a:t>Notation</a:t>
            </a:r>
            <a:r>
              <a:rPr lang="en-US" sz="3200" b="1"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3200" b="1" dirty="0">
              <a:solidFill>
                <a:schemeClr val="tx1"/>
              </a:solidFill>
              <a:latin typeface="Arial" panose="020B0604020202020204" pitchFamily="34" charset="0"/>
              <a:ea typeface="Verdana" panose="020B0604030504040204" pitchFamily="34" charset="0"/>
              <a:cs typeface="Arial" panose="020B0604020202020204" pitchFamily="34" charset="0"/>
            </a:endParaRPr>
          </a:p>
          <a:p>
            <a:pPr marL="457200" indent="-457200" algn="just" fontAlgn="base">
              <a:buFont typeface="Arial" panose="020B0604020202020204" pitchFamily="34" charset="0"/>
              <a:buChar char="•"/>
            </a:pPr>
            <a:r>
              <a:rPr lang="en-US" sz="2800" dirty="0" smtClean="0">
                <a:solidFill>
                  <a:schemeClr val="tx1"/>
                </a:solidFill>
                <a:latin typeface="Arial" panose="020B0604020202020204" pitchFamily="34" charset="0"/>
                <a:ea typeface="Verdana" panose="020B0604030504040204" pitchFamily="34" charset="0"/>
                <a:cs typeface="Arial" panose="020B0604020202020204" pitchFamily="34" charset="0"/>
              </a:rPr>
              <a:t>Let </a:t>
            </a: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X be the dataset, C represent centroids, and minimize Σ ||</a:t>
            </a:r>
            <a:r>
              <a:rPr lang="en-US" sz="2800" dirty="0" err="1">
                <a:solidFill>
                  <a:schemeClr val="tx1"/>
                </a:solidFill>
                <a:latin typeface="Arial" panose="020B0604020202020204" pitchFamily="34" charset="0"/>
                <a:ea typeface="Verdana" panose="020B0604030504040204" pitchFamily="34" charset="0"/>
                <a:cs typeface="Arial" panose="020B0604020202020204" pitchFamily="34" charset="0"/>
              </a:rPr>
              <a:t>x_i</a:t>
            </a: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 - </a:t>
            </a:r>
            <a:r>
              <a:rPr lang="en-US" sz="2800" dirty="0" err="1">
                <a:solidFill>
                  <a:schemeClr val="tx1"/>
                </a:solidFill>
                <a:latin typeface="Arial" panose="020B0604020202020204" pitchFamily="34" charset="0"/>
                <a:ea typeface="Verdana" panose="020B0604030504040204" pitchFamily="34" charset="0"/>
                <a:cs typeface="Arial" panose="020B0604020202020204" pitchFamily="34" charset="0"/>
              </a:rPr>
              <a:t>c_j</a:t>
            </a: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||^2.</a:t>
            </a:r>
          </a:p>
          <a:p>
            <a:pPr algn="just" fontAlgn="base"/>
            <a:r>
              <a:rPr lang="en-US" sz="32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Cluster </a:t>
            </a:r>
            <a:r>
              <a:rPr lang="en-US" sz="3200" b="1" dirty="0">
                <a:solidFill>
                  <a:schemeClr val="tx1"/>
                </a:solidFill>
                <a:latin typeface="Verdana" panose="020B0604030504040204" pitchFamily="34" charset="0"/>
                <a:ea typeface="Verdana" panose="020B0604030504040204" pitchFamily="34" charset="0"/>
                <a:cs typeface="Verdana" panose="020B0604030504040204" pitchFamily="34" charset="0"/>
              </a:rPr>
              <a:t>and Visualize</a:t>
            </a:r>
            <a:r>
              <a:rPr lang="en-US" sz="32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457200" indent="-457200" algn="just" fontAlgn="base">
              <a:buFont typeface="Arial" panose="020B0604020202020204" pitchFamily="34" charset="0"/>
              <a:buChar char="•"/>
            </a:pPr>
            <a:r>
              <a:rPr lang="en-US" sz="2800" dirty="0" smtClean="0">
                <a:solidFill>
                  <a:schemeClr val="tx1"/>
                </a:solidFill>
                <a:latin typeface="Arial" panose="020B0604020202020204" pitchFamily="34" charset="0"/>
                <a:ea typeface="Verdana" panose="020B0604030504040204" pitchFamily="34" charset="0"/>
                <a:cs typeface="Arial" panose="020B0604020202020204" pitchFamily="34" charset="0"/>
              </a:rPr>
              <a:t>Utilizes </a:t>
            </a: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K-Means clustering on key features: forest area, adjusted net national income growth, agriculture contribution to GDP, and arable land percentage</a:t>
            </a:r>
            <a:r>
              <a:rPr lang="en-US" sz="2800"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2800" dirty="0">
              <a:solidFill>
                <a:schemeClr val="tx1"/>
              </a:solidFill>
              <a:latin typeface="Arial" panose="020B0604020202020204" pitchFamily="34" charset="0"/>
              <a:ea typeface="Verdana" panose="020B0604030504040204" pitchFamily="34" charset="0"/>
              <a:cs typeface="Arial" panose="020B0604020202020204" pitchFamily="34" charset="0"/>
            </a:endParaRPr>
          </a:p>
          <a:p>
            <a:pPr marL="457200" indent="-457200" algn="just" fontAlgn="base">
              <a:buFont typeface="Arial" panose="020B0604020202020204" pitchFamily="34" charset="0"/>
              <a:buChar char="•"/>
            </a:pPr>
            <a:r>
              <a:rPr lang="en-US" sz="2800" dirty="0" smtClean="0">
                <a:solidFill>
                  <a:schemeClr val="tx1"/>
                </a:solidFill>
                <a:latin typeface="Arial" panose="020B0604020202020204" pitchFamily="34" charset="0"/>
                <a:ea typeface="Verdana" panose="020B0604030504040204" pitchFamily="34" charset="0"/>
                <a:cs typeface="Arial" panose="020B0604020202020204" pitchFamily="34" charset="0"/>
              </a:rPr>
              <a:t>Standardizes </a:t>
            </a: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data using </a:t>
            </a:r>
            <a:r>
              <a:rPr lang="en-US" sz="2800" dirty="0" err="1">
                <a:solidFill>
                  <a:schemeClr val="tx1"/>
                </a:solidFill>
                <a:latin typeface="Arial" panose="020B0604020202020204" pitchFamily="34" charset="0"/>
                <a:ea typeface="Verdana" panose="020B0604030504040204" pitchFamily="34" charset="0"/>
                <a:cs typeface="Arial" panose="020B0604020202020204" pitchFamily="34" charset="0"/>
              </a:rPr>
              <a:t>StandardScaler</a:t>
            </a: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 and applies K-Means with 3 clusters, enhancing interpretability.</a:t>
            </a:r>
          </a:p>
          <a:p>
            <a:pPr marL="457200" indent="-457200" algn="just" fontAlgn="base">
              <a:buFont typeface="Arial" panose="020B0604020202020204" pitchFamily="34" charset="0"/>
              <a:buChar char="•"/>
            </a:pPr>
            <a:r>
              <a:rPr lang="en-US" sz="2800" dirty="0" smtClean="0">
                <a:solidFill>
                  <a:schemeClr val="tx1"/>
                </a:solidFill>
                <a:latin typeface="Arial" panose="020B0604020202020204" pitchFamily="34" charset="0"/>
                <a:ea typeface="Verdana" panose="020B0604030504040204" pitchFamily="34" charset="0"/>
                <a:cs typeface="Arial" panose="020B0604020202020204" pitchFamily="34" charset="0"/>
              </a:rPr>
              <a:t>Silhouette </a:t>
            </a: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Score measures clustering effectiveness, ensuring well-defined clusters.</a:t>
            </a:r>
          </a:p>
          <a:p>
            <a:pPr marL="457200" indent="-457200" algn="just" fontAlgn="base">
              <a:buFont typeface="Arial" panose="020B0604020202020204" pitchFamily="34" charset="0"/>
              <a:buChar char="•"/>
            </a:pPr>
            <a:r>
              <a:rPr lang="en-US" sz="2800" dirty="0" smtClean="0">
                <a:solidFill>
                  <a:schemeClr val="tx1"/>
                </a:solidFill>
                <a:latin typeface="Arial" panose="020B0604020202020204" pitchFamily="34" charset="0"/>
                <a:ea typeface="Verdana" panose="020B0604030504040204" pitchFamily="34" charset="0"/>
                <a:cs typeface="Arial" panose="020B0604020202020204" pitchFamily="34" charset="0"/>
              </a:rPr>
              <a:t>Visualization </a:t>
            </a: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plots nations based on adjusted net national income growth and arable land, highlighting cluster centers (X markers) and indicating cluster membership with colors.</a:t>
            </a:r>
          </a:p>
        </p:txBody>
      </p:sp>
      <p:sp>
        <p:nvSpPr>
          <p:cNvPr id="17" name="TextBox 16">
            <a:extLst>
              <a:ext uri="{FF2B5EF4-FFF2-40B4-BE49-F238E27FC236}">
                <a16:creationId xmlns:a16="http://schemas.microsoft.com/office/drawing/2014/main" id="{94432440-515E-F402-754A-081B1BF59EE2}"/>
              </a:ext>
            </a:extLst>
          </p:cNvPr>
          <p:cNvSpPr txBox="1"/>
          <p:nvPr/>
        </p:nvSpPr>
        <p:spPr>
          <a:xfrm>
            <a:off x="16757778" y="18497207"/>
            <a:ext cx="12550887" cy="6247864"/>
          </a:xfrm>
          <a:prstGeom prst="rect">
            <a:avLst/>
          </a:prstGeom>
          <a:solidFill>
            <a:schemeClr val="accent1">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600" b="1" i="0" strike="noStrike" dirty="0">
                <a:solidFill>
                  <a:srgbClr val="000000"/>
                </a:solidFill>
                <a:effectLst/>
                <a:latin typeface="Arial" panose="020B0604020202020204" pitchFamily="34" charset="0"/>
                <a:ea typeface="Verdana" panose="020B0604030504040204" pitchFamily="34" charset="0"/>
                <a:cs typeface="Arial" panose="020B0604020202020204" pitchFamily="34" charset="0"/>
              </a:rPr>
              <a:t>Curve Fitting</a:t>
            </a:r>
          </a:p>
          <a:p>
            <a:pPr marL="457200" indent="-457200" algn="just">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Exponential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Growth Model Visualization</a:t>
            </a: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a:t>
            </a:r>
            <a:endParaRPr lang="en-US" sz="2800" dirty="0">
              <a:solidFill>
                <a:srgbClr val="000000"/>
              </a:solidFill>
              <a:latin typeface="Arial" panose="020B0604020202020204" pitchFamily="34" charset="0"/>
              <a:ea typeface="Verdana" panose="020B0604030504040204" pitchFamily="34" charset="0"/>
              <a:cs typeface="Arial" panose="020B0604020202020204" pitchFamily="34" charset="0"/>
            </a:endParaRPr>
          </a:p>
          <a:p>
            <a:pPr marL="457200" indent="-457200" algn="just">
              <a:buFont typeface="Arial" panose="020B0604020202020204" pitchFamily="34" charset="0"/>
              <a:buChar char="•"/>
            </a:pPr>
            <a:endParaRPr lang="en-US" sz="2800" dirty="0">
              <a:solidFill>
                <a:srgbClr val="000000"/>
              </a:solidFill>
              <a:latin typeface="Arial" panose="020B0604020202020204" pitchFamily="34" charset="0"/>
              <a:ea typeface="Verdana" panose="020B0604030504040204" pitchFamily="34" charset="0"/>
              <a:cs typeface="Arial" panose="020B0604020202020204" pitchFamily="34" charset="0"/>
            </a:endParaRPr>
          </a:p>
          <a:p>
            <a:pPr marL="457200" indent="-457200" algn="just">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Utilizes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an exponential growth model (𝒴=𝑎 ∙𝑒^𝑏𝑥) to capture arable land trends over time.</a:t>
            </a:r>
          </a:p>
          <a:p>
            <a:pPr marL="457200" indent="-457200" algn="just">
              <a:buFont typeface="Arial" panose="020B0604020202020204" pitchFamily="34" charset="0"/>
              <a:buChar char="•"/>
            </a:pPr>
            <a:endParaRPr lang="en-US" sz="2800" dirty="0">
              <a:solidFill>
                <a:srgbClr val="000000"/>
              </a:solidFill>
              <a:latin typeface="Arial" panose="020B0604020202020204" pitchFamily="34" charset="0"/>
              <a:ea typeface="Verdana" panose="020B0604030504040204" pitchFamily="34" charset="0"/>
              <a:cs typeface="Arial" panose="020B0604020202020204" pitchFamily="34" charset="0"/>
            </a:endParaRPr>
          </a:p>
          <a:p>
            <a:pPr marL="457200" indent="-457200" algn="just">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Plots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actual data points (blue) and the fitted exponential growth curve (green) to visualize the model's fit.</a:t>
            </a:r>
          </a:p>
          <a:p>
            <a:pPr marL="457200" indent="-457200" algn="just">
              <a:buFont typeface="Arial" panose="020B0604020202020204" pitchFamily="34" charset="0"/>
              <a:buChar char="•"/>
            </a:pPr>
            <a:endParaRPr lang="en-US" sz="2800" dirty="0">
              <a:solidFill>
                <a:srgbClr val="000000"/>
              </a:solidFill>
              <a:latin typeface="Arial" panose="020B0604020202020204" pitchFamily="34" charset="0"/>
              <a:ea typeface="Verdana" panose="020B0604030504040204" pitchFamily="34" charset="0"/>
              <a:cs typeface="Arial" panose="020B0604020202020204" pitchFamily="34" charset="0"/>
            </a:endParaRPr>
          </a:p>
          <a:p>
            <a:pPr marL="457200" indent="-457200" algn="just">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The shaded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area represents the 95% confidence interval around the fitted curve, providing insight into prediction uncertainty.</a:t>
            </a:r>
          </a:p>
          <a:p>
            <a:pPr marL="457200" indent="-457200" algn="just">
              <a:buFont typeface="Arial" panose="020B0604020202020204" pitchFamily="34" charset="0"/>
              <a:buChar char="•"/>
            </a:pPr>
            <a:endParaRPr lang="en-US" sz="2800" dirty="0">
              <a:solidFill>
                <a:srgbClr val="000000"/>
              </a:solidFill>
              <a:latin typeface="Arial" panose="020B0604020202020204" pitchFamily="34" charset="0"/>
              <a:ea typeface="Verdana" panose="020B0604030504040204" pitchFamily="34" charset="0"/>
              <a:cs typeface="Arial" panose="020B0604020202020204" pitchFamily="34" charset="0"/>
            </a:endParaRPr>
          </a:p>
          <a:p>
            <a:pPr marL="457200" indent="-457200" algn="just">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Enhances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understanding of the forest area's evolution </a:t>
            </a: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and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potential trajectory</a:t>
            </a: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a:t>
            </a:r>
            <a:endParaRPr lang="en-IN" sz="2800" dirty="0">
              <a:solidFill>
                <a:srgbClr val="000000"/>
              </a:solidFill>
              <a:latin typeface="Arial" panose="020B0604020202020204" pitchFamily="34" charset="0"/>
              <a:ea typeface="Verdana" panose="020B060403050404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52F5CB3D-14E1-5BDA-5F52-C95FA2FB7862}"/>
              </a:ext>
            </a:extLst>
          </p:cNvPr>
          <p:cNvSpPr txBox="1"/>
          <p:nvPr/>
        </p:nvSpPr>
        <p:spPr>
          <a:xfrm>
            <a:off x="6363478" y="4391728"/>
            <a:ext cx="23911735" cy="707886"/>
          </a:xfrm>
          <a:prstGeom prst="rect">
            <a:avLst/>
          </a:prstGeom>
          <a:solidFill>
            <a:schemeClr val="tx1"/>
          </a:solidFill>
        </p:spPr>
        <p:txBody>
          <a:bodyPr wrap="square" rtlCol="0">
            <a:spAutoFit/>
          </a:bodyPr>
          <a:lstStyle/>
          <a:p>
            <a:r>
              <a:rPr lang="en-US" sz="4000" dirty="0" smtClean="0">
                <a:solidFill>
                  <a:schemeClr val="bg1"/>
                </a:solidFill>
              </a:rPr>
              <a:t>Title: Exploring </a:t>
            </a:r>
            <a:r>
              <a:rPr lang="en-US" sz="4000" dirty="0">
                <a:solidFill>
                  <a:schemeClr val="bg1"/>
                </a:solidFill>
              </a:rPr>
              <a:t>Arable Land Dynamics: Clustering Nations and Predicting Growth with an Exponential </a:t>
            </a:r>
            <a:r>
              <a:rPr lang="en-US" sz="4000" dirty="0" smtClean="0">
                <a:solidFill>
                  <a:schemeClr val="bg1"/>
                </a:solidFill>
              </a:rPr>
              <a:t>Model</a:t>
            </a:r>
            <a:endParaRPr lang="en-IN" sz="4000" b="0"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595" y="28688149"/>
            <a:ext cx="9264997" cy="6047989"/>
          </a:xfrm>
          <a:prstGeom prst="rect">
            <a:avLst/>
          </a:prstGeom>
        </p:spPr>
      </p:pic>
      <p:sp>
        <p:nvSpPr>
          <p:cNvPr id="3" name="Right Arrow 2"/>
          <p:cNvSpPr/>
          <p:nvPr/>
        </p:nvSpPr>
        <p:spPr>
          <a:xfrm rot="5400000">
            <a:off x="6533702" y="28078065"/>
            <a:ext cx="540920" cy="611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90871" y="24811085"/>
            <a:ext cx="9448751" cy="5396391"/>
          </a:xfrm>
          <a:prstGeom prst="rect">
            <a:avLst/>
          </a:prstGeom>
        </p:spPr>
      </p:pic>
      <p:sp>
        <p:nvSpPr>
          <p:cNvPr id="24" name="TextBox 23">
            <a:extLst>
              <a:ext uri="{FF2B5EF4-FFF2-40B4-BE49-F238E27FC236}">
                <a16:creationId xmlns:a16="http://schemas.microsoft.com/office/drawing/2014/main" id="{3286E28D-8043-2DFD-5D0B-CAFF2BCF9D11}"/>
              </a:ext>
            </a:extLst>
          </p:cNvPr>
          <p:cNvSpPr txBox="1"/>
          <p:nvPr/>
        </p:nvSpPr>
        <p:spPr>
          <a:xfrm>
            <a:off x="10751050" y="28328268"/>
            <a:ext cx="8901406" cy="9571851"/>
          </a:xfrm>
          <a:prstGeom prst="rect">
            <a:avLst/>
          </a:prstGeom>
          <a:solidFill>
            <a:srgbClr val="00B0F0"/>
          </a:solidFill>
        </p:spPr>
        <p:txBody>
          <a:bodyPr wrap="square" rtlCol="0">
            <a:spAutoFit/>
          </a:bodyPr>
          <a:lstStyle/>
          <a:p>
            <a:pPr algn="ctr"/>
            <a:r>
              <a:rPr lang="en-US" sz="3600" b="1" dirty="0" smtClean="0">
                <a:solidFill>
                  <a:srgbClr val="000000"/>
                </a:solidFill>
                <a:latin typeface="Arial" panose="020B0604020202020204" pitchFamily="34" charset="0"/>
                <a:ea typeface="Verdana" panose="020B0604030504040204" pitchFamily="34" charset="0"/>
                <a:cs typeface="Arial" panose="020B0604020202020204" pitchFamily="34" charset="0"/>
              </a:rPr>
              <a:t>Arable </a:t>
            </a:r>
            <a:r>
              <a:rPr lang="en-US" sz="3600" b="1" dirty="0">
                <a:solidFill>
                  <a:srgbClr val="000000"/>
                </a:solidFill>
                <a:latin typeface="Arial" panose="020B0604020202020204" pitchFamily="34" charset="0"/>
                <a:ea typeface="Verdana" panose="020B0604030504040204" pitchFamily="34" charset="0"/>
                <a:cs typeface="Arial" panose="020B0604020202020204" pitchFamily="34" charset="0"/>
              </a:rPr>
              <a:t>Land </a:t>
            </a:r>
            <a:r>
              <a:rPr lang="en-US" sz="3600" b="1" dirty="0" smtClean="0">
                <a:solidFill>
                  <a:srgbClr val="000000"/>
                </a:solidFill>
                <a:latin typeface="Arial" panose="020B0604020202020204" pitchFamily="34" charset="0"/>
                <a:ea typeface="Verdana" panose="020B0604030504040204" pitchFamily="34" charset="0"/>
                <a:cs typeface="Arial" panose="020B0604020202020204" pitchFamily="34" charset="0"/>
              </a:rPr>
              <a:t>Projection </a:t>
            </a:r>
            <a:r>
              <a:rPr lang="en-US" sz="3600" b="1" dirty="0">
                <a:solidFill>
                  <a:srgbClr val="000000"/>
                </a:solidFill>
                <a:latin typeface="Arial" panose="020B0604020202020204" pitchFamily="34" charset="0"/>
                <a:ea typeface="Verdana" panose="020B0604030504040204" pitchFamily="34" charset="0"/>
                <a:cs typeface="Arial" panose="020B0604020202020204" pitchFamily="34" charset="0"/>
              </a:rPr>
              <a:t>and Cluster Analysis</a:t>
            </a:r>
            <a:r>
              <a:rPr lang="en-US" sz="3600" b="1" dirty="0" smtClean="0">
                <a:solidFill>
                  <a:srgbClr val="000000"/>
                </a:solidFill>
                <a:latin typeface="Arial" panose="020B0604020202020204" pitchFamily="34" charset="0"/>
                <a:ea typeface="Verdana" panose="020B0604030504040204" pitchFamily="34" charset="0"/>
                <a:cs typeface="Arial" panose="020B0604020202020204" pitchFamily="34" charset="0"/>
              </a:rPr>
              <a:t>:</a:t>
            </a:r>
            <a:endParaRPr lang="en-US" sz="3600" b="1" u="sng"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r>
              <a:rPr lang="en-US" sz="3200" b="1" dirty="0" smtClean="0">
                <a:solidFill>
                  <a:srgbClr val="000000"/>
                </a:solidFill>
                <a:latin typeface="Arial" panose="020B0604020202020204" pitchFamily="34" charset="0"/>
                <a:ea typeface="Verdana" panose="020B0604030504040204" pitchFamily="34" charset="0"/>
                <a:cs typeface="Arial" panose="020B0604020202020204" pitchFamily="34" charset="0"/>
              </a:rPr>
              <a:t>Curve </a:t>
            </a:r>
            <a:r>
              <a:rPr lang="en-US" sz="3200" b="1" dirty="0">
                <a:solidFill>
                  <a:srgbClr val="000000"/>
                </a:solidFill>
                <a:latin typeface="Arial" panose="020B0604020202020204" pitchFamily="34" charset="0"/>
                <a:ea typeface="Verdana" panose="020B0604030504040204" pitchFamily="34" charset="0"/>
                <a:cs typeface="Arial" panose="020B0604020202020204" pitchFamily="34" charset="0"/>
              </a:rPr>
              <a:t>and Prediction Plot</a:t>
            </a:r>
            <a:r>
              <a:rPr lang="en-US" sz="3200" b="1" dirty="0" smtClean="0">
                <a:solidFill>
                  <a:srgbClr val="000000"/>
                </a:solidFill>
                <a:latin typeface="Arial" panose="020B0604020202020204" pitchFamily="34" charset="0"/>
                <a:ea typeface="Verdana" panose="020B0604030504040204" pitchFamily="34" charset="0"/>
                <a:cs typeface="Arial" panose="020B0604020202020204" pitchFamily="34" charset="0"/>
              </a:rPr>
              <a:t>:</a:t>
            </a:r>
            <a:endParaRPr lang="en-US" sz="3200" b="1" dirty="0">
              <a:solidFill>
                <a:srgbClr val="000000"/>
              </a:solidFill>
              <a:latin typeface="Arial" panose="020B0604020202020204" pitchFamily="34" charset="0"/>
              <a:ea typeface="Verdana" panose="020B0604030504040204" pitchFamily="34" charset="0"/>
              <a:cs typeface="Arial" panose="020B0604020202020204" pitchFamily="34" charset="0"/>
            </a:endParaRPr>
          </a:p>
          <a:p>
            <a:pPr marL="457200" indent="-457200">
              <a:buFont typeface="Arial" panose="020B0604020202020204" pitchFamily="34" charset="0"/>
              <a:buChar char="•"/>
            </a:pP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 </a:t>
            </a: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Displays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the fitted curve (green) representing arable land trends.</a:t>
            </a:r>
          </a:p>
          <a:p>
            <a:pPr marL="457200" indent="-457200">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 The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shaded area indicates the 95% confidence interval around the fitted curve, offering insights into prediction uncertainty.</a:t>
            </a:r>
          </a:p>
          <a:p>
            <a:pPr marL="457200" indent="-457200">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 Red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dots represent predicted values for specific future years (2025, 2030, 2035</a:t>
            </a: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a:t>
            </a:r>
            <a:endParaRPr lang="en-US" sz="2800" dirty="0">
              <a:solidFill>
                <a:srgbClr val="000000"/>
              </a:solidFill>
              <a:latin typeface="Arial" panose="020B0604020202020204" pitchFamily="34" charset="0"/>
              <a:ea typeface="Verdana" panose="020B0604030504040204" pitchFamily="34" charset="0"/>
              <a:cs typeface="Arial" panose="020B0604020202020204" pitchFamily="34" charset="0"/>
            </a:endParaRPr>
          </a:p>
          <a:p>
            <a:r>
              <a:rPr lang="en-US" sz="3200" b="1" dirty="0" smtClean="0">
                <a:solidFill>
                  <a:srgbClr val="000000"/>
                </a:solidFill>
                <a:latin typeface="Arial" panose="020B0604020202020204" pitchFamily="34" charset="0"/>
                <a:ea typeface="Verdana" panose="020B0604030504040204" pitchFamily="34" charset="0"/>
                <a:cs typeface="Arial" panose="020B0604020202020204" pitchFamily="34" charset="0"/>
              </a:rPr>
              <a:t>Silhouette </a:t>
            </a:r>
            <a:r>
              <a:rPr lang="en-US" sz="3200" b="1" dirty="0">
                <a:solidFill>
                  <a:srgbClr val="000000"/>
                </a:solidFill>
                <a:latin typeface="Arial" panose="020B0604020202020204" pitchFamily="34" charset="0"/>
                <a:ea typeface="Verdana" panose="020B0604030504040204" pitchFamily="34" charset="0"/>
                <a:cs typeface="Arial" panose="020B0604020202020204" pitchFamily="34" charset="0"/>
              </a:rPr>
              <a:t>Score</a:t>
            </a:r>
            <a:r>
              <a:rPr lang="en-US" sz="3200" b="1" dirty="0" smtClean="0">
                <a:solidFill>
                  <a:srgbClr val="000000"/>
                </a:solidFill>
                <a:latin typeface="Arial" panose="020B0604020202020204" pitchFamily="34" charset="0"/>
                <a:ea typeface="Verdana" panose="020B0604030504040204" pitchFamily="34" charset="0"/>
                <a:cs typeface="Arial" panose="020B0604020202020204" pitchFamily="34" charset="0"/>
              </a:rPr>
              <a:t>:</a:t>
            </a:r>
            <a:endParaRPr lang="en-US" sz="3200" b="1" dirty="0">
              <a:solidFill>
                <a:srgbClr val="000000"/>
              </a:solidFill>
              <a:latin typeface="Arial" panose="020B0604020202020204" pitchFamily="34" charset="0"/>
              <a:ea typeface="Verdana" panose="020B0604030504040204" pitchFamily="34" charset="0"/>
              <a:cs typeface="Arial" panose="020B0604020202020204" pitchFamily="34" charset="0"/>
            </a:endParaRPr>
          </a:p>
          <a:p>
            <a:pPr marL="457200" indent="-457200">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The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Silhouette Score of 0.4270 denotes a robust clustering structure, highlighting distinct patterns among nations based on selected features</a:t>
            </a: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a:t>
            </a:r>
            <a:endParaRPr lang="en-US" sz="2800" dirty="0">
              <a:solidFill>
                <a:srgbClr val="000000"/>
              </a:solidFill>
              <a:latin typeface="Arial" panose="020B0604020202020204" pitchFamily="34" charset="0"/>
              <a:ea typeface="Verdana" panose="020B0604030504040204" pitchFamily="34" charset="0"/>
              <a:cs typeface="Arial" panose="020B0604020202020204" pitchFamily="34" charset="0"/>
            </a:endParaRPr>
          </a:p>
          <a:p>
            <a:r>
              <a:rPr lang="en-US" sz="3200" b="1" dirty="0" smtClean="0">
                <a:solidFill>
                  <a:srgbClr val="000000"/>
                </a:solidFill>
                <a:latin typeface="Arial" panose="020B0604020202020204" pitchFamily="34" charset="0"/>
                <a:ea typeface="Verdana" panose="020B0604030504040204" pitchFamily="34" charset="0"/>
                <a:cs typeface="Arial" panose="020B0604020202020204" pitchFamily="34" charset="0"/>
              </a:rPr>
              <a:t>Predicted Values:</a:t>
            </a:r>
          </a:p>
          <a:p>
            <a:pPr marL="457200" indent="-457200">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  Anticipated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arable land percentages for 2025, 2030, and 2035 are 21.90%, 23.22%, and 24.62%, respectively.</a:t>
            </a:r>
          </a:p>
          <a:p>
            <a:pPr marL="457200" indent="-457200">
              <a:buFont typeface="Arial" panose="020B0604020202020204" pitchFamily="34" charset="0"/>
              <a:buChar char="•"/>
            </a:pPr>
            <a:r>
              <a:rPr lang="en-US" sz="2800" dirty="0" smtClean="0">
                <a:solidFill>
                  <a:srgbClr val="000000"/>
                </a:solidFill>
                <a:latin typeface="Arial" panose="020B0604020202020204" pitchFamily="34" charset="0"/>
                <a:ea typeface="Verdana" panose="020B0604030504040204" pitchFamily="34" charset="0"/>
                <a:cs typeface="Arial" panose="020B0604020202020204" pitchFamily="34" charset="0"/>
              </a:rPr>
              <a:t>  These </a:t>
            </a:r>
            <a:r>
              <a:rPr lang="en-US" sz="2800" dirty="0">
                <a:solidFill>
                  <a:srgbClr val="000000"/>
                </a:solidFill>
                <a:latin typeface="Arial" panose="020B0604020202020204" pitchFamily="34" charset="0"/>
                <a:ea typeface="Verdana" panose="020B0604030504040204" pitchFamily="34" charset="0"/>
                <a:cs typeface="Arial" panose="020B0604020202020204" pitchFamily="34" charset="0"/>
              </a:rPr>
              <a:t>predictions assist in forecasting potential shifts in arable land distribution over the specified time frame.</a:t>
            </a:r>
            <a:endParaRPr lang="en-US" sz="1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1400" y="34891634"/>
            <a:ext cx="8868967" cy="5255683"/>
          </a:xfrm>
          <a:prstGeom prst="rect">
            <a:avLst/>
          </a:prstGeom>
        </p:spPr>
      </p:pic>
      <p:sp>
        <p:nvSpPr>
          <p:cNvPr id="26" name="Right Arrow 25"/>
          <p:cNvSpPr/>
          <p:nvPr/>
        </p:nvSpPr>
        <p:spPr>
          <a:xfrm rot="10800000">
            <a:off x="10170367" y="35532959"/>
            <a:ext cx="578369" cy="611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286E28D-8043-2DFD-5D0B-CAFF2BCF9D11}"/>
              </a:ext>
            </a:extLst>
          </p:cNvPr>
          <p:cNvSpPr txBox="1"/>
          <p:nvPr/>
        </p:nvSpPr>
        <p:spPr>
          <a:xfrm>
            <a:off x="19890871" y="30273490"/>
            <a:ext cx="9448751" cy="6247864"/>
          </a:xfrm>
          <a:prstGeom prst="rect">
            <a:avLst/>
          </a:prstGeom>
          <a:solidFill>
            <a:srgbClr val="00B0F0"/>
          </a:solidFill>
        </p:spPr>
        <p:txBody>
          <a:bodyPr wrap="square" rtlCol="0">
            <a:spAutoFit/>
          </a:bodyPr>
          <a:lstStyle/>
          <a:p>
            <a:r>
              <a:rPr lang="en-US" sz="3200" b="1" dirty="0">
                <a:latin typeface="Arial" panose="020B0604020202020204" pitchFamily="34" charset="0"/>
                <a:cs typeface="Arial" panose="020B0604020202020204" pitchFamily="34" charset="0"/>
              </a:rPr>
              <a:t>Arable Land Trend with Confidence </a:t>
            </a:r>
            <a:r>
              <a:rPr lang="en-US" sz="3200" b="1" dirty="0" smtClean="0">
                <a:latin typeface="Arial" panose="020B0604020202020204" pitchFamily="34" charset="0"/>
                <a:cs typeface="Arial" panose="020B0604020202020204" pitchFamily="34" charset="0"/>
              </a:rPr>
              <a:t>Interval</a:t>
            </a:r>
            <a:endParaRPr lang="en-US" sz="32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Illustrates </a:t>
            </a:r>
            <a:r>
              <a:rPr lang="en-US" sz="2800" dirty="0">
                <a:latin typeface="Arial" panose="020B0604020202020204" pitchFamily="34" charset="0"/>
                <a:cs typeface="Arial" panose="020B0604020202020204" pitchFamily="34" charset="0"/>
              </a:rPr>
              <a:t>the fit of the arable land curve (green line), </a:t>
            </a:r>
            <a:r>
              <a:rPr lang="en-US" sz="2800" dirty="0">
                <a:latin typeface="Arial" panose="020B0604020202020204" pitchFamily="34" charset="0"/>
                <a:cs typeface="Arial" panose="020B0604020202020204" pitchFamily="34" charset="0"/>
              </a:rPr>
              <a:t>capturing historical trends.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scatter points represent actual data (blue), offering context to the curve's accuracy.</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shaded region signifies the 95% confidence interval around the fitted curve, providing insights into the model's reliability</a:t>
            </a:r>
            <a:r>
              <a:rPr lang="en-US" sz="2800" dirty="0" smtClean="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Interpretation:</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confidence interval aids in assessing the uncertainty associated with the predicted arable land values.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This visual representation enhances the understanding of potential variations in arable land trends over time</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90871" y="36982306"/>
            <a:ext cx="9448751" cy="5380423"/>
          </a:xfrm>
          <a:prstGeom prst="rect">
            <a:avLst/>
          </a:prstGeom>
        </p:spPr>
      </p:pic>
      <p:sp>
        <p:nvSpPr>
          <p:cNvPr id="41" name="Right Arrow 40"/>
          <p:cNvSpPr/>
          <p:nvPr/>
        </p:nvSpPr>
        <p:spPr>
          <a:xfrm rot="1919380">
            <a:off x="19163252" y="248379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rot="5400000">
            <a:off x="28132855" y="36308715"/>
            <a:ext cx="445376" cy="77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3286E28D-8043-2DFD-5D0B-CAFF2BCF9D11}"/>
              </a:ext>
            </a:extLst>
          </p:cNvPr>
          <p:cNvSpPr txBox="1"/>
          <p:nvPr/>
        </p:nvSpPr>
        <p:spPr>
          <a:xfrm>
            <a:off x="1301400" y="40302813"/>
            <a:ext cx="18313735" cy="2062103"/>
          </a:xfrm>
          <a:prstGeom prst="rect">
            <a:avLst/>
          </a:prstGeom>
          <a:solidFill>
            <a:srgbClr val="00B0F0"/>
          </a:solidFill>
        </p:spPr>
        <p:txBody>
          <a:bodyPr wrap="square" rtlCol="0">
            <a:spAutoFit/>
          </a:bodyPr>
          <a:lstStyle/>
          <a:p>
            <a:r>
              <a:rPr lang="en-US" sz="3200" b="1" dirty="0" smtClean="0">
                <a:solidFill>
                  <a:srgbClr val="000000"/>
                </a:solidFill>
                <a:latin typeface="Arial" panose="020B0604020202020204" pitchFamily="34" charset="0"/>
                <a:ea typeface="Verdana" panose="020B0604030504040204" pitchFamily="34" charset="0"/>
                <a:cs typeface="Arial" panose="020B0604020202020204" pitchFamily="34" charset="0"/>
              </a:rPr>
              <a:t>Conclusion:</a:t>
            </a:r>
            <a:endParaRPr lang="en-US" sz="3200" b="1" dirty="0">
              <a:solidFill>
                <a:srgbClr val="000000"/>
              </a:solidFill>
              <a:latin typeface="Arial" panose="020B0604020202020204" pitchFamily="34" charset="0"/>
              <a:ea typeface="Verdana" panose="020B0604030504040204" pitchFamily="34" charset="0"/>
              <a:cs typeface="Arial" panose="020B0604020202020204" pitchFamily="34" charset="0"/>
            </a:endParaRPr>
          </a:p>
          <a:p>
            <a:r>
              <a:rPr lang="en-US" sz="2400" dirty="0">
                <a:solidFill>
                  <a:schemeClr val="bg1"/>
                </a:solidFill>
                <a:latin typeface="Arial" panose="020B0604020202020204" pitchFamily="34" charset="0"/>
                <a:ea typeface="Verdana" panose="020B0604030504040204" pitchFamily="34" charset="0"/>
                <a:cs typeface="Arial" panose="020B0604020202020204" pitchFamily="34" charset="0"/>
              </a:rPr>
              <a:t>In unraveling the dynamics of arable land, our code's focus on food production, economic vitality, and environmental well-being yields insightful findings. The application of an exponential growth model and K-Means clustering enhances our understanding, offering a glimpse into the intricate relationship between adjusted net national income and arable land percentage. This concise analysis equips us with predictive capabilities, fostering informed decisions for the sustainable management of this indispensable resource.</a:t>
            </a:r>
            <a:endParaRPr lang="en-US" sz="1050" dirty="0">
              <a:solidFill>
                <a:schemeClr val="bg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3286E28D-8043-2DFD-5D0B-CAFF2BCF9D11}"/>
              </a:ext>
            </a:extLst>
          </p:cNvPr>
          <p:cNvSpPr txBox="1"/>
          <p:nvPr/>
        </p:nvSpPr>
        <p:spPr>
          <a:xfrm>
            <a:off x="10786058" y="37881277"/>
            <a:ext cx="8866398" cy="2308324"/>
          </a:xfrm>
          <a:prstGeom prst="rect">
            <a:avLst/>
          </a:prstGeom>
          <a:solidFill>
            <a:schemeClr val="bg2"/>
          </a:solidFill>
        </p:spPr>
        <p:txBody>
          <a:bodyPr wrap="square" rtlCol="0">
            <a:spAutoFit/>
          </a:bodyPr>
          <a:lstStyle/>
          <a:p>
            <a:r>
              <a:rPr lang="en-IN" sz="2400" dirty="0">
                <a:solidFill>
                  <a:srgbClr val="000000"/>
                </a:solidFill>
                <a:latin typeface="Verdana" panose="020B0604030504040204" pitchFamily="34" charset="0"/>
                <a:ea typeface="Verdana" panose="020B0604030504040204" pitchFamily="34" charset="0"/>
                <a:cs typeface="Verdana" panose="020B0604030504040204" pitchFamily="34" charset="0"/>
              </a:rPr>
              <a:t>Data source </a:t>
            </a:r>
            <a:r>
              <a:rPr lang="en-I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link</a:t>
            </a:r>
            <a:r>
              <a:rPr lang="en-IN" sz="2400" dirty="0" smtClean="0">
                <a:solidFill>
                  <a:srgbClr val="000000"/>
                </a:solidFill>
                <a:latin typeface="Arial" panose="020B0604020202020204" pitchFamily="34" charset="0"/>
              </a:rPr>
              <a:t>: </a:t>
            </a:r>
            <a:r>
              <a:rPr lang="en-IN" sz="2400" dirty="0" smtClean="0">
                <a:latin typeface="Arial" panose="020B0604020202020204" pitchFamily="34" charset="0"/>
                <a:hlinkClick r:id="rId7"/>
              </a:rPr>
              <a:t>https://databank.worldbank.org/source/world-development-indicators#</a:t>
            </a:r>
            <a:endParaRPr lang="en-IN" sz="2400" dirty="0">
              <a:latin typeface="Verdana" panose="020B0604030504040204" pitchFamily="34" charset="0"/>
              <a:ea typeface="Verdana" panose="020B0604030504040204" pitchFamily="34" charset="0"/>
              <a:cs typeface="Verdana" panose="020B0604030504040204" pitchFamily="34" charset="0"/>
            </a:endParaRPr>
          </a:p>
          <a:p>
            <a:r>
              <a:rPr lang="en-IN" sz="2400" dirty="0">
                <a:solidFill>
                  <a:srgbClr val="000000"/>
                </a:solidFill>
                <a:latin typeface="Verdana" panose="020B0604030504040204" pitchFamily="34" charset="0"/>
                <a:ea typeface="Verdana" panose="020B0604030504040204" pitchFamily="34" charset="0"/>
                <a:cs typeface="Verdana" panose="020B0604030504040204" pitchFamily="34" charset="0"/>
              </a:rPr>
              <a:t>GitHub link : </a:t>
            </a:r>
            <a:r>
              <a:rPr lang="en-I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hlinkClick r:id="rId8"/>
              </a:rPr>
              <a:t>https://github.com/AndroidFury/Assignment-3-Clustering-and-fitting</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53" name="TextBox 52">
            <a:extLst>
              <a:ext uri="{FF2B5EF4-FFF2-40B4-BE49-F238E27FC236}">
                <a16:creationId xmlns:a16="http://schemas.microsoft.com/office/drawing/2014/main" id="{8CC8A1C7-B5AD-54D5-DA80-BA5868838880}"/>
              </a:ext>
            </a:extLst>
          </p:cNvPr>
          <p:cNvSpPr txBox="1"/>
          <p:nvPr/>
        </p:nvSpPr>
        <p:spPr>
          <a:xfrm>
            <a:off x="105553" y="2776113"/>
            <a:ext cx="8001000" cy="954107"/>
          </a:xfrm>
          <a:prstGeom prst="rect">
            <a:avLst/>
          </a:prstGeom>
          <a:solidFill>
            <a:schemeClr val="bg1"/>
          </a:solidFill>
        </p:spPr>
        <p:txBody>
          <a:bodyPr wrap="square" rtlCol="0">
            <a:spAutoFit/>
          </a:bodyPr>
          <a:lstStyle/>
          <a:p>
            <a:r>
              <a:rPr lang="en-US" sz="2800" b="1" dirty="0" smtClean="0">
                <a:latin typeface="Arial" panose="020B0604020202020204" pitchFamily="34" charset="0"/>
                <a:ea typeface="Verdana" panose="020B0604030504040204" pitchFamily="34" charset="0"/>
                <a:cs typeface="Arial" panose="020B0604020202020204" pitchFamily="34" charset="0"/>
              </a:rPr>
              <a:t>Student Name: Muhammad </a:t>
            </a:r>
            <a:r>
              <a:rPr lang="en-US" sz="2800" b="1" dirty="0" err="1">
                <a:latin typeface="Arial" panose="020B0604020202020204" pitchFamily="34" charset="0"/>
                <a:ea typeface="Verdana" panose="020B0604030504040204" pitchFamily="34" charset="0"/>
                <a:cs typeface="Arial" panose="020B0604020202020204" pitchFamily="34" charset="0"/>
              </a:rPr>
              <a:t>Furqan</a:t>
            </a:r>
            <a:r>
              <a:rPr lang="en-US" sz="2800" b="1" dirty="0">
                <a:latin typeface="Arial" panose="020B0604020202020204" pitchFamily="34" charset="0"/>
                <a:ea typeface="Verdana" panose="020B0604030504040204" pitchFamily="34" charset="0"/>
                <a:cs typeface="Arial" panose="020B0604020202020204" pitchFamily="34" charset="0"/>
              </a:rPr>
              <a:t> </a:t>
            </a:r>
            <a:r>
              <a:rPr lang="en-US" sz="2800" b="1" dirty="0" err="1">
                <a:latin typeface="Arial" panose="020B0604020202020204" pitchFamily="34" charset="0"/>
                <a:ea typeface="Verdana" panose="020B0604030504040204" pitchFamily="34" charset="0"/>
                <a:cs typeface="Arial" panose="020B0604020202020204" pitchFamily="34" charset="0"/>
              </a:rPr>
              <a:t>ul</a:t>
            </a:r>
            <a:r>
              <a:rPr lang="en-US" sz="2800" b="1" dirty="0">
                <a:latin typeface="Arial" panose="020B0604020202020204" pitchFamily="34" charset="0"/>
                <a:ea typeface="Verdana" panose="020B0604030504040204" pitchFamily="34" charset="0"/>
                <a:cs typeface="Arial" panose="020B0604020202020204" pitchFamily="34" charset="0"/>
              </a:rPr>
              <a:t> Hassan </a:t>
            </a:r>
            <a:endParaRPr lang="en-US" sz="2800" b="1" dirty="0" smtClean="0">
              <a:latin typeface="Arial" panose="020B0604020202020204" pitchFamily="34" charset="0"/>
              <a:ea typeface="Verdana" panose="020B0604030504040204" pitchFamily="34" charset="0"/>
              <a:cs typeface="Arial" panose="020B0604020202020204" pitchFamily="34" charset="0"/>
            </a:endParaRPr>
          </a:p>
          <a:p>
            <a:r>
              <a:rPr lang="en-US" sz="2800" b="1" dirty="0" smtClean="0">
                <a:latin typeface="Arial" panose="020B0604020202020204" pitchFamily="34" charset="0"/>
                <a:ea typeface="Verdana" panose="020B0604030504040204" pitchFamily="34" charset="0"/>
                <a:cs typeface="Arial" panose="020B0604020202020204" pitchFamily="34" charset="0"/>
              </a:rPr>
              <a:t>Student </a:t>
            </a:r>
            <a:r>
              <a:rPr lang="en-US" sz="2800" b="1" dirty="0">
                <a:latin typeface="Arial" panose="020B0604020202020204" pitchFamily="34" charset="0"/>
                <a:ea typeface="Verdana" panose="020B0604030504040204" pitchFamily="34" charset="0"/>
                <a:cs typeface="Arial" panose="020B0604020202020204" pitchFamily="34" charset="0"/>
              </a:rPr>
              <a:t>ID </a:t>
            </a:r>
            <a:r>
              <a:rPr lang="en-US" sz="2800" b="1" dirty="0" smtClean="0">
                <a:latin typeface="Arial" panose="020B0604020202020204" pitchFamily="34" charset="0"/>
                <a:ea typeface="Verdana" panose="020B0604030504040204" pitchFamily="34" charset="0"/>
                <a:cs typeface="Arial" panose="020B0604020202020204" pitchFamily="34" charset="0"/>
              </a:rPr>
              <a:t>:22075982</a:t>
            </a:r>
          </a:p>
        </p:txBody>
      </p:sp>
    </p:spTree>
    <p:extLst>
      <p:ext uri="{BB962C8B-B14F-4D97-AF65-F5344CB8AC3E}">
        <p14:creationId xmlns:p14="http://schemas.microsoft.com/office/powerpoint/2010/main" val="619946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2991</TotalTime>
  <Words>967</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Corbel</vt:lpstr>
      <vt:lpstr>Verdana</vt:lpstr>
      <vt:lpstr>Parallax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Prabhat Gorrumuchu [Student-PECS]</dc:creator>
  <cp:lastModifiedBy>mir hadi</cp:lastModifiedBy>
  <cp:revision>32</cp:revision>
  <dcterms:created xsi:type="dcterms:W3CDTF">2024-01-05T20:50:18Z</dcterms:created>
  <dcterms:modified xsi:type="dcterms:W3CDTF">2024-01-18T20:55:14Z</dcterms:modified>
</cp:coreProperties>
</file>