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7F419C-7493-4813-A8D8-C64B695C3BE7}">
  <a:tblStyle styleId="{B27F419C-7493-4813-A8D8-C64B695C3BE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75"/>
    <p:restoredTop sz="50000"/>
  </p:normalViewPr>
  <p:slideViewPr>
    <p:cSldViewPr snapToGrid="0" snapToObjects="1">
      <p:cViewPr varScale="1">
        <p:scale>
          <a:sx n="56" d="100"/>
          <a:sy n="56" d="100"/>
        </p:scale>
        <p:origin x="2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912018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5"/>
            <a:ext cx="3170235" cy="479425"/>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606130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46" name="Shape 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5572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dirty="0"/>
          </a:p>
        </p:txBody>
      </p:sp>
      <p:sp>
        <p:nvSpPr>
          <p:cNvPr id="114" name="Shape 1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541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22" name="Shape 12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2062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29" name="Shape 1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772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38" name="Shape 1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1008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46" name="Shape 1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1488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55" name="Shape 1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6068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30387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70" name="Shape 1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5429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78" name="Shape 1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6796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86" name="Shape 1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74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756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94" name="Shape 1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34433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01" name="Shape 2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3135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09" name="Shape 2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1066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17" name="Shape 21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37322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26" name="Shape 2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50245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34" name="Shape 2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272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42" name="Shape 24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04627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250" name="Shape 25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1085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61" name="Shape 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0041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68" name="Shape 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4634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76" name="Shape 76"/>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176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84" name="Shape 84"/>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2233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31837" y="4560887"/>
            <a:ext cx="5851500" cy="4319699"/>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92" name="Shape 92"/>
          <p:cNvSpPr>
            <a:spLocks noGrp="1" noRot="1" noChangeAspect="1"/>
          </p:cNvSpPr>
          <p:nvPr>
            <p:ph type="sldImg" idx="2"/>
          </p:nvPr>
        </p:nvSpPr>
        <p:spPr>
          <a:xfrm>
            <a:off x="1257300" y="720725"/>
            <a:ext cx="4800600" cy="36006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110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dirty="0"/>
          </a:p>
        </p:txBody>
      </p:sp>
      <p:sp>
        <p:nvSpPr>
          <p:cNvPr id="98" name="Shape 9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5963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800" b="0" i="0" u="none" strike="noStrike" cap="none"/>
          </a:p>
        </p:txBody>
      </p:sp>
      <p:sp>
        <p:nvSpPr>
          <p:cNvPr id="106" name="Shape 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6008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295400" y="3200400"/>
            <a:ext cx="6400799" cy="1600198"/>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ctrTitle"/>
          </p:nvPr>
        </p:nvSpPr>
        <p:spPr>
          <a:xfrm>
            <a:off x="457200" y="1505929"/>
            <a:ext cx="82296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7" name="Shape 2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5536" y="260645"/>
            <a:ext cx="8280919" cy="724941"/>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0" name="Shape 40"/>
          <p:cNvSpPr txBox="1">
            <a:spLocks noGrp="1"/>
          </p:cNvSpPr>
          <p:nvPr>
            <p:ph type="body" idx="1"/>
          </p:nvPr>
        </p:nvSpPr>
        <p:spPr>
          <a:xfrm>
            <a:off x="395536" y="1124744"/>
            <a:ext cx="8280919" cy="4968551"/>
          </a:xfrm>
          <a:prstGeom prst="rect">
            <a:avLst/>
          </a:prstGeom>
          <a:noFill/>
          <a:ln>
            <a:noFill/>
          </a:ln>
        </p:spPr>
        <p:txBody>
          <a:bodyPr lIns="91425" tIns="91425" rIns="91425" bIns="91425" anchor="t" anchorCtr="0"/>
          <a:lstStyle>
            <a:lvl1pPr marL="273050" marR="0" lvl="0" indent="444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746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412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460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762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558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609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533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584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 name="Shape 13"/>
          <p:cNvGrpSpPr/>
          <p:nvPr/>
        </p:nvGrpSpPr>
        <p:grpSpPr>
          <a:xfrm>
            <a:off x="60325" y="60325"/>
            <a:ext cx="9023350" cy="6705599"/>
            <a:chOff x="60325" y="60325"/>
            <a:chExt cx="9023350" cy="6705599"/>
          </a:xfrm>
        </p:grpSpPr>
        <p:pic>
          <p:nvPicPr>
            <p:cNvPr id="14" name="Shape 1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15" name="Shape 15"/>
            <p:cNvSpPr txBox="1"/>
            <p:nvPr/>
          </p:nvSpPr>
          <p:spPr>
            <a:xfrm>
              <a:off x="161925" y="166685"/>
              <a:ext cx="8820148" cy="64976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p:nvPr/>
        </p:nvSpPr>
        <p:spPr>
          <a:xfrm>
            <a:off x="63500" y="1449387"/>
            <a:ext cx="9020175" cy="1527175"/>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p:nvPr/>
        </p:nvSpPr>
        <p:spPr>
          <a:xfrm>
            <a:off x="63500" y="1397000"/>
            <a:ext cx="9020175" cy="12064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p:nvPr/>
        </p:nvSpPr>
        <p:spPr>
          <a:xfrm>
            <a:off x="63500" y="2976560"/>
            <a:ext cx="9020175" cy="1111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subTitle" idx="1"/>
          </p:nvPr>
        </p:nvSpPr>
        <p:spPr>
          <a:xfrm>
            <a:off x="214312" y="285750"/>
            <a:ext cx="6400799"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2600" b="1" i="0" u="none" strike="noStrike" cap="none">
                <a:solidFill>
                  <a:srgbClr val="000000"/>
                </a:solidFill>
                <a:latin typeface="Times New Roman"/>
                <a:ea typeface="Times New Roman"/>
                <a:cs typeface="Times New Roman"/>
                <a:sym typeface="Times New Roman"/>
              </a:rPr>
              <a:t>LẬP TRÌNH ANDROID</a:t>
            </a:r>
          </a:p>
        </p:txBody>
      </p:sp>
      <p:sp>
        <p:nvSpPr>
          <p:cNvPr id="49" name="Shape 49"/>
          <p:cNvSpPr txBox="1">
            <a:spLocks noGrp="1"/>
          </p:cNvSpPr>
          <p:nvPr>
            <p:ph type="ctrTitle"/>
          </p:nvPr>
        </p:nvSpPr>
        <p:spPr>
          <a:xfrm>
            <a:off x="457200" y="1506537"/>
            <a:ext cx="8229600" cy="1470023"/>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en-US" sz="4000" b="0" i="0" u="none" strike="noStrike" cap="none" dirty="0" err="1">
                <a:solidFill>
                  <a:srgbClr val="FFFFFF"/>
                </a:solidFill>
                <a:latin typeface="Times New Roman"/>
                <a:ea typeface="Times New Roman"/>
                <a:cs typeface="Times New Roman"/>
                <a:sym typeface="Times New Roman"/>
              </a:rPr>
              <a:t>Buổi</a:t>
            </a:r>
            <a:r>
              <a:rPr lang="en-US" sz="4000" b="0" i="0" u="none" strike="noStrike" cap="none">
                <a:solidFill>
                  <a:srgbClr val="FFFFFF"/>
                </a:solidFill>
                <a:latin typeface="Times New Roman"/>
                <a:ea typeface="Times New Roman"/>
                <a:cs typeface="Times New Roman"/>
                <a:sym typeface="Times New Roman"/>
              </a:rPr>
              <a:t> </a:t>
            </a:r>
            <a:r>
              <a:rPr lang="en-US" sz="4000">
                <a:solidFill>
                  <a:srgbClr val="FFFFFF"/>
                </a:solidFill>
                <a:latin typeface="Times New Roman"/>
                <a:ea typeface="Times New Roman"/>
                <a:cs typeface="Times New Roman"/>
                <a:sym typeface="Times New Roman"/>
              </a:rPr>
              <a:t>2</a:t>
            </a:r>
            <a:r>
              <a:rPr lang="en-US" sz="4000" b="0" i="0" u="none" strike="noStrike" cap="none" smtClean="0">
                <a:solidFill>
                  <a:srgbClr val="FFFFFF"/>
                </a:solidFill>
                <a:latin typeface="Times New Roman"/>
                <a:ea typeface="Times New Roman"/>
                <a:cs typeface="Times New Roman"/>
                <a:sym typeface="Times New Roman"/>
              </a:rPr>
              <a:t>: </a:t>
            </a:r>
            <a:r>
              <a:rPr lang="en-US" sz="4000" b="0" i="0" u="none" strike="noStrike" cap="none" dirty="0" err="1">
                <a:solidFill>
                  <a:srgbClr val="FFFFFF"/>
                </a:solidFill>
                <a:latin typeface="Times New Roman"/>
                <a:ea typeface="Times New Roman"/>
                <a:cs typeface="Times New Roman"/>
                <a:sym typeface="Times New Roman"/>
              </a:rPr>
              <a:t>Các</a:t>
            </a:r>
            <a:r>
              <a:rPr lang="en-US" sz="4000" b="0" i="0" u="none" strike="noStrike" cap="none" dirty="0">
                <a:solidFill>
                  <a:srgbClr val="FFFFFF"/>
                </a:solidFill>
                <a:latin typeface="Times New Roman"/>
                <a:ea typeface="Times New Roman"/>
                <a:cs typeface="Times New Roman"/>
                <a:sym typeface="Times New Roman"/>
              </a:rPr>
              <a:t> </a:t>
            </a:r>
            <a:r>
              <a:rPr lang="en-US" sz="4000" b="0" i="0" u="none" strike="noStrike" cap="none" dirty="0" err="1">
                <a:solidFill>
                  <a:srgbClr val="FFFFFF"/>
                </a:solidFill>
                <a:latin typeface="Times New Roman"/>
                <a:ea typeface="Times New Roman"/>
                <a:cs typeface="Times New Roman"/>
                <a:sym typeface="Times New Roman"/>
              </a:rPr>
              <a:t>loại</a:t>
            </a:r>
            <a:r>
              <a:rPr lang="en-US" sz="4000" b="0" i="0" u="none" strike="noStrike" cap="none" dirty="0">
                <a:solidFill>
                  <a:srgbClr val="FFFFFF"/>
                </a:solidFill>
                <a:latin typeface="Times New Roman"/>
                <a:ea typeface="Times New Roman"/>
                <a:cs typeface="Times New Roman"/>
                <a:sym typeface="Times New Roman"/>
              </a:rPr>
              <a:t> layout </a:t>
            </a:r>
            <a:r>
              <a:rPr lang="en-US" sz="4000" b="0" i="0" u="none" strike="noStrike" cap="none" dirty="0" err="1">
                <a:solidFill>
                  <a:srgbClr val="FFFFFF"/>
                </a:solidFill>
                <a:latin typeface="Times New Roman"/>
                <a:ea typeface="Times New Roman"/>
                <a:cs typeface="Times New Roman"/>
                <a:sym typeface="Times New Roman"/>
              </a:rPr>
              <a:t>trong</a:t>
            </a:r>
            <a:r>
              <a:rPr lang="en-US" sz="4000" b="0" i="0" u="none" strike="noStrike" cap="none" dirty="0">
                <a:solidFill>
                  <a:srgbClr val="FFFFFF"/>
                </a:solidFill>
                <a:latin typeface="Times New Roman"/>
                <a:ea typeface="Times New Roman"/>
                <a:cs typeface="Times New Roman"/>
                <a:sym typeface="Times New Roman"/>
              </a:rPr>
              <a:t> Android</a:t>
            </a:r>
          </a:p>
        </p:txBody>
      </p:sp>
      <p:sp>
        <p:nvSpPr>
          <p:cNvPr id="50" name="Shape 50"/>
          <p:cNvSpPr txBox="1"/>
          <p:nvPr/>
        </p:nvSpPr>
        <p:spPr>
          <a:xfrm>
            <a:off x="603250" y="6253956"/>
            <a:ext cx="2952750" cy="41354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VN" sz="1800" b="1" i="0" u="none" strike="noStrike" cap="none" smtClean="0">
                <a:solidFill>
                  <a:srgbClr val="000000"/>
                </a:solidFill>
                <a:latin typeface="Times New Roman"/>
                <a:ea typeface="Times New Roman"/>
                <a:cs typeface="Times New Roman"/>
                <a:sym typeface="Times New Roman"/>
              </a:rPr>
              <a:t>Lập trình Android - HVCG</a:t>
            </a:r>
            <a:endParaRPr lang="en-US" sz="1800" b="1" i="0" u="none" strike="noStrike" cap="none" dirty="0">
              <a:solidFill>
                <a:srgbClr val="000000"/>
              </a:solidFill>
              <a:latin typeface="Times New Roman"/>
              <a:ea typeface="Times New Roman"/>
              <a:cs typeface="Times New Roman"/>
              <a:sym typeface="Times New Roman"/>
            </a:endParaRPr>
          </a:p>
        </p:txBody>
      </p:sp>
      <p:sp>
        <p:nvSpPr>
          <p:cNvPr id="51" name="Shape 51"/>
          <p:cNvSpPr/>
          <p:nvPr/>
        </p:nvSpPr>
        <p:spPr>
          <a:xfrm>
            <a:off x="146050" y="6210300"/>
            <a:ext cx="457200" cy="4572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600">
                <a:solidFill>
                  <a:schemeClr val="lt1"/>
                </a:solidFill>
              </a:rPr>
              <a:t> </a:t>
            </a:r>
            <a:r>
              <a:rPr lang="en-US" sz="3600" b="1">
                <a:solidFill>
                  <a:schemeClr val="lt1"/>
                </a:solidFill>
              </a:rPr>
              <a:t>LinearLayout</a:t>
            </a:r>
          </a:p>
        </p:txBody>
      </p:sp>
      <p:sp>
        <p:nvSpPr>
          <p:cNvPr id="117" name="Shape 11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18" name="Shape 118"/>
          <p:cNvPicPr preferRelativeResize="0"/>
          <p:nvPr/>
        </p:nvPicPr>
        <p:blipFill>
          <a:blip r:embed="rId3">
            <a:extLst>
              <a:ext uri="{28A0092B-C50C-407E-A947-70E740481C1C}">
                <a14:useLocalDpi xmlns:a14="http://schemas.microsoft.com/office/drawing/2010/main" val="0"/>
              </a:ext>
            </a:extLst>
          </a:blip>
          <a:stretch>
            <a:fillRect/>
          </a:stretch>
        </p:blipFill>
        <p:spPr>
          <a:xfrm>
            <a:off x="1783080" y="1975024"/>
            <a:ext cx="5349240" cy="4313400"/>
          </a:xfrm>
          <a:prstGeom prst="rect">
            <a:avLst/>
          </a:prstGeom>
          <a:noFill/>
          <a:ln>
            <a:noFill/>
          </a:ln>
        </p:spPr>
      </p:pic>
      <p:sp>
        <p:nvSpPr>
          <p:cNvPr id="119" name="Shape 119"/>
          <p:cNvSpPr txBox="1"/>
          <p:nvPr/>
        </p:nvSpPr>
        <p:spPr>
          <a:xfrm>
            <a:off x="395275" y="1117725"/>
            <a:ext cx="3590100" cy="725400"/>
          </a:xfrm>
          <a:prstGeom prst="rect">
            <a:avLst/>
          </a:prstGeom>
          <a:noFill/>
          <a:ln>
            <a:noFill/>
          </a:ln>
        </p:spPr>
        <p:txBody>
          <a:bodyPr lIns="91425" tIns="91425" rIns="91425" bIns="91425" anchor="ctr" anchorCtr="0">
            <a:noAutofit/>
          </a:bodyPr>
          <a:lstStyle/>
          <a:p>
            <a:pPr marL="457200" lvl="0" indent="-419100" rtl="0">
              <a:spcBef>
                <a:spcPts val="0"/>
              </a:spcBef>
              <a:buClr>
                <a:srgbClr val="434343"/>
              </a:buClr>
              <a:buSzPct val="100000"/>
              <a:buChar char="❖"/>
            </a:pPr>
            <a:r>
              <a:rPr lang="en-US" sz="3000" b="1">
                <a:solidFill>
                  <a:srgbClr val="434343"/>
                </a:solidFill>
              </a:rPr>
              <a:t>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81000" y="22860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600">
                <a:solidFill>
                  <a:schemeClr val="lt1"/>
                </a:solidFill>
              </a:rPr>
              <a:t> </a:t>
            </a:r>
            <a:r>
              <a:rPr lang="en-US" sz="3600" b="1">
                <a:solidFill>
                  <a:schemeClr val="lt1"/>
                </a:solidFill>
              </a:rPr>
              <a:t>LinearLayout</a:t>
            </a:r>
          </a:p>
        </p:txBody>
      </p:sp>
      <p:sp>
        <p:nvSpPr>
          <p:cNvPr id="125" name="Shape 125"/>
          <p:cNvSpPr txBox="1">
            <a:spLocks noGrp="1"/>
          </p:cNvSpPr>
          <p:nvPr>
            <p:ph type="body" idx="1"/>
          </p:nvPr>
        </p:nvSpPr>
        <p:spPr>
          <a:xfrm>
            <a:off x="395275" y="1125525"/>
            <a:ext cx="8588100" cy="5541900"/>
          </a:xfrm>
          <a:prstGeom prst="rect">
            <a:avLst/>
          </a:prstGeom>
          <a:noFill/>
          <a:ln>
            <a:noFill/>
          </a:ln>
        </p:spPr>
        <p:txBody>
          <a:bodyPr lIns="91425" tIns="45700" rIns="91425" bIns="45700" anchor="t" anchorCtr="0">
            <a:noAutofit/>
          </a:bodyPr>
          <a:lstStyle/>
          <a:p>
            <a:pPr marL="457200" lvl="0" indent="-419100" rtl="0">
              <a:spcBef>
                <a:spcPts val="0"/>
              </a:spcBef>
              <a:buClr>
                <a:srgbClr val="000000"/>
              </a:buClr>
              <a:buSzPct val="100000"/>
              <a:buFont typeface="Times New Roman"/>
            </a:pPr>
            <a:r>
              <a:rPr lang="en-US" sz="3000" b="1">
                <a:latin typeface="Times New Roman"/>
                <a:ea typeface="Times New Roman"/>
                <a:cs typeface="Times New Roman"/>
                <a:sym typeface="Times New Roman"/>
              </a:rPr>
              <a:t> Các thuộc tính của LinearLayout</a:t>
            </a:r>
          </a:p>
          <a:p>
            <a:pPr marL="457200" marR="0" lvl="0" indent="-393700" algn="just" rtl="0">
              <a:lnSpc>
                <a:spcPct val="150000"/>
              </a:lnSpc>
              <a:spcBef>
                <a:spcPts val="0"/>
              </a:spcBef>
              <a:spcAft>
                <a:spcPts val="0"/>
              </a:spcAft>
              <a:buClr>
                <a:srgbClr val="000000"/>
              </a:buClr>
              <a:buSzPct val="100000"/>
              <a:buFont typeface="Times New Roman"/>
            </a:pPr>
            <a:r>
              <a:rPr lang="en-US" sz="2600" b="1" i="0" u="none" strike="noStrike" cap="none">
                <a:solidFill>
                  <a:srgbClr val="000000"/>
                </a:solidFill>
                <a:latin typeface="Times New Roman"/>
                <a:ea typeface="Times New Roman"/>
                <a:cs typeface="Times New Roman"/>
                <a:sym typeface="Times New Roman"/>
              </a:rPr>
              <a:t> </a:t>
            </a:r>
            <a:r>
              <a:rPr lang="en-US" sz="2800" b="1" i="0" u="none" strike="noStrike" cap="none">
                <a:solidFill>
                  <a:srgbClr val="000000"/>
                </a:solidFill>
                <a:latin typeface="Times New Roman"/>
                <a:ea typeface="Times New Roman"/>
                <a:cs typeface="Times New Roman"/>
                <a:sym typeface="Times New Roman"/>
              </a:rPr>
              <a:t>android:orientation=“vertical”: </a:t>
            </a:r>
            <a:r>
              <a:rPr lang="en-US" sz="2800" b="0" i="0" u="none" strike="noStrike" cap="none">
                <a:solidFill>
                  <a:srgbClr val="000000"/>
                </a:solidFill>
                <a:latin typeface="Times New Roman"/>
                <a:ea typeface="Times New Roman"/>
                <a:cs typeface="Times New Roman"/>
                <a:sym typeface="Times New Roman"/>
              </a:rPr>
              <a:t>Xác định việc sắp xếp các phần tử trong nó theo chiều nào. Ở đây </a:t>
            </a:r>
            <a:r>
              <a:rPr lang="en-US" sz="2800" b="1" i="0" u="none" strike="noStrike" cap="none">
                <a:solidFill>
                  <a:srgbClr val="000000"/>
                </a:solidFill>
                <a:latin typeface="Times New Roman"/>
                <a:ea typeface="Times New Roman"/>
                <a:cs typeface="Times New Roman"/>
                <a:sym typeface="Times New Roman"/>
              </a:rPr>
              <a:t>vertical</a:t>
            </a:r>
            <a:r>
              <a:rPr lang="en-US" sz="2800" b="0" i="0" u="none" strike="noStrike" cap="none">
                <a:solidFill>
                  <a:srgbClr val="000000"/>
                </a:solidFill>
                <a:latin typeface="Times New Roman"/>
                <a:ea typeface="Times New Roman"/>
                <a:cs typeface="Times New Roman"/>
                <a:sym typeface="Times New Roman"/>
              </a:rPr>
              <a:t> xác định theo chiều dọc., còn </a:t>
            </a:r>
            <a:r>
              <a:rPr lang="en-US" sz="2800" b="1" i="0" u="none" strike="noStrike" cap="none">
                <a:solidFill>
                  <a:srgbClr val="000000"/>
                </a:solidFill>
                <a:latin typeface="Times New Roman"/>
                <a:ea typeface="Times New Roman"/>
                <a:cs typeface="Times New Roman"/>
                <a:sym typeface="Times New Roman"/>
              </a:rPr>
              <a:t>horizontal </a:t>
            </a:r>
            <a:r>
              <a:rPr lang="en-US" sz="2800" b="0" i="0" u="none" strike="noStrike" cap="none">
                <a:solidFill>
                  <a:srgbClr val="000000"/>
                </a:solidFill>
                <a:latin typeface="Times New Roman"/>
                <a:ea typeface="Times New Roman"/>
                <a:cs typeface="Times New Roman"/>
                <a:sym typeface="Times New Roman"/>
              </a:rPr>
              <a:t>định nghĩa theo chiều ngang.</a:t>
            </a:r>
          </a:p>
          <a:p>
            <a:pPr marL="457200" marR="0" lvl="0" indent="-406400" algn="just" rtl="0">
              <a:lnSpc>
                <a:spcPct val="150000"/>
              </a:lnSpc>
              <a:spcBef>
                <a:spcPts val="0"/>
              </a:spcBef>
              <a:spcAft>
                <a:spcPts val="0"/>
              </a:spcAft>
              <a:buClr>
                <a:srgbClr val="000000"/>
              </a:buClr>
              <a:buSzPct val="100000"/>
            </a:pPr>
            <a:r>
              <a:rPr lang="en-US" sz="2800" b="1" i="0" u="none" strike="noStrike" cap="none">
                <a:solidFill>
                  <a:srgbClr val="000000"/>
                </a:solidFill>
                <a:latin typeface="Times New Roman"/>
                <a:ea typeface="Times New Roman"/>
                <a:cs typeface="Times New Roman"/>
                <a:sym typeface="Times New Roman"/>
              </a:rPr>
              <a:t>android:layout_weight. </a:t>
            </a:r>
            <a:r>
              <a:rPr lang="en-US" sz="2800" b="0" i="0" u="none" strike="noStrike" cap="none">
                <a:solidFill>
                  <a:srgbClr val="000000"/>
                </a:solidFill>
                <a:latin typeface="Arial"/>
                <a:ea typeface="Arial"/>
                <a:cs typeface="Arial"/>
                <a:sym typeface="Arial"/>
              </a:rPr>
              <a:t>Để các phần tử con nằm trong LinearLayout có độ rộng tương đối so với nhau ta sử dụng thuộc tính android:layout_weight và thiết lập giá trị là con số tương ứng</a:t>
            </a:r>
          </a:p>
        </p:txBody>
      </p:sp>
      <p:sp>
        <p:nvSpPr>
          <p:cNvPr id="126" name="Shape 12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81000" y="228600"/>
            <a:ext cx="8280399" cy="838198"/>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Arial"/>
              <a:buNone/>
            </a:pPr>
            <a:r>
              <a:rPr lang="en-US" sz="3600">
                <a:solidFill>
                  <a:schemeClr val="lt1"/>
                </a:solidFill>
              </a:rPr>
              <a:t> </a:t>
            </a:r>
            <a:r>
              <a:rPr lang="en-US" sz="3600" b="1">
                <a:solidFill>
                  <a:schemeClr val="lt1"/>
                </a:solidFill>
              </a:rPr>
              <a:t>LinearLayout</a:t>
            </a:r>
          </a:p>
        </p:txBody>
      </p:sp>
      <p:sp>
        <p:nvSpPr>
          <p:cNvPr id="132" name="Shape 132"/>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457200" marR="0" lvl="0" indent="-570865" algn="just" rtl="0">
              <a:lnSpc>
                <a:spcPct val="150000"/>
              </a:lnSpc>
              <a:spcBef>
                <a:spcPts val="0"/>
              </a:spcBef>
              <a:spcAft>
                <a:spcPts val="0"/>
              </a:spcAft>
              <a:buClr>
                <a:srgbClr val="000000"/>
              </a:buClr>
              <a:buSzPct val="133333"/>
              <a:buFont typeface="Times New Roman"/>
              <a:buChar char="•"/>
            </a:pPr>
            <a:r>
              <a:rPr lang="en-US" sz="3000" b="1" i="0" u="none" strike="noStrike" cap="none">
                <a:solidFill>
                  <a:srgbClr val="000000"/>
                </a:solidFill>
                <a:latin typeface="Times New Roman"/>
                <a:ea typeface="Times New Roman"/>
                <a:cs typeface="Times New Roman"/>
                <a:sym typeface="Times New Roman"/>
              </a:rPr>
              <a:t>layout_gravity=“center”</a:t>
            </a:r>
          </a:p>
          <a:p>
            <a:pPr marL="457200" marR="0" lvl="0" indent="-457200" algn="just" rtl="0">
              <a:lnSpc>
                <a:spcPct val="150000"/>
              </a:lnSpc>
              <a:spcBef>
                <a:spcPts val="0"/>
              </a:spcBef>
              <a:spcAft>
                <a:spcPts val="0"/>
              </a:spcAft>
              <a:buClr>
                <a:schemeClr val="accent1"/>
              </a:buClr>
              <a:buSzPct val="25000"/>
              <a:buFont typeface="Noto Sans Symbols"/>
              <a:buNone/>
            </a:pPr>
            <a:endParaRPr sz="2600" b="1"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=&gt;</a:t>
            </a:r>
            <a:r>
              <a:rPr lang="en-US" sz="3000">
                <a:latin typeface="Times New Roman"/>
                <a:ea typeface="Times New Roman"/>
                <a:cs typeface="Times New Roman"/>
                <a:sym typeface="Times New Roman"/>
              </a:rPr>
              <a:t>view con so với view cha của nó</a:t>
            </a:r>
          </a:p>
          <a:p>
            <a:pPr marL="457200" marR="0" lvl="0" indent="-570865" algn="just" rtl="0">
              <a:lnSpc>
                <a:spcPct val="150000"/>
              </a:lnSpc>
              <a:spcBef>
                <a:spcPts val="0"/>
              </a:spcBef>
              <a:spcAft>
                <a:spcPts val="0"/>
              </a:spcAft>
              <a:buClr>
                <a:srgbClr val="000000"/>
              </a:buClr>
              <a:buSzPct val="133333"/>
              <a:buFont typeface="Times New Roman"/>
              <a:buChar char="•"/>
            </a:pPr>
            <a:r>
              <a:rPr lang="en-US" sz="3000" b="1" i="0" u="none" strike="noStrike" cap="none">
                <a:solidFill>
                  <a:srgbClr val="000000"/>
                </a:solidFill>
                <a:latin typeface="Times New Roman"/>
                <a:ea typeface="Times New Roman"/>
                <a:cs typeface="Times New Roman"/>
                <a:sym typeface="Times New Roman"/>
              </a:rPr>
              <a:t>gravity=“center”</a:t>
            </a:r>
          </a:p>
          <a:p>
            <a:pPr marL="457200" marR="0" lvl="0" indent="-457200" algn="just" rtl="0">
              <a:lnSpc>
                <a:spcPct val="150000"/>
              </a:lnSpc>
              <a:spcBef>
                <a:spcPts val="0"/>
              </a:spcBef>
              <a:spcAft>
                <a:spcPts val="0"/>
              </a:spcAft>
              <a:buClr>
                <a:schemeClr val="accent1"/>
              </a:buClr>
              <a:buSzPct val="25000"/>
              <a:buFont typeface="Noto Sans Symbols"/>
              <a:buNone/>
            </a:pPr>
            <a:endParaRPr sz="2600" b="1"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=&gt; </a:t>
            </a:r>
            <a:r>
              <a:rPr lang="en-US" sz="3000">
                <a:latin typeface="Times New Roman"/>
                <a:ea typeface="Times New Roman"/>
                <a:cs typeface="Times New Roman"/>
                <a:sym typeface="Times New Roman"/>
              </a:rPr>
              <a:t>sắp sếp trong con nó</a:t>
            </a:r>
          </a:p>
        </p:txBody>
      </p:sp>
      <p:sp>
        <p:nvSpPr>
          <p:cNvPr id="133" name="Shape 13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34" name="Shape 134"/>
          <p:cNvPicPr preferRelativeResize="0"/>
          <p:nvPr/>
        </p:nvPicPr>
        <p:blipFill rotWithShape="1">
          <a:blip r:embed="rId3">
            <a:alphaModFix/>
          </a:blip>
          <a:srcRect/>
          <a:stretch/>
        </p:blipFill>
        <p:spPr>
          <a:xfrm>
            <a:off x="2326950" y="4010900"/>
            <a:ext cx="3733800" cy="609600"/>
          </a:xfrm>
          <a:prstGeom prst="rect">
            <a:avLst/>
          </a:prstGeom>
          <a:noFill/>
          <a:ln>
            <a:noFill/>
          </a:ln>
        </p:spPr>
      </p:pic>
      <p:pic>
        <p:nvPicPr>
          <p:cNvPr id="135" name="Shape 135"/>
          <p:cNvPicPr preferRelativeResize="0"/>
          <p:nvPr/>
        </p:nvPicPr>
        <p:blipFill rotWithShape="1">
          <a:blip r:embed="rId4">
            <a:alphaModFix/>
          </a:blip>
          <a:srcRect/>
          <a:stretch/>
        </p:blipFill>
        <p:spPr>
          <a:xfrm>
            <a:off x="2393550" y="1981275"/>
            <a:ext cx="3667200" cy="55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TableLayout</a:t>
            </a:r>
          </a:p>
        </p:txBody>
      </p:sp>
      <p:sp>
        <p:nvSpPr>
          <p:cNvPr id="141" name="Shape 141"/>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457200" marR="0" lvl="0" indent="-450850" algn="just" rtl="0">
              <a:lnSpc>
                <a:spcPct val="150000"/>
              </a:lnSpc>
              <a:spcBef>
                <a:spcPts val="0"/>
              </a:spcBef>
              <a:spcAft>
                <a:spcPts val="0"/>
              </a:spcAft>
              <a:buClr>
                <a:srgbClr val="000000"/>
              </a:buClr>
              <a:buSzPct val="100000"/>
              <a:buFont typeface="Times New Roman"/>
            </a:pPr>
            <a:r>
              <a:rPr lang="en-US" sz="3500" b="1">
                <a:latin typeface="Times New Roman"/>
                <a:ea typeface="Times New Roman"/>
                <a:cs typeface="Times New Roman"/>
                <a:sym typeface="Times New Roman"/>
              </a:rPr>
              <a:t>Khái niệm</a:t>
            </a:r>
          </a:p>
          <a:p>
            <a:pPr marL="273050" marR="0" lvl="0" indent="-321310" algn="just" rtl="0">
              <a:lnSpc>
                <a:spcPct val="150000"/>
              </a:lnSpc>
              <a:spcBef>
                <a:spcPts val="0"/>
              </a:spcBef>
              <a:spcAft>
                <a:spcPts val="0"/>
              </a:spcAft>
              <a:buClr>
                <a:srgbClr val="000000"/>
              </a:buClr>
              <a:buSzPct val="100000"/>
              <a:buFont typeface="Noto Sans Symbols"/>
              <a:buChar char="●"/>
            </a:pPr>
            <a:r>
              <a:rPr lang="en-US" sz="2800" b="0" i="0" u="none" strike="noStrike" cap="none">
                <a:latin typeface="Arial"/>
                <a:ea typeface="Arial"/>
                <a:cs typeface="Arial"/>
                <a:sym typeface="Arial"/>
              </a:rPr>
              <a:t>Là dạng bảng, cho phép các view sắp xếp theo dạng lưới(dòng và cột)</a:t>
            </a:r>
            <a:r>
              <a:rPr lang="en-US" sz="2800" b="0" i="0" u="none" strike="noStrike" cap="none">
                <a:latin typeface="Times New Roman"/>
                <a:ea typeface="Times New Roman"/>
                <a:cs typeface="Times New Roman"/>
                <a:sym typeface="Times New Roman"/>
              </a:rPr>
              <a:t>.</a:t>
            </a:r>
          </a:p>
          <a:p>
            <a:pPr marL="0" marR="0" lvl="0" indent="0" algn="just" rtl="0">
              <a:lnSpc>
                <a:spcPct val="150000"/>
              </a:lnSpc>
              <a:spcBef>
                <a:spcPts val="0"/>
              </a:spcBef>
              <a:spcAft>
                <a:spcPts val="0"/>
              </a:spcAft>
              <a:buNone/>
            </a:pPr>
            <a:r>
              <a:rPr lang="en-US" sz="2800" b="1" i="0" u="none" strike="noStrike" cap="none">
                <a:solidFill>
                  <a:srgbClr val="FF0000"/>
                </a:solidFill>
                <a:latin typeface="Arial"/>
                <a:ea typeface="Arial"/>
                <a:cs typeface="Arial"/>
                <a:sym typeface="Arial"/>
              </a:rPr>
              <a:t>Chú ý:</a:t>
            </a:r>
            <a:r>
              <a:rPr lang="en-US" sz="2800" b="1" i="0" u="none" strike="noStrike" cap="none">
                <a:latin typeface="Arial"/>
                <a:ea typeface="Arial"/>
                <a:cs typeface="Arial"/>
                <a:sym typeface="Arial"/>
              </a:rPr>
              <a:t> </a:t>
            </a:r>
            <a:r>
              <a:rPr lang="en-US" sz="2800" b="1" i="0" u="none" strike="noStrike" cap="none">
                <a:solidFill>
                  <a:srgbClr val="FF0000"/>
                </a:solidFill>
                <a:latin typeface="Arial"/>
                <a:ea typeface="Arial"/>
                <a:cs typeface="Arial"/>
                <a:sym typeface="Arial"/>
              </a:rPr>
              <a:t>TableLayout sẽ xem dòng nào có số lượng view nhiều nhất để xác định rằng nó có bao nhiêu cột. Có nghĩa là nó sẽ lấy dòng có số View nhiều nhất là số cột chuẩn.</a:t>
            </a:r>
          </a:p>
        </p:txBody>
      </p:sp>
      <p:sp>
        <p:nvSpPr>
          <p:cNvPr id="142" name="Shape 14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43" name="Shape 143"/>
          <p:cNvSpPr txBox="1"/>
          <p:nvPr/>
        </p:nvSpPr>
        <p:spPr>
          <a:xfrm>
            <a:off x="585787" y="6262687"/>
            <a:ext cx="8280399" cy="3810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800" b="0" i="0" u="none" strike="noStrike" cap="none">
                <a:solidFill>
                  <a:schemeClr val="lt1"/>
                </a:solidFill>
                <a:latin typeface="Arial"/>
                <a:ea typeface="Arial"/>
                <a:cs typeface="Arial"/>
                <a:sym typeface="Arial"/>
              </a:rPr>
              <a:t>Links: http://developer.android.com/intl/vi/guide/topics/ui/layout/grid.html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TableLayout</a:t>
            </a:r>
          </a:p>
        </p:txBody>
      </p:sp>
      <p:sp>
        <p:nvSpPr>
          <p:cNvPr id="149" name="Shape 149"/>
          <p:cNvSpPr txBox="1">
            <a:spLocks noGrp="1"/>
          </p:cNvSpPr>
          <p:nvPr>
            <p:ph type="body" idx="1"/>
          </p:nvPr>
        </p:nvSpPr>
        <p:spPr>
          <a:xfrm>
            <a:off x="395287" y="1201737"/>
            <a:ext cx="8280300" cy="4967400"/>
          </a:xfrm>
          <a:prstGeom prst="rect">
            <a:avLst/>
          </a:prstGeom>
          <a:noFill/>
          <a:ln>
            <a:noFill/>
          </a:ln>
        </p:spPr>
        <p:txBody>
          <a:bodyPr lIns="91425" tIns="45700" rIns="91425" bIns="45700" anchor="t" anchorCtr="0">
            <a:noAutofit/>
          </a:bodyPr>
          <a:lstStyle/>
          <a:p>
            <a:pPr marL="273050" marR="0" lvl="0" indent="-323215" algn="just" rtl="0">
              <a:lnSpc>
                <a:spcPct val="150000"/>
              </a:lnSpc>
              <a:spcBef>
                <a:spcPts val="0"/>
              </a:spcBef>
              <a:spcAft>
                <a:spcPts val="0"/>
              </a:spcAft>
              <a:buClr>
                <a:srgbClr val="000000"/>
              </a:buClr>
              <a:buSzPct val="100000"/>
              <a:buFont typeface="Noto Sans Symbols"/>
              <a:buChar char="●"/>
            </a:pPr>
            <a:r>
              <a:rPr lang="en-US" sz="3000" b="1"/>
              <a:t>Demo</a:t>
            </a:r>
          </a:p>
        </p:txBody>
      </p:sp>
      <p:sp>
        <p:nvSpPr>
          <p:cNvPr id="150" name="Shape 15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51" name="Shape 151"/>
          <p:cNvSpPr/>
          <p:nvPr/>
        </p:nvSpPr>
        <p:spPr>
          <a:xfrm>
            <a:off x="771475" y="1746575"/>
            <a:ext cx="7738200" cy="2208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52" name="Shape 152" descr="C:\Users\Computer\Desktop\1.png"/>
          <p:cNvPicPr preferRelativeResize="0"/>
          <p:nvPr/>
        </p:nvPicPr>
        <p:blipFill rotWithShape="1">
          <a:blip r:embed="rId3">
            <a:alphaModFix/>
          </a:blip>
          <a:srcRect/>
          <a:stretch/>
        </p:blipFill>
        <p:spPr>
          <a:xfrm>
            <a:off x="771475" y="2195075"/>
            <a:ext cx="6634500" cy="176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Times New Roman"/>
              <a:buNone/>
            </a:pPr>
            <a:r>
              <a:rPr lang="en-US" sz="3500" b="1">
                <a:solidFill>
                  <a:schemeClr val="lt1"/>
                </a:solidFill>
                <a:latin typeface="Times New Roman"/>
                <a:ea typeface="Times New Roman"/>
                <a:cs typeface="Times New Roman"/>
                <a:sym typeface="Times New Roman"/>
              </a:rPr>
              <a:t>TableLayout</a:t>
            </a:r>
          </a:p>
        </p:txBody>
      </p:sp>
      <p:sp>
        <p:nvSpPr>
          <p:cNvPr id="158" name="Shape 158"/>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lvl="0" indent="-50164" algn="just" rtl="0">
              <a:lnSpc>
                <a:spcPct val="150000"/>
              </a:lnSpc>
              <a:spcBef>
                <a:spcPts val="0"/>
              </a:spcBef>
              <a:buClr>
                <a:schemeClr val="dk1"/>
              </a:buClr>
              <a:buSzPct val="100000"/>
            </a:pPr>
            <a:r>
              <a:rPr lang="en-US" sz="3000" b="1">
                <a:solidFill>
                  <a:schemeClr val="dk1"/>
                </a:solidFill>
              </a:rPr>
              <a:t>Demo</a:t>
            </a:r>
          </a:p>
          <a:p>
            <a:pPr marL="0" marR="0" lvl="0" indent="0" algn="just" rtl="0">
              <a:lnSpc>
                <a:spcPct val="150000"/>
              </a:lnSpc>
              <a:spcBef>
                <a:spcPts val="0"/>
              </a:spcBef>
              <a:spcAft>
                <a:spcPts val="0"/>
              </a:spcAft>
              <a:buClr>
                <a:schemeClr val="accent1"/>
              </a:buClr>
              <a:buSzPct val="25000"/>
              <a:buFont typeface="Noto Sans Symbols"/>
              <a:buNone/>
            </a:pPr>
            <a:endParaRPr sz="2600">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159" name="Shape 15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60" name="Shape 160" descr="C:\Users\Computer\Desktop\1 (1).jpg"/>
          <p:cNvPicPr preferRelativeResize="0"/>
          <p:nvPr/>
        </p:nvPicPr>
        <p:blipFill rotWithShape="1">
          <a:blip r:embed="rId3">
            <a:alphaModFix/>
          </a:blip>
          <a:srcRect/>
          <a:stretch/>
        </p:blipFill>
        <p:spPr>
          <a:xfrm>
            <a:off x="2668575" y="1425375"/>
            <a:ext cx="3585300" cy="487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rtl="0">
              <a:spcBef>
                <a:spcPts val="0"/>
              </a:spcBef>
              <a:buClr>
                <a:schemeClr val="lt1"/>
              </a:buClr>
              <a:buSzPct val="25000"/>
              <a:buFont typeface="Times New Roman"/>
              <a:buNone/>
            </a:pPr>
            <a:r>
              <a:rPr lang="en-US" sz="3500" b="1">
                <a:solidFill>
                  <a:schemeClr val="lt1"/>
                </a:solidFill>
                <a:latin typeface="Times New Roman"/>
                <a:ea typeface="Times New Roman"/>
                <a:cs typeface="Times New Roman"/>
                <a:sym typeface="Times New Roman"/>
              </a:rPr>
              <a:t>TableLayout</a:t>
            </a:r>
          </a:p>
        </p:txBody>
      </p:sp>
      <p:sp>
        <p:nvSpPr>
          <p:cNvPr id="166" name="Shape 166"/>
          <p:cNvSpPr txBox="1">
            <a:spLocks noGrp="1"/>
          </p:cNvSpPr>
          <p:nvPr>
            <p:ph type="body" idx="1"/>
          </p:nvPr>
        </p:nvSpPr>
        <p:spPr>
          <a:xfrm>
            <a:off x="395275" y="1125525"/>
            <a:ext cx="8280300" cy="5541900"/>
          </a:xfrm>
          <a:prstGeom prst="rect">
            <a:avLst/>
          </a:prstGeom>
          <a:solidFill>
            <a:srgbClr val="FFFF00"/>
          </a:solidFill>
          <a:ln>
            <a:noFill/>
          </a:ln>
        </p:spPr>
        <p:txBody>
          <a:bodyPr lIns="91425" tIns="45700" rIns="91425" bIns="45700" anchor="t" anchorCtr="0">
            <a:noAutofit/>
          </a:bodyPr>
          <a:lstStyle/>
          <a:p>
            <a:pPr marL="457200" marR="0" lvl="0" indent="-419100" algn="l" rtl="0">
              <a:lnSpc>
                <a:spcPct val="115000"/>
              </a:lnSpc>
              <a:spcBef>
                <a:spcPts val="0"/>
              </a:spcBef>
              <a:spcAft>
                <a:spcPts val="0"/>
              </a:spcAft>
              <a:buClr>
                <a:srgbClr val="000000"/>
              </a:buClr>
              <a:buSzPct val="100000"/>
            </a:pPr>
            <a:r>
              <a:rPr lang="en-US" sz="3000" b="1"/>
              <a:t>Các thuộc tính</a:t>
            </a:r>
          </a:p>
          <a:p>
            <a:pPr marL="457200" marR="0" lvl="0" indent="-387350" algn="just" rtl="0">
              <a:lnSpc>
                <a:spcPct val="115000"/>
              </a:lnSpc>
              <a:spcBef>
                <a:spcPts val="0"/>
              </a:spcBef>
              <a:spcAft>
                <a:spcPts val="0"/>
              </a:spcAft>
              <a:buClr>
                <a:srgbClr val="000000"/>
              </a:buClr>
              <a:buSzPct val="113636"/>
              <a:buFont typeface="Arial"/>
            </a:pPr>
            <a:r>
              <a:rPr lang="en-US" sz="2200" b="1" i="0" u="none" strike="noStrike" cap="none">
                <a:solidFill>
                  <a:srgbClr val="000000"/>
                </a:solidFill>
                <a:latin typeface="Arial"/>
                <a:ea typeface="Arial"/>
                <a:cs typeface="Arial"/>
                <a:sym typeface="Arial"/>
              </a:rPr>
              <a:t> </a:t>
            </a:r>
            <a:r>
              <a:rPr lang="en-US" sz="2500" b="1" i="0" u="none" strike="noStrike" cap="none">
                <a:solidFill>
                  <a:srgbClr val="000000"/>
                </a:solidFill>
                <a:latin typeface="Arial"/>
                <a:ea typeface="Arial"/>
                <a:cs typeface="Arial"/>
                <a:sym typeface="Arial"/>
              </a:rPr>
              <a:t>android:stretchColumns="*"</a:t>
            </a:r>
            <a:r>
              <a:rPr lang="en-US" sz="2500" b="0" i="0" u="none" strike="noStrike" cap="none">
                <a:solidFill>
                  <a:srgbClr val="000000"/>
                </a:solidFill>
                <a:latin typeface="Arial"/>
                <a:ea typeface="Arial"/>
                <a:cs typeface="Arial"/>
                <a:sym typeface="Arial"/>
              </a:rPr>
              <a:t> dùng để dãn đều các cột và các view.(</a:t>
            </a:r>
            <a:r>
              <a:rPr lang="en-US" sz="2500" b="1">
                <a:solidFill>
                  <a:schemeClr val="dk1"/>
                </a:solidFill>
              </a:rPr>
              <a:t>stretchColumns=”num” dãn lớn nhất với num là số cột cần dãn</a:t>
            </a:r>
            <a:r>
              <a:rPr lang="en-US" sz="2500" b="0" i="0" u="none" strike="noStrike" cap="none">
                <a:solidFill>
                  <a:srgbClr val="000000"/>
                </a:solidFill>
                <a:latin typeface="Arial"/>
                <a:ea typeface="Arial"/>
                <a:cs typeface="Arial"/>
                <a:sym typeface="Arial"/>
              </a:rPr>
              <a:t>),</a:t>
            </a:r>
            <a:r>
              <a:rPr lang="en-US" sz="2500">
                <a:solidFill>
                  <a:srgbClr val="FF0000"/>
                </a:solidFill>
              </a:rPr>
              <a:t>weight_sum</a:t>
            </a:r>
          </a:p>
          <a:p>
            <a:pPr marL="457200" marR="0" lvl="0" indent="-387350" algn="just" rtl="0">
              <a:lnSpc>
                <a:spcPct val="115000"/>
              </a:lnSpc>
              <a:spcBef>
                <a:spcPts val="0"/>
              </a:spcBef>
              <a:spcAft>
                <a:spcPts val="0"/>
              </a:spcAft>
              <a:buClr>
                <a:srgbClr val="000000"/>
              </a:buClr>
              <a:buSzPct val="100000"/>
              <a:buFont typeface="Arial"/>
            </a:pPr>
            <a:r>
              <a:rPr lang="en-US" sz="2500" b="1" i="0" u="none" strike="noStrike" cap="none">
                <a:solidFill>
                  <a:srgbClr val="000000"/>
                </a:solidFill>
                <a:latin typeface="Arial"/>
                <a:ea typeface="Arial"/>
                <a:cs typeface="Arial"/>
                <a:sym typeface="Arial"/>
              </a:rPr>
              <a:t> android:layout_span="2"</a:t>
            </a:r>
            <a:r>
              <a:rPr lang="en-US" sz="2500" b="0" i="0" u="none" strike="noStrike" cap="none">
                <a:solidFill>
                  <a:srgbClr val="000000"/>
                </a:solidFill>
                <a:latin typeface="Arial"/>
                <a:ea typeface="Arial"/>
                <a:cs typeface="Arial"/>
                <a:sym typeface="Arial"/>
              </a:rPr>
              <a:t>  trộn số cột với nhau, ở đây là trộn 2 cột. Các bạn thử xóa dòng này đi trong Editext, sẽ thấy nó ngắn lại, chỉ dài đúng bằng kết thúc của nút Clear. </a:t>
            </a:r>
          </a:p>
          <a:p>
            <a:pPr marL="457200" marR="0" lvl="0" indent="-387350" algn="just" rtl="0">
              <a:lnSpc>
                <a:spcPct val="115000"/>
              </a:lnSpc>
              <a:spcBef>
                <a:spcPts val="0"/>
              </a:spcBef>
              <a:spcAft>
                <a:spcPts val="0"/>
              </a:spcAft>
              <a:buClr>
                <a:srgbClr val="000000"/>
              </a:buClr>
              <a:buSzPct val="100000"/>
              <a:buFont typeface="Arial"/>
            </a:pPr>
            <a:r>
              <a:rPr lang="en-US" sz="2500" b="0" i="0" u="none" strike="noStrike" cap="none">
                <a:solidFill>
                  <a:srgbClr val="000000"/>
                </a:solidFill>
                <a:latin typeface="Arial"/>
                <a:ea typeface="Arial"/>
                <a:cs typeface="Arial"/>
                <a:sym typeface="Arial"/>
              </a:rPr>
              <a:t>Ngoài ra các bạn dùng </a:t>
            </a:r>
            <a:r>
              <a:rPr lang="en-US" sz="2500" b="1" i="0" u="none" strike="noStrike" cap="none">
                <a:solidFill>
                  <a:srgbClr val="000000"/>
                </a:solidFill>
                <a:latin typeface="Arial"/>
                <a:ea typeface="Arial"/>
                <a:cs typeface="Arial"/>
                <a:sym typeface="Arial"/>
              </a:rPr>
              <a:t>layout_column</a:t>
            </a:r>
            <a:r>
              <a:rPr lang="en-US" sz="2500" b="0" i="0" u="none" strike="noStrike" cap="none">
                <a:solidFill>
                  <a:srgbClr val="000000"/>
                </a:solidFill>
                <a:latin typeface="Arial"/>
                <a:ea typeface="Arial"/>
                <a:cs typeface="Arial"/>
                <a:sym typeface="Arial"/>
              </a:rPr>
              <a:t> để di chuyển vị trí các view đến một cột nào đó của dòng. Các bạn tự thực hành thêm về thuộc tính này nhé.</a:t>
            </a:r>
          </a:p>
        </p:txBody>
      </p:sp>
      <p:sp>
        <p:nvSpPr>
          <p:cNvPr id="167" name="Shape 16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 Relative Layout</a:t>
            </a:r>
          </a:p>
        </p:txBody>
      </p:sp>
      <p:sp>
        <p:nvSpPr>
          <p:cNvPr id="173" name="Shape 173"/>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457200" marR="0" lvl="0" indent="-406400" algn="just" rtl="0">
              <a:lnSpc>
                <a:spcPct val="150000"/>
              </a:lnSpc>
              <a:spcBef>
                <a:spcPts val="0"/>
              </a:spcBef>
              <a:spcAft>
                <a:spcPts val="0"/>
              </a:spcAft>
              <a:buClr>
                <a:srgbClr val="000000"/>
              </a:buClr>
              <a:buSzPct val="100000"/>
            </a:pPr>
            <a:r>
              <a:rPr lang="en-US" sz="2800" b="1"/>
              <a:t>Khái niệm</a:t>
            </a:r>
          </a:p>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Cho phép sắp xếp các view theo một vị trí trương đối so với các view khác. Thường thì </a:t>
            </a:r>
            <a:r>
              <a:rPr lang="en-US" sz="2800" b="1" i="0" u="none" strike="noStrike" cap="none">
                <a:solidFill>
                  <a:srgbClr val="000000"/>
                </a:solidFill>
                <a:latin typeface="Arial"/>
                <a:ea typeface="Arial"/>
                <a:cs typeface="Arial"/>
                <a:sym typeface="Arial"/>
              </a:rPr>
              <a:t>Relative Layout</a:t>
            </a:r>
            <a:r>
              <a:rPr lang="en-US" sz="2800" b="0" i="0" u="none" strike="noStrike" cap="none">
                <a:solidFill>
                  <a:srgbClr val="000000"/>
                </a:solidFill>
                <a:latin typeface="Arial"/>
                <a:ea typeface="Arial"/>
                <a:cs typeface="Arial"/>
                <a:sym typeface="Arial"/>
              </a:rPr>
              <a:t> sẽ dựa vào các ID của các view để sắp xếp nên các bạn phải thật sự đặt cẩn thận các ID của layout. Nếu không giao diện sẽ bị xáo trộn hoàn toàn.</a:t>
            </a:r>
          </a:p>
        </p:txBody>
      </p:sp>
      <p:sp>
        <p:nvSpPr>
          <p:cNvPr id="174" name="Shape 174"/>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75" name="Shape 175"/>
          <p:cNvSpPr txBox="1"/>
          <p:nvPr/>
        </p:nvSpPr>
        <p:spPr>
          <a:xfrm>
            <a:off x="585787" y="6262687"/>
            <a:ext cx="8280399" cy="3810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800" b="0" i="0" u="none" strike="noStrike" cap="none">
                <a:solidFill>
                  <a:schemeClr val="lt1"/>
                </a:solidFill>
                <a:latin typeface="Arial"/>
                <a:ea typeface="Arial"/>
                <a:cs typeface="Arial"/>
                <a:sym typeface="Arial"/>
              </a:rPr>
              <a:t>Links: http://developer.android.com/intl/vi/guide/topics/ui/layout/relative.html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1. Demo Relative Layout</a:t>
            </a:r>
          </a:p>
        </p:txBody>
      </p:sp>
      <p:sp>
        <p:nvSpPr>
          <p:cNvPr id="181" name="Shape 181"/>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182" name="Shape 18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83" name="Shape 183"/>
          <p:cNvPicPr preferRelativeResize="0"/>
          <p:nvPr/>
        </p:nvPicPr>
        <p:blipFill rotWithShape="1">
          <a:blip r:embed="rId3">
            <a:alphaModFix/>
          </a:blip>
          <a:srcRect/>
          <a:stretch/>
        </p:blipFill>
        <p:spPr>
          <a:xfrm>
            <a:off x="2514600" y="1219200"/>
            <a:ext cx="3733800" cy="51053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000" b="1" i="0" u="none" strike="noStrike" cap="none">
                <a:solidFill>
                  <a:schemeClr val="lt1"/>
                </a:solidFill>
                <a:latin typeface="Times New Roman"/>
                <a:ea typeface="Times New Roman"/>
                <a:cs typeface="Times New Roman"/>
                <a:sym typeface="Times New Roman"/>
              </a:rPr>
              <a:t>1. </a:t>
            </a:r>
            <a:r>
              <a:rPr lang="en-US" sz="2000" b="1" i="1" u="none" strike="noStrike" cap="none">
                <a:solidFill>
                  <a:schemeClr val="lt1"/>
                </a:solidFill>
                <a:latin typeface="Arial"/>
                <a:ea typeface="Arial"/>
                <a:cs typeface="Arial"/>
                <a:sym typeface="Arial"/>
              </a:rPr>
              <a:t>Bảng danh sách các thuộc tính canh phần tử xuất hiện như thế nào so với các phần tử khác được liệt kê phía sau:</a:t>
            </a:r>
          </a:p>
        </p:txBody>
      </p:sp>
      <p:sp>
        <p:nvSpPr>
          <p:cNvPr id="189" name="Shape 189"/>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190" name="Shape 190"/>
          <p:cNvSpPr/>
          <p:nvPr/>
        </p:nvSpPr>
        <p:spPr>
          <a:xfrm>
            <a:off x="192400" y="6232525"/>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aphicFrame>
        <p:nvGraphicFramePr>
          <p:cNvPr id="191" name="Shape 191"/>
          <p:cNvGraphicFramePr/>
          <p:nvPr/>
        </p:nvGraphicFramePr>
        <p:xfrm>
          <a:off x="1447800" y="1081975"/>
          <a:ext cx="6019800" cy="5685970"/>
        </p:xfrm>
        <a:graphic>
          <a:graphicData uri="http://schemas.openxmlformats.org/drawingml/2006/table">
            <a:tbl>
              <a:tblPr>
                <a:noFill/>
                <a:tableStyleId>{B27F419C-7493-4813-A8D8-C64B695C3BE7}</a:tableStyleId>
              </a:tblPr>
              <a:tblGrid>
                <a:gridCol w="3009900"/>
                <a:gridCol w="3009900"/>
              </a:tblGrid>
              <a:tr h="354600">
                <a:tc>
                  <a:txBody>
                    <a:bodyPr/>
                    <a:lstStyle/>
                    <a:p>
                      <a:pPr marL="0" marR="0" lvl="0" indent="0" algn="l" rtl="0">
                        <a:lnSpc>
                          <a:spcPct val="100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Tên thuộc tính</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en-US" sz="1400" b="1" i="0" u="none" strike="noStrike" cap="none">
                          <a:solidFill>
                            <a:srgbClr val="FFFFFF"/>
                          </a:solidFill>
                          <a:latin typeface="Arial"/>
                          <a:ea typeface="Arial"/>
                          <a:cs typeface="Arial"/>
                          <a:sym typeface="Arial"/>
                        </a:rPr>
                        <a:t>Mô tả</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r>
              <a:tr h="6295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android:layout_above</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a:t>nằm ở phía trên của view có id chỉ ra</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6295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android:layout_alignBaseline</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Đặt phần tử này lên cùng dòng với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8404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android:layout_alignBottom</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Canh sao cho đáy của phần tử hiện thời trùng với đáy của phần tử có id được chỉ ra</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838850">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android:layout_alignLeft</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Đặt cạnh trái của phần tử hiện thời trùng với cạnh trái của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7201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android:layout_alignParentBottom</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Nếu thiết lập là true thì phần tử hiện thời sẽ được canh xuống đáy của phần tử chứa nó </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6295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android:layout_alignParentLeft</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Nếu được thiết lập là true thì phần tử hiện thời sẽ canh trái so với phần tử chứa nó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629525">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android:layout_alignParentRight</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Nếu được thiết lập là true thì phần tử hiện thời sẽ canh phải so với phần tử chứa nó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354600">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95274" y="260350"/>
            <a:ext cx="8505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600" b="1">
                <a:solidFill>
                  <a:srgbClr val="FFFFFF"/>
                </a:solidFill>
              </a:rPr>
              <a:t>Nội dung</a:t>
            </a:r>
          </a:p>
        </p:txBody>
      </p:sp>
      <p:sp>
        <p:nvSpPr>
          <p:cNvPr id="57" name="Shape 57"/>
          <p:cNvSpPr txBox="1">
            <a:spLocks noGrp="1"/>
          </p:cNvSpPr>
          <p:nvPr>
            <p:ph type="body" idx="1"/>
          </p:nvPr>
        </p:nvSpPr>
        <p:spPr>
          <a:xfrm>
            <a:off x="395325" y="1114375"/>
            <a:ext cx="8280300" cy="4714200"/>
          </a:xfrm>
          <a:prstGeom prst="rect">
            <a:avLst/>
          </a:prstGeom>
          <a:noFill/>
          <a:ln>
            <a:noFill/>
          </a:ln>
        </p:spPr>
        <p:txBody>
          <a:bodyPr lIns="91425" tIns="45700" rIns="91425" bIns="45700" anchor="t" anchorCtr="0">
            <a:noAutofit/>
          </a:bodyPr>
          <a:lstStyle/>
          <a:p>
            <a:pPr marL="457200" marR="0" lvl="0" indent="-457200" algn="just" rtl="0">
              <a:lnSpc>
                <a:spcPct val="150000"/>
              </a:lnSpc>
              <a:spcBef>
                <a:spcPts val="500"/>
              </a:spcBef>
              <a:spcAft>
                <a:spcPts val="0"/>
              </a:spcAft>
              <a:buClr>
                <a:srgbClr val="000000"/>
              </a:buClr>
              <a:buSzPct val="100000"/>
              <a:buFont typeface="Times New Roman"/>
            </a:pPr>
            <a:r>
              <a:rPr lang="en-US" sz="3600" b="0" i="0" u="none" strike="noStrike" cap="none" dirty="0" err="1">
                <a:latin typeface="Times New Roman"/>
                <a:ea typeface="Times New Roman"/>
                <a:cs typeface="Times New Roman"/>
                <a:sym typeface="Times New Roman"/>
              </a:rPr>
              <a:t>FrameLayout</a:t>
            </a:r>
            <a:r>
              <a:rPr lang="en-US" sz="3600" b="0" i="0" u="none" strike="noStrike" cap="none" dirty="0">
                <a:latin typeface="Times New Roman"/>
                <a:ea typeface="Times New Roman"/>
                <a:cs typeface="Times New Roman"/>
                <a:sym typeface="Times New Roman"/>
              </a:rPr>
              <a:t> </a:t>
            </a:r>
          </a:p>
          <a:p>
            <a:pPr marL="273050" marR="0" lvl="0" indent="-372110" algn="just" rtl="0">
              <a:lnSpc>
                <a:spcPct val="150000"/>
              </a:lnSpc>
              <a:spcBef>
                <a:spcPts val="500"/>
              </a:spcBef>
              <a:spcAft>
                <a:spcPts val="0"/>
              </a:spcAft>
              <a:buClr>
                <a:srgbClr val="000000"/>
              </a:buClr>
              <a:buSzPct val="100000"/>
              <a:buFont typeface="Times New Roman"/>
              <a:buChar char="●"/>
            </a:pPr>
            <a:r>
              <a:rPr lang="en-US" sz="3600" dirty="0">
                <a:latin typeface="Times New Roman"/>
                <a:ea typeface="Times New Roman"/>
                <a:cs typeface="Times New Roman"/>
                <a:sym typeface="Times New Roman"/>
              </a:rPr>
              <a:t> </a:t>
            </a:r>
            <a:r>
              <a:rPr lang="en-US" sz="3600" b="0" i="0" u="none" strike="noStrike" cap="none" dirty="0" err="1">
                <a:latin typeface="Times New Roman"/>
                <a:ea typeface="Times New Roman"/>
                <a:cs typeface="Times New Roman"/>
                <a:sym typeface="Times New Roman"/>
              </a:rPr>
              <a:t>LinearLayout</a:t>
            </a:r>
            <a:r>
              <a:rPr lang="en-US" sz="3600" b="0" i="0" u="none" strike="noStrike" cap="none" dirty="0">
                <a:latin typeface="Times New Roman"/>
                <a:ea typeface="Times New Roman"/>
                <a:cs typeface="Times New Roman"/>
                <a:sym typeface="Times New Roman"/>
              </a:rPr>
              <a:t> </a:t>
            </a:r>
          </a:p>
          <a:p>
            <a:pPr marL="273050" marR="0" lvl="0" indent="-372110" algn="just" rtl="0">
              <a:lnSpc>
                <a:spcPct val="150000"/>
              </a:lnSpc>
              <a:spcBef>
                <a:spcPts val="500"/>
              </a:spcBef>
              <a:spcAft>
                <a:spcPts val="0"/>
              </a:spcAft>
              <a:buClr>
                <a:srgbClr val="000000"/>
              </a:buClr>
              <a:buSzPct val="100000"/>
              <a:buFont typeface="Times New Roman"/>
              <a:buChar char="●"/>
            </a:pPr>
            <a:r>
              <a:rPr lang="en-US" sz="3600" b="0" i="0" u="none" strike="noStrike" cap="none" dirty="0" err="1">
                <a:latin typeface="Times New Roman"/>
                <a:ea typeface="Times New Roman"/>
                <a:cs typeface="Times New Roman"/>
                <a:sym typeface="Times New Roman"/>
              </a:rPr>
              <a:t>TableLayout</a:t>
            </a:r>
            <a:endParaRPr lang="en-US" sz="3600" b="0" i="0" u="none" strike="noStrike" cap="none" dirty="0">
              <a:latin typeface="Times New Roman"/>
              <a:ea typeface="Times New Roman"/>
              <a:cs typeface="Times New Roman"/>
              <a:sym typeface="Times New Roman"/>
            </a:endParaRPr>
          </a:p>
          <a:p>
            <a:pPr marL="273050" marR="0" lvl="0" indent="-372110" algn="just" rtl="0">
              <a:lnSpc>
                <a:spcPct val="150000"/>
              </a:lnSpc>
              <a:spcBef>
                <a:spcPts val="500"/>
              </a:spcBef>
              <a:spcAft>
                <a:spcPts val="0"/>
              </a:spcAft>
              <a:buClr>
                <a:srgbClr val="000000"/>
              </a:buClr>
              <a:buSzPct val="100000"/>
              <a:buFont typeface="Times New Roman"/>
              <a:buChar char="●"/>
            </a:pPr>
            <a:r>
              <a:rPr lang="en-US" sz="3600" b="0" i="0" u="none" strike="noStrike" cap="none" dirty="0" err="1">
                <a:latin typeface="Times New Roman"/>
                <a:ea typeface="Times New Roman"/>
                <a:cs typeface="Times New Roman"/>
                <a:sym typeface="Times New Roman"/>
              </a:rPr>
              <a:t>RelativeLayout</a:t>
            </a:r>
            <a:r>
              <a:rPr lang="en-US" sz="3600" b="0" i="0" u="none" strike="noStrike" cap="none" dirty="0">
                <a:latin typeface="Times New Roman"/>
                <a:ea typeface="Times New Roman"/>
                <a:cs typeface="Times New Roman"/>
                <a:sym typeface="Times New Roman"/>
              </a:rPr>
              <a:t> </a:t>
            </a:r>
          </a:p>
          <a:p>
            <a:pPr marL="273050" marR="0" lvl="0" indent="-372110" algn="just" rtl="0">
              <a:lnSpc>
                <a:spcPct val="150000"/>
              </a:lnSpc>
              <a:spcBef>
                <a:spcPts val="500"/>
              </a:spcBef>
              <a:spcAft>
                <a:spcPts val="0"/>
              </a:spcAft>
              <a:buClr>
                <a:srgbClr val="000000"/>
              </a:buClr>
              <a:buSzPct val="100000"/>
              <a:buFont typeface="Times New Roman"/>
              <a:buChar char="●"/>
            </a:pPr>
            <a:r>
              <a:rPr lang="en-US" sz="3600" b="0" i="0" u="none" strike="noStrike" cap="none" dirty="0" err="1">
                <a:latin typeface="Times New Roman"/>
                <a:ea typeface="Times New Roman"/>
                <a:cs typeface="Times New Roman"/>
                <a:sym typeface="Times New Roman"/>
              </a:rPr>
              <a:t>AbsoluteLayout</a:t>
            </a:r>
            <a:endParaRPr lang="en-US" sz="3600" b="0" i="0" u="none" strike="noStrike" cap="none" dirty="0">
              <a:latin typeface="Times New Roman"/>
              <a:ea typeface="Times New Roman"/>
              <a:cs typeface="Times New Roman"/>
              <a:sym typeface="Times New Roman"/>
            </a:endParaRPr>
          </a:p>
        </p:txBody>
      </p:sp>
      <p:sp>
        <p:nvSpPr>
          <p:cNvPr id="58" name="Shape 5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197" name="Shape 19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graphicFrame>
        <p:nvGraphicFramePr>
          <p:cNvPr id="198" name="Shape 198"/>
          <p:cNvGraphicFramePr/>
          <p:nvPr/>
        </p:nvGraphicFramePr>
        <p:xfrm>
          <a:off x="1676400" y="152400"/>
          <a:ext cx="3000000" cy="3000000"/>
        </p:xfrm>
        <a:graphic>
          <a:graphicData uri="http://schemas.openxmlformats.org/drawingml/2006/table">
            <a:tbl>
              <a:tblPr>
                <a:noFill/>
                <a:tableStyleId>{B27F419C-7493-4813-A8D8-C64B695C3BE7}</a:tableStyleId>
              </a:tblPr>
              <a:tblGrid>
                <a:gridCol w="3009900"/>
                <a:gridCol w="3009900"/>
              </a:tblGrid>
              <a:tr h="319075">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r>
              <a:tr h="549275">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android:layout_alignParentTop</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Nếu được thiết lập là true thì phần tử hiện thời sẽ canh lên đỉnh phần tử chứa nó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550850">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android:layout_alignRight</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Canh cạnh phải của phần tử hiện thời trùng với cạnh phải của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549275">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android:layout_alignTop</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Canh đỉnh của phần tử hiện thời trùng với đỉnh của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733425">
                <a:tc>
                  <a:txBody>
                    <a:bodyPr/>
                    <a:lstStyle/>
                    <a:p>
                      <a:pPr marL="0" marR="0" lvl="0" indent="0" algn="l" rtl="0">
                        <a:lnSpc>
                          <a:spcPct val="100000"/>
                        </a:lnSpc>
                        <a:spcBef>
                          <a:spcPts val="0"/>
                        </a:spcBef>
                        <a:spcAft>
                          <a:spcPts val="0"/>
                        </a:spcAft>
                        <a:buClr>
                          <a:srgbClr val="000000"/>
                        </a:buClr>
                        <a:buSzPct val="25000"/>
                        <a:buFont typeface="Arial"/>
                        <a:buNone/>
                      </a:pPr>
                      <a:endParaRPr>
                        <a:solidFill>
                          <a:srgbClr val="FF0000"/>
                        </a:solidFill>
                      </a:endParaRP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endParaRPr>
                        <a:solidFill>
                          <a:srgbClr val="FF0000"/>
                        </a:solidFill>
                      </a:endParaRP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366700">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android:layout_below</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Đặt phần tử hiện thời ngay sau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550850">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android:layout_centerHorizontal</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Nếu thiết lập là true thì phần tử hiện thời sẽ được canh giữa theo chiều ngang phần tử chứa nó.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733425">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android:layout_centerInParent</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Nếu thiết lập là true thì phần tử hiện thời sẽ được canh chính giữa theo chiều phải trái và trên dưới so với phần tử chứa nó.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550850">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android:layout_centerVertical</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Nếu thiết lập là true thì phần tử hiện thời sẽ được canh chính giữa theo chiều dọc phần tử chứa nó.</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549275">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android:layout_toLeftOf</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Đặt cạnh phải của phần tử hiện thời trùng với cạnh trái của phần tử có id được chỉ ra. </a:t>
                      </a:r>
                    </a:p>
                  </a:txBody>
                  <a:tcPr marL="0" marR="0" marT="0" marB="0" anchor="ctr">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r h="639750">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android:layout_toRightOf</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Đặt cạnh trái của phần tử hiện thời trùng với cạnh phải của phần tử có id được chỉ ra. </a:t>
                      </a: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7E9E7"/>
                    </a:solidFill>
                  </a:tcPr>
                </a:tc>
              </a:tr>
              <a:tr h="319075">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c>
                  <a:txBody>
                    <a:bodyPr/>
                    <a:lstStyle/>
                    <a:p>
                      <a:pPr marL="0" marR="0" lvl="0"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txBody>
                  <a:tcPr marL="0" marR="0" marT="0" marB="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FCF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1" i="0" u="none" strike="noStrike" cap="none">
                <a:solidFill>
                  <a:schemeClr val="lt1"/>
                </a:solidFill>
                <a:latin typeface="Arial"/>
                <a:ea typeface="Arial"/>
                <a:cs typeface="Arial"/>
                <a:sym typeface="Arial"/>
              </a:rPr>
              <a:t>AbsoluteLayout</a:t>
            </a:r>
          </a:p>
        </p:txBody>
      </p:sp>
      <p:sp>
        <p:nvSpPr>
          <p:cNvPr id="204" name="Shape 204"/>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323215" algn="just" rtl="0">
              <a:lnSpc>
                <a:spcPct val="150000"/>
              </a:lnSpc>
              <a:spcBef>
                <a:spcPts val="0"/>
              </a:spcBef>
              <a:spcAft>
                <a:spcPts val="0"/>
              </a:spcAft>
              <a:buClr>
                <a:srgbClr val="000000"/>
              </a:buClr>
              <a:buSzPct val="100000"/>
              <a:buFont typeface="Noto Sans Symbols"/>
              <a:buChar char="●"/>
            </a:pPr>
            <a:r>
              <a:rPr lang="en-US" sz="3000" b="0" i="0" u="none" strike="noStrike" cap="none">
                <a:latin typeface="Times New Roman"/>
                <a:ea typeface="Times New Roman"/>
                <a:cs typeface="Times New Roman"/>
                <a:sym typeface="Times New Roman"/>
              </a:rPr>
              <a:t>Cho phép thiết lập giao diện một cách tùy thích</a:t>
            </a:r>
          </a:p>
        </p:txBody>
      </p:sp>
      <p:sp>
        <p:nvSpPr>
          <p:cNvPr id="205" name="Shape 20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06" name="Shape 206"/>
          <p:cNvSpPr txBox="1"/>
          <p:nvPr/>
        </p:nvSpPr>
        <p:spPr>
          <a:xfrm>
            <a:off x="585787" y="6262687"/>
            <a:ext cx="8280399" cy="3810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800" b="0" i="0" u="none" strike="noStrike" cap="none">
                <a:solidFill>
                  <a:schemeClr val="lt1"/>
                </a:solidFill>
                <a:latin typeface="Arial"/>
                <a:ea typeface="Arial"/>
                <a:cs typeface="Arial"/>
                <a:sym typeface="Arial"/>
              </a:rPr>
              <a:t>Links: http://</a:t>
            </a:r>
            <a:r>
              <a:rPr lang="en-US" sz="1600" b="0" i="0" u="none" strike="noStrike" cap="none">
                <a:solidFill>
                  <a:schemeClr val="lt1"/>
                </a:solidFill>
                <a:latin typeface="Arial"/>
                <a:ea typeface="Arial"/>
                <a:cs typeface="Arial"/>
                <a:sym typeface="Arial"/>
              </a:rPr>
              <a:t>developer.android.com/intl/vi/reference/android/widget/AbsoluteLayout.html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Clr>
                <a:schemeClr val="accent1"/>
              </a:buClr>
              <a:buSzPct val="25000"/>
              <a:buFont typeface="Noto Sans Symbols"/>
              <a:buNone/>
            </a:pPr>
            <a:endParaRPr sz="2000" b="0" i="0" u="none" strike="noStrike" cap="none">
              <a:solidFill>
                <a:srgbClr val="000000"/>
              </a:solidFill>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000" b="0" i="0" u="none" strike="noStrike" cap="none">
              <a:solidFill>
                <a:srgbClr val="000000"/>
              </a:solidFill>
              <a:latin typeface="Times New Roman"/>
              <a:ea typeface="Times New Roman"/>
              <a:cs typeface="Times New Roman"/>
              <a:sym typeface="Times New Roman"/>
            </a:endParaRPr>
          </a:p>
        </p:txBody>
      </p:sp>
      <p:sp>
        <p:nvSpPr>
          <p:cNvPr id="212" name="Shape 21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13" name="Shape 21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Demo</a:t>
            </a:r>
          </a:p>
        </p:txBody>
      </p:sp>
      <p:pic>
        <p:nvPicPr>
          <p:cNvPr id="214" name="Shape 214"/>
          <p:cNvPicPr preferRelativeResize="0"/>
          <p:nvPr/>
        </p:nvPicPr>
        <p:blipFill rotWithShape="1">
          <a:blip r:embed="rId3">
            <a:alphaModFix/>
          </a:blip>
          <a:srcRect/>
          <a:stretch/>
        </p:blipFill>
        <p:spPr>
          <a:xfrm>
            <a:off x="293475" y="1447800"/>
            <a:ext cx="8541600" cy="415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Clr>
                <a:schemeClr val="accent1"/>
              </a:buClr>
              <a:buSzPct val="25000"/>
              <a:buFont typeface="Noto Sans Symbols"/>
              <a:buNone/>
            </a:pPr>
            <a:endParaRPr sz="2000" b="0" i="0" u="none" strike="noStrike" cap="none">
              <a:solidFill>
                <a:srgbClr val="000000"/>
              </a:solidFill>
              <a:latin typeface="Times New Roman"/>
              <a:ea typeface="Times New Roman"/>
              <a:cs typeface="Times New Roman"/>
              <a:sym typeface="Times New Roman"/>
            </a:endParaRPr>
          </a:p>
          <a:p>
            <a:pPr marL="273050" marR="0" lvl="0" indent="-133350" algn="l" rtl="0">
              <a:lnSpc>
                <a:spcPct val="100000"/>
              </a:lnSpc>
              <a:spcBef>
                <a:spcPts val="575"/>
              </a:spcBef>
              <a:spcAft>
                <a:spcPts val="0"/>
              </a:spcAft>
              <a:buClr>
                <a:schemeClr val="accent1"/>
              </a:buClr>
              <a:buSzPct val="25000"/>
              <a:buFont typeface="Noto Sans Symbols"/>
              <a:buNone/>
            </a:pPr>
            <a:endParaRPr sz="2000" b="0" i="0" u="none" strike="noStrike" cap="none">
              <a:solidFill>
                <a:srgbClr val="000000"/>
              </a:solidFill>
              <a:latin typeface="Times New Roman"/>
              <a:ea typeface="Times New Roman"/>
              <a:cs typeface="Times New Roman"/>
              <a:sym typeface="Times New Roman"/>
            </a:endParaRPr>
          </a:p>
        </p:txBody>
      </p:sp>
      <p:sp>
        <p:nvSpPr>
          <p:cNvPr id="220" name="Shape 22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21" name="Shape 22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Kết quả</a:t>
            </a:r>
          </a:p>
        </p:txBody>
      </p:sp>
      <p:pic>
        <p:nvPicPr>
          <p:cNvPr id="222" name="Shape 222" descr="C:\Users\Computer\Desktop\1 (3).jpg"/>
          <p:cNvPicPr preferRelativeResize="0"/>
          <p:nvPr/>
        </p:nvPicPr>
        <p:blipFill rotWithShape="1">
          <a:blip r:embed="rId3">
            <a:alphaModFix/>
          </a:blip>
          <a:srcRect/>
          <a:stretch/>
        </p:blipFill>
        <p:spPr>
          <a:xfrm>
            <a:off x="1905000" y="1447800"/>
            <a:ext cx="4343400" cy="3657600"/>
          </a:xfrm>
          <a:prstGeom prst="rect">
            <a:avLst/>
          </a:prstGeom>
          <a:noFill/>
          <a:ln>
            <a:noFill/>
          </a:ln>
        </p:spPr>
      </p:pic>
      <p:sp>
        <p:nvSpPr>
          <p:cNvPr id="223" name="Shape 223"/>
          <p:cNvSpPr txBox="1"/>
          <p:nvPr/>
        </p:nvSpPr>
        <p:spPr>
          <a:xfrm>
            <a:off x="571500" y="594360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2200" b="1" i="0" u="none" strike="noStrike" cap="none">
                <a:solidFill>
                  <a:srgbClr val="FFFFFF"/>
                </a:solidFill>
                <a:latin typeface="Times New Roman"/>
                <a:ea typeface="Times New Roman"/>
                <a:cs typeface="Times New Roman"/>
                <a:sym typeface="Times New Roman"/>
              </a:rPr>
              <a:t>Links tham khảo: </a:t>
            </a:r>
            <a:r>
              <a:rPr lang="en-US" sz="1800" b="1" i="0" u="none" strike="noStrike" cap="none">
                <a:solidFill>
                  <a:srgbClr val="FFFFFF"/>
                </a:solidFill>
                <a:latin typeface="Times New Roman"/>
                <a:ea typeface="Times New Roman"/>
                <a:cs typeface="Times New Roman"/>
                <a:sym typeface="Times New Roman"/>
              </a:rPr>
              <a:t>http://developer.android.com/reference/android/widget/AbsoluteLayout.html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Bài tập </a:t>
            </a:r>
          </a:p>
        </p:txBody>
      </p:sp>
      <p:sp>
        <p:nvSpPr>
          <p:cNvPr id="229" name="Shape 229"/>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273050" algn="l" rtl="0">
              <a:lnSpc>
                <a:spcPct val="100000"/>
              </a:lnSpc>
              <a:spcBef>
                <a:spcPts val="0"/>
              </a:spcBef>
              <a:spcAft>
                <a:spcPts val="0"/>
              </a:spcAft>
              <a:buClr>
                <a:schemeClr val="accent1"/>
              </a:buClr>
              <a:buSzPct val="85000"/>
              <a:buFont typeface="Noto Sans Symbols"/>
              <a:buChar char="●"/>
            </a:pPr>
            <a:r>
              <a:rPr lang="en-US" sz="2600" b="0" i="0" u="none" strike="noStrike" cap="none">
                <a:solidFill>
                  <a:srgbClr val="000000"/>
                </a:solidFill>
                <a:latin typeface="Times New Roman"/>
                <a:ea typeface="Times New Roman"/>
                <a:cs typeface="Times New Roman"/>
                <a:sym typeface="Times New Roman"/>
              </a:rPr>
              <a:t>Exercise 1: Screen FrameLayout</a:t>
            </a: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230" name="Shape 23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231" name="Shape 231" descr="C:\Users\Computer\Desktop\device-2012-05-31-1748531.png"/>
          <p:cNvPicPr preferRelativeResize="0"/>
          <p:nvPr/>
        </p:nvPicPr>
        <p:blipFill rotWithShape="1">
          <a:blip r:embed="rId3">
            <a:alphaModFix/>
          </a:blip>
          <a:srcRect/>
          <a:stretch/>
        </p:blipFill>
        <p:spPr>
          <a:xfrm>
            <a:off x="2286000" y="1676400"/>
            <a:ext cx="4038598" cy="449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Bài tập </a:t>
            </a:r>
          </a:p>
        </p:txBody>
      </p:sp>
      <p:sp>
        <p:nvSpPr>
          <p:cNvPr id="237" name="Shape 237"/>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273050" algn="l" rtl="0">
              <a:lnSpc>
                <a:spcPct val="100000"/>
              </a:lnSpc>
              <a:spcBef>
                <a:spcPts val="0"/>
              </a:spcBef>
              <a:spcAft>
                <a:spcPts val="0"/>
              </a:spcAft>
              <a:buClr>
                <a:schemeClr val="accent1"/>
              </a:buClr>
              <a:buSzPct val="85000"/>
              <a:buFont typeface="Noto Sans Symbols"/>
              <a:buChar char="●"/>
            </a:pPr>
            <a:r>
              <a:rPr lang="en-US" sz="2600" b="0" i="0" u="none" strike="noStrike" cap="none">
                <a:solidFill>
                  <a:srgbClr val="000000"/>
                </a:solidFill>
                <a:latin typeface="Times New Roman"/>
                <a:ea typeface="Times New Roman"/>
                <a:cs typeface="Times New Roman"/>
                <a:sym typeface="Times New Roman"/>
              </a:rPr>
              <a:t>Exercise </a:t>
            </a:r>
            <a:r>
              <a:rPr lang="en-US" sz="2600">
                <a:latin typeface="Times New Roman"/>
                <a:ea typeface="Times New Roman"/>
                <a:cs typeface="Times New Roman"/>
                <a:sym typeface="Times New Roman"/>
              </a:rPr>
              <a:t>2</a:t>
            </a:r>
            <a:r>
              <a:rPr lang="en-US" sz="2600" b="0" i="0" u="none" strike="noStrike" cap="none">
                <a:solidFill>
                  <a:srgbClr val="000000"/>
                </a:solidFill>
                <a:latin typeface="Times New Roman"/>
                <a:ea typeface="Times New Roman"/>
                <a:cs typeface="Times New Roman"/>
                <a:sym typeface="Times New Roman"/>
              </a:rPr>
              <a:t>: Screen LinearLayout</a:t>
            </a: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238" name="Shape 23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239" name="Shape 239" descr="C:\Users\Computer\Desktop\9f096377567c7b2516216c801df52f05.jpg"/>
          <p:cNvPicPr preferRelativeResize="0"/>
          <p:nvPr/>
        </p:nvPicPr>
        <p:blipFill rotWithShape="1">
          <a:blip r:embed="rId3">
            <a:alphaModFix/>
          </a:blip>
          <a:srcRect/>
          <a:stretch/>
        </p:blipFill>
        <p:spPr>
          <a:xfrm>
            <a:off x="3196200" y="1984075"/>
            <a:ext cx="2419500" cy="34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500" b="1" i="0" u="none" strike="noStrike" cap="none">
                <a:solidFill>
                  <a:srgbClr val="FFFFFF"/>
                </a:solidFill>
                <a:latin typeface="Times New Roman"/>
                <a:ea typeface="Times New Roman"/>
                <a:cs typeface="Times New Roman"/>
                <a:sym typeface="Times New Roman"/>
              </a:rPr>
              <a:t>Bài tập </a:t>
            </a:r>
          </a:p>
        </p:txBody>
      </p:sp>
      <p:sp>
        <p:nvSpPr>
          <p:cNvPr id="245" name="Shape 245"/>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273050" algn="l" rtl="0">
              <a:lnSpc>
                <a:spcPct val="100000"/>
              </a:lnSpc>
              <a:spcBef>
                <a:spcPts val="0"/>
              </a:spcBef>
              <a:spcAft>
                <a:spcPts val="0"/>
              </a:spcAft>
              <a:buClr>
                <a:schemeClr val="accent1"/>
              </a:buClr>
              <a:buSzPct val="85000"/>
              <a:buFont typeface="Noto Sans Symbols"/>
              <a:buChar char="●"/>
            </a:pPr>
            <a:r>
              <a:rPr lang="en-US" sz="2600" b="0" i="0" u="none" strike="noStrike" cap="none">
                <a:solidFill>
                  <a:srgbClr val="000000"/>
                </a:solidFill>
                <a:latin typeface="Times New Roman"/>
                <a:ea typeface="Times New Roman"/>
                <a:cs typeface="Times New Roman"/>
                <a:sym typeface="Times New Roman"/>
              </a:rPr>
              <a:t>Exercise </a:t>
            </a:r>
            <a:r>
              <a:rPr lang="en-US" sz="2600">
                <a:latin typeface="Times New Roman"/>
                <a:ea typeface="Times New Roman"/>
                <a:cs typeface="Times New Roman"/>
                <a:sym typeface="Times New Roman"/>
              </a:rPr>
              <a:t>2</a:t>
            </a:r>
            <a:r>
              <a:rPr lang="en-US" sz="2600" b="0" i="0" u="none" strike="noStrike" cap="none">
                <a:solidFill>
                  <a:srgbClr val="000000"/>
                </a:solidFill>
                <a:latin typeface="Times New Roman"/>
                <a:ea typeface="Times New Roman"/>
                <a:cs typeface="Times New Roman"/>
                <a:sym typeface="Times New Roman"/>
              </a:rPr>
              <a:t>: Screen RelativeLayout</a:t>
            </a: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246" name="Shape 24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247" name="Shape 247" descr="C:\Users\Computer\Desktop\relative-layout-preveiw.png"/>
          <p:cNvPicPr preferRelativeResize="0"/>
          <p:nvPr/>
        </p:nvPicPr>
        <p:blipFill rotWithShape="1">
          <a:blip r:embed="rId3">
            <a:alphaModFix/>
          </a:blip>
          <a:srcRect/>
          <a:stretch/>
        </p:blipFill>
        <p:spPr>
          <a:xfrm>
            <a:off x="1809750" y="1676400"/>
            <a:ext cx="5524500" cy="457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p:nvPr/>
        </p:nvPicPr>
        <p:blipFill rotWithShape="1">
          <a:blip r:embed="rId3">
            <a:alphaModFix/>
          </a:blip>
          <a:srcRect/>
          <a:stretch/>
        </p:blipFill>
        <p:spPr>
          <a:xfrm>
            <a:off x="2982910" y="1978025"/>
            <a:ext cx="5080000" cy="3809998"/>
          </a:xfrm>
          <a:prstGeom prst="rect">
            <a:avLst/>
          </a:prstGeom>
          <a:noFill/>
          <a:ln>
            <a:noFill/>
          </a:ln>
        </p:spPr>
      </p:pic>
      <p:sp>
        <p:nvSpPr>
          <p:cNvPr id="253" name="Shape 25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254" name="Shape 254"/>
          <p:cNvSpPr txBox="1"/>
          <p:nvPr/>
        </p:nvSpPr>
        <p:spPr>
          <a:xfrm>
            <a:off x="2692400" y="2163760"/>
            <a:ext cx="3759198" cy="327501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3600" b="0" i="0" u="none" strike="noStrike" cap="none">
                <a:solidFill>
                  <a:schemeClr val="lt1"/>
                </a:solidFill>
                <a:latin typeface="Arial"/>
                <a:ea typeface="Arial"/>
                <a:cs typeface="Arial"/>
                <a:sym typeface="Arial"/>
              </a:rPr>
              <a:t>Tạo mới layout và kết nối vào Activity</a:t>
            </a:r>
          </a:p>
        </p:txBody>
      </p:sp>
      <p:sp>
        <p:nvSpPr>
          <p:cNvPr id="64" name="Shape 64"/>
          <p:cNvSpPr txBox="1">
            <a:spLocks noGrp="1"/>
          </p:cNvSpPr>
          <p:nvPr>
            <p:ph type="body" idx="1"/>
          </p:nvPr>
        </p:nvSpPr>
        <p:spPr>
          <a:xfrm>
            <a:off x="395287" y="1125537"/>
            <a:ext cx="8280399" cy="4967285"/>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200" b="0" i="0" u="none" strike="noStrike" cap="none">
                <a:solidFill>
                  <a:srgbClr val="000000"/>
                </a:solidFill>
                <a:latin typeface="Arial"/>
                <a:ea typeface="Arial"/>
                <a:cs typeface="Arial"/>
                <a:sym typeface="Arial"/>
              </a:rPr>
              <a:t>Khi bạn tạo mới một Android project, các bạn sẽ thấy một layout mặc định của nó là </a:t>
            </a:r>
            <a:r>
              <a:rPr lang="en-US" sz="2200" b="1" i="0" u="none" strike="noStrike" cap="none">
                <a:solidFill>
                  <a:srgbClr val="000000"/>
                </a:solidFill>
                <a:latin typeface="Arial"/>
                <a:ea typeface="Arial"/>
                <a:cs typeface="Arial"/>
                <a:sym typeface="Arial"/>
              </a:rPr>
              <a:t>activity_main.xml</a:t>
            </a:r>
            <a:r>
              <a:rPr lang="en-US" sz="2200" b="0" i="0" u="none" strike="noStrike" cap="none">
                <a:solidFill>
                  <a:srgbClr val="000000"/>
                </a:solidFill>
                <a:latin typeface="Arial"/>
                <a:ea typeface="Arial"/>
                <a:cs typeface="Arial"/>
                <a:sym typeface="Arial"/>
              </a:rPr>
              <a:t>.  Đó là layout được chỉ định chạy đầu tiên của chương trình. Bạn có thể tạo mới một layout khác và thay thế layout mặc định bằng layout bạn vừa tạo ra</a:t>
            </a:r>
            <a:r>
              <a:rPr lang="en-US" sz="2200" b="0" i="0" u="none" strike="noStrike" cap="none">
                <a:solidFill>
                  <a:srgbClr val="000000"/>
                </a:solidFill>
                <a:latin typeface="Times New Roman"/>
                <a:ea typeface="Times New Roman"/>
                <a:cs typeface="Times New Roman"/>
                <a:sym typeface="Times New Roman"/>
              </a:rPr>
              <a:t>.</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400" b="0" i="0" u="none" strike="noStrike" cap="none">
                <a:solidFill>
                  <a:srgbClr val="000000"/>
                </a:solidFill>
                <a:latin typeface="Arial"/>
                <a:ea typeface="Arial"/>
                <a:cs typeface="Arial"/>
                <a:sym typeface="Arial"/>
              </a:rPr>
              <a:t>B1: Trong </a:t>
            </a:r>
            <a:r>
              <a:rPr lang="en-US" sz="2400" b="1" i="0" u="none" strike="noStrike" cap="none">
                <a:solidFill>
                  <a:srgbClr val="000000"/>
                </a:solidFill>
                <a:latin typeface="Arial"/>
                <a:ea typeface="Arial"/>
                <a:cs typeface="Arial"/>
                <a:sym typeface="Arial"/>
              </a:rPr>
              <a:t>Package Explorer</a:t>
            </a:r>
            <a:r>
              <a:rPr lang="en-US" sz="2400" b="0" i="0" u="none" strike="noStrike" cap="none">
                <a:solidFill>
                  <a:srgbClr val="000000"/>
                </a:solidFill>
                <a:latin typeface="Arial"/>
                <a:ea typeface="Arial"/>
                <a:cs typeface="Arial"/>
                <a:sym typeface="Arial"/>
              </a:rPr>
              <a:t> chọn </a:t>
            </a:r>
            <a:r>
              <a:rPr lang="en-US" sz="2400" b="1" i="0" u="none" strike="noStrike" cap="none">
                <a:solidFill>
                  <a:srgbClr val="000000"/>
                </a:solidFill>
                <a:latin typeface="Arial"/>
                <a:ea typeface="Arial"/>
                <a:cs typeface="Arial"/>
                <a:sym typeface="Arial"/>
              </a:rPr>
              <a:t>New/Others…</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400" b="0" i="0" u="none" strike="noStrike" cap="none">
                <a:solidFill>
                  <a:srgbClr val="000000"/>
                </a:solidFill>
                <a:latin typeface="Times New Roman"/>
                <a:ea typeface="Times New Roman"/>
                <a:cs typeface="Times New Roman"/>
                <a:sym typeface="Times New Roman"/>
              </a:rPr>
              <a:t>B2: </a:t>
            </a:r>
            <a:r>
              <a:rPr lang="en-US" sz="2400" b="1" i="0" u="none" strike="noStrike" cap="none">
                <a:solidFill>
                  <a:srgbClr val="000000"/>
                </a:solidFill>
                <a:latin typeface="Arial"/>
                <a:ea typeface="Arial"/>
                <a:cs typeface="Arial"/>
                <a:sym typeface="Arial"/>
              </a:rPr>
              <a:t>Android XML Layout Files</a:t>
            </a:r>
            <a:r>
              <a:rPr lang="en-US" sz="2400" b="0" i="0" u="none" strike="noStrike" cap="none">
                <a:solidFill>
                  <a:srgbClr val="000000"/>
                </a:solidFill>
                <a:latin typeface="Arial"/>
                <a:ea typeface="Arial"/>
                <a:cs typeface="Arial"/>
                <a:sym typeface="Arial"/>
              </a:rPr>
              <a:t> rồi chọn  </a:t>
            </a:r>
            <a:r>
              <a:rPr lang="en-US" sz="2400" b="1" i="0" u="none" strike="noStrike" cap="none">
                <a:solidFill>
                  <a:srgbClr val="000000"/>
                </a:solidFill>
                <a:latin typeface="Arial"/>
                <a:ea typeface="Arial"/>
                <a:cs typeface="Arial"/>
                <a:sym typeface="Arial"/>
              </a:rPr>
              <a:t>Next.</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400" b="0" i="0" u="none" strike="noStrike" cap="none">
                <a:solidFill>
                  <a:srgbClr val="000000"/>
                </a:solidFill>
                <a:latin typeface="Times New Roman"/>
                <a:ea typeface="Times New Roman"/>
                <a:cs typeface="Times New Roman"/>
                <a:sym typeface="Times New Roman"/>
              </a:rPr>
              <a:t>B3: Chọn loại layout và đặt tên cho layout vừa tạo.</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400" b="0" i="0" u="none" strike="noStrike" cap="none">
                <a:solidFill>
                  <a:srgbClr val="000000"/>
                </a:solidFill>
                <a:latin typeface="Times New Roman"/>
                <a:ea typeface="Times New Roman"/>
                <a:cs typeface="Times New Roman"/>
                <a:sym typeface="Times New Roman"/>
              </a:rPr>
              <a:t>B4: Mở file MainActivity.java và set layout cho activity vừa tạo</a:t>
            </a:r>
          </a:p>
        </p:txBody>
      </p:sp>
      <p:sp>
        <p:nvSpPr>
          <p:cNvPr id="65" name="Shape 6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31850" y="282050"/>
            <a:ext cx="8280300" cy="7641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algn="just" rtl="0">
              <a:lnSpc>
                <a:spcPct val="100000"/>
              </a:lnSpc>
              <a:spcBef>
                <a:spcPts val="0"/>
              </a:spcBef>
              <a:buNone/>
            </a:pPr>
            <a:r>
              <a:rPr lang="en-US" sz="3600" b="1">
                <a:solidFill>
                  <a:srgbClr val="FFFFFF"/>
                </a:solidFill>
                <a:latin typeface="Times New Roman"/>
                <a:ea typeface="Times New Roman"/>
                <a:cs typeface="Times New Roman"/>
                <a:sym typeface="Times New Roman"/>
              </a:rPr>
              <a:t>FrameLayout</a:t>
            </a:r>
          </a:p>
        </p:txBody>
      </p:sp>
      <p:sp>
        <p:nvSpPr>
          <p:cNvPr id="71" name="Shape 71"/>
          <p:cNvSpPr txBox="1">
            <a:spLocks noGrp="1"/>
          </p:cNvSpPr>
          <p:nvPr>
            <p:ph type="body" idx="1"/>
          </p:nvPr>
        </p:nvSpPr>
        <p:spPr>
          <a:xfrm>
            <a:off x="395275" y="1125525"/>
            <a:ext cx="8634300" cy="5732400"/>
          </a:xfrm>
          <a:prstGeom prst="rect">
            <a:avLst/>
          </a:prstGeom>
          <a:noFill/>
          <a:ln>
            <a:noFill/>
          </a:ln>
        </p:spPr>
        <p:txBody>
          <a:bodyPr lIns="91425" tIns="45700" rIns="91425" bIns="45700" anchor="t" anchorCtr="0">
            <a:noAutofit/>
          </a:bodyPr>
          <a:lstStyle/>
          <a:p>
            <a:pPr marL="273050" marR="0" lvl="0" indent="-323215" algn="just" rtl="0">
              <a:lnSpc>
                <a:spcPct val="150000"/>
              </a:lnSpc>
              <a:spcBef>
                <a:spcPts val="0"/>
              </a:spcBef>
              <a:spcAft>
                <a:spcPts val="0"/>
              </a:spcAft>
              <a:buClr>
                <a:srgbClr val="000000"/>
              </a:buClr>
              <a:buSzPct val="100000"/>
              <a:buFont typeface="Noto Sans Symbols"/>
            </a:pPr>
            <a:r>
              <a:rPr lang="en-US" sz="3000" b="1"/>
              <a:t>Khái niệm</a:t>
            </a:r>
          </a:p>
          <a:p>
            <a:pPr marL="457200" marR="0" lvl="0" indent="-419100" algn="just" rtl="0">
              <a:lnSpc>
                <a:spcPct val="115000"/>
              </a:lnSpc>
              <a:spcBef>
                <a:spcPts val="0"/>
              </a:spcBef>
              <a:spcAft>
                <a:spcPts val="0"/>
              </a:spcAft>
              <a:buClr>
                <a:srgbClr val="000000"/>
              </a:buClr>
              <a:buSzPct val="100000"/>
              <a:buFont typeface="Arial"/>
            </a:pPr>
            <a:r>
              <a:rPr lang="en-US" sz="3000" b="0" i="0" u="none" strike="noStrike" cap="none">
                <a:solidFill>
                  <a:srgbClr val="000000"/>
                </a:solidFill>
                <a:latin typeface="Arial"/>
                <a:ea typeface="Arial"/>
                <a:cs typeface="Arial"/>
                <a:sym typeface="Arial"/>
              </a:rPr>
              <a:t>Đây là loại Layout cơ bản nhất  trong Android. Đặc điểm của layout này là các view khi được đưa vào layout sẽ được "neo giữ" tai góc trái trên cùng của màn hình. Nó sẽ không cho phép chúng ta thay đổi vị trí của các view theo.</a:t>
            </a:r>
          </a:p>
          <a:p>
            <a:pPr marL="457200" marR="0" lvl="0" indent="-419100" algn="just" rtl="0">
              <a:lnSpc>
                <a:spcPct val="115000"/>
              </a:lnSpc>
              <a:spcBef>
                <a:spcPts val="0"/>
              </a:spcBef>
              <a:spcAft>
                <a:spcPts val="0"/>
              </a:spcAft>
              <a:buClr>
                <a:srgbClr val="000000"/>
              </a:buClr>
              <a:buSzPct val="100000"/>
              <a:buFont typeface="Arial"/>
            </a:pPr>
            <a:r>
              <a:rPr lang="en-US" sz="3000" b="0" i="0" u="none" strike="noStrike" cap="none">
                <a:solidFill>
                  <a:srgbClr val="000000"/>
                </a:solidFill>
                <a:latin typeface="Arial"/>
                <a:ea typeface="Arial"/>
                <a:cs typeface="Arial"/>
                <a:sym typeface="Arial"/>
              </a:rPr>
              <a:t>Khi các bạn đưa các view vào sau sẽ  nằm đè lên và che khuất một phần hoặc che khuất hoàn toàn view trước đó. </a:t>
            </a:r>
          </a:p>
        </p:txBody>
      </p:sp>
      <p:sp>
        <p:nvSpPr>
          <p:cNvPr id="72" name="Shape 7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73" name="Shape 73"/>
          <p:cNvSpPr txBox="1"/>
          <p:nvPr/>
        </p:nvSpPr>
        <p:spPr>
          <a:xfrm>
            <a:off x="749250" y="6184950"/>
            <a:ext cx="8280300" cy="5079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Times New Roman"/>
              <a:buNone/>
            </a:pPr>
            <a:r>
              <a:rPr lang="en-US" sz="1800" b="1" i="0" u="none" strike="noStrike" cap="none">
                <a:solidFill>
                  <a:srgbClr val="FFFFFF"/>
                </a:solidFill>
                <a:latin typeface="Times New Roman"/>
                <a:ea typeface="Times New Roman"/>
                <a:cs typeface="Times New Roman"/>
                <a:sym typeface="Times New Roman"/>
              </a:rPr>
              <a:t>Links: http://developer.android.com/reference/android/widget/FrameLayout.html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1000" y="228600"/>
            <a:ext cx="8280300" cy="8382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algn="just" rtl="0">
              <a:spcBef>
                <a:spcPts val="0"/>
              </a:spcBef>
              <a:buClr>
                <a:schemeClr val="dk1"/>
              </a:buClr>
              <a:buSzPct val="30555"/>
              <a:buFont typeface="Arial"/>
              <a:buNone/>
            </a:pPr>
            <a:r>
              <a:rPr lang="en-US" sz="3600" b="1">
                <a:solidFill>
                  <a:srgbClr val="FFFFFF"/>
                </a:solidFill>
                <a:latin typeface="Times New Roman"/>
                <a:ea typeface="Times New Roman"/>
                <a:cs typeface="Times New Roman"/>
                <a:sym typeface="Times New Roman"/>
              </a:rPr>
              <a:t>FrameLayout</a:t>
            </a:r>
          </a:p>
        </p:txBody>
      </p:sp>
      <p:sp>
        <p:nvSpPr>
          <p:cNvPr id="79" name="Shape 79"/>
          <p:cNvSpPr txBox="1">
            <a:spLocks noGrp="1"/>
          </p:cNvSpPr>
          <p:nvPr>
            <p:ph type="body" idx="1"/>
          </p:nvPr>
        </p:nvSpPr>
        <p:spPr>
          <a:xfrm>
            <a:off x="395287" y="1125537"/>
            <a:ext cx="8280300" cy="4967400"/>
          </a:xfrm>
          <a:prstGeom prst="rect">
            <a:avLst/>
          </a:prstGeom>
          <a:noFill/>
          <a:ln>
            <a:noFill/>
          </a:ln>
        </p:spPr>
        <p:txBody>
          <a:bodyPr lIns="91425" tIns="45700" rIns="91425" bIns="45700" anchor="t" anchorCtr="0">
            <a:noAutofit/>
          </a:bodyPr>
          <a:lstStyle/>
          <a:p>
            <a:pPr marL="457200" marR="0" lvl="0" indent="-570865" algn="just" rtl="0">
              <a:lnSpc>
                <a:spcPct val="150000"/>
              </a:lnSpc>
              <a:spcBef>
                <a:spcPts val="0"/>
              </a:spcBef>
              <a:spcAft>
                <a:spcPts val="0"/>
              </a:spcAft>
              <a:buClr>
                <a:srgbClr val="000000"/>
              </a:buClr>
              <a:buSzPct val="133333"/>
              <a:buFont typeface="Noto Sans Symbols"/>
              <a:buChar char="•"/>
            </a:pPr>
            <a:r>
              <a:rPr lang="en-US" sz="3000" b="1" i="0" u="none" strike="noStrike" cap="none">
                <a:solidFill>
                  <a:srgbClr val="000000"/>
                </a:solidFill>
                <a:latin typeface="Times New Roman"/>
                <a:ea typeface="Times New Roman"/>
                <a:cs typeface="Times New Roman"/>
                <a:sym typeface="Times New Roman"/>
              </a:rPr>
              <a:t>layout_gravity=“center”</a:t>
            </a:r>
          </a:p>
          <a:p>
            <a:pPr marL="457200" marR="0" lvl="0" indent="-457200" algn="just" rtl="0">
              <a:lnSpc>
                <a:spcPct val="150000"/>
              </a:lnSpc>
              <a:spcBef>
                <a:spcPts val="0"/>
              </a:spcBef>
              <a:spcAft>
                <a:spcPts val="0"/>
              </a:spcAft>
              <a:buClr>
                <a:schemeClr val="accent1"/>
              </a:buClr>
              <a:buSzPct val="25000"/>
              <a:buFont typeface="Noto Sans Symbols"/>
              <a:buNone/>
            </a:pPr>
            <a:endParaRPr sz="2600" b="1"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2600" b="0" i="0" u="none" strike="noStrike" cap="none">
                <a:solidFill>
                  <a:srgbClr val="000000"/>
                </a:solidFill>
                <a:latin typeface="Times New Roman"/>
                <a:ea typeface="Times New Roman"/>
                <a:cs typeface="Times New Roman"/>
                <a:sym typeface="Times New Roman"/>
              </a:rPr>
              <a:t>=&gt;</a:t>
            </a:r>
            <a:r>
              <a:rPr lang="en-US" sz="2600">
                <a:latin typeface="Times New Roman"/>
                <a:ea typeface="Times New Roman"/>
                <a:cs typeface="Times New Roman"/>
                <a:sym typeface="Times New Roman"/>
              </a:rPr>
              <a:t>view con so với view cha của nó</a:t>
            </a:r>
          </a:p>
          <a:p>
            <a:pPr marL="0" marR="0" lvl="0" indent="0" algn="just" rtl="0">
              <a:lnSpc>
                <a:spcPct val="150000"/>
              </a:lnSpc>
              <a:spcBef>
                <a:spcPts val="0"/>
              </a:spcBef>
              <a:spcAft>
                <a:spcPts val="0"/>
              </a:spcAft>
              <a:buNone/>
            </a:pPr>
            <a:endParaRPr/>
          </a:p>
        </p:txBody>
      </p:sp>
      <p:sp>
        <p:nvSpPr>
          <p:cNvPr id="80" name="Shape 8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81" name="Shape 81"/>
          <p:cNvPicPr preferRelativeResize="0"/>
          <p:nvPr/>
        </p:nvPicPr>
        <p:blipFill rotWithShape="1">
          <a:blip r:embed="rId3">
            <a:alphaModFix/>
          </a:blip>
          <a:srcRect/>
          <a:stretch/>
        </p:blipFill>
        <p:spPr>
          <a:xfrm>
            <a:off x="2393550" y="1981275"/>
            <a:ext cx="3667200" cy="55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81000" y="228600"/>
            <a:ext cx="8280300" cy="8382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algn="just" rtl="0">
              <a:spcBef>
                <a:spcPts val="0"/>
              </a:spcBef>
              <a:buClr>
                <a:schemeClr val="dk1"/>
              </a:buClr>
              <a:buSzPct val="30555"/>
              <a:buFont typeface="Arial"/>
              <a:buNone/>
            </a:pPr>
            <a:r>
              <a:rPr lang="en-US" sz="3600" b="1">
                <a:solidFill>
                  <a:srgbClr val="FFFFFF"/>
                </a:solidFill>
                <a:latin typeface="Times New Roman"/>
                <a:ea typeface="Times New Roman"/>
                <a:cs typeface="Times New Roman"/>
                <a:sym typeface="Times New Roman"/>
              </a:rPr>
              <a:t>FrameLayout</a:t>
            </a:r>
          </a:p>
        </p:txBody>
      </p:sp>
      <p:sp>
        <p:nvSpPr>
          <p:cNvPr id="87" name="Shape 87"/>
          <p:cNvSpPr txBox="1">
            <a:spLocks noGrp="1"/>
          </p:cNvSpPr>
          <p:nvPr>
            <p:ph type="body" idx="1"/>
          </p:nvPr>
        </p:nvSpPr>
        <p:spPr>
          <a:xfrm>
            <a:off x="73500" y="1066792"/>
            <a:ext cx="8280300" cy="1307099"/>
          </a:xfrm>
          <a:prstGeom prst="rect">
            <a:avLst/>
          </a:prstGeom>
          <a:noFill/>
          <a:ln>
            <a:noFill/>
          </a:ln>
        </p:spPr>
        <p:txBody>
          <a:bodyPr lIns="91425" tIns="45700" rIns="91425" bIns="45700" anchor="t" anchorCtr="0">
            <a:noAutofit/>
          </a:bodyPr>
          <a:lstStyle/>
          <a:p>
            <a:pPr marL="457200" marR="0" lvl="0" indent="-419100" algn="just" rtl="0">
              <a:lnSpc>
                <a:spcPct val="150000"/>
              </a:lnSpc>
              <a:spcBef>
                <a:spcPts val="0"/>
              </a:spcBef>
              <a:spcAft>
                <a:spcPts val="0"/>
              </a:spcAft>
              <a:buClr>
                <a:srgbClr val="000000"/>
              </a:buClr>
              <a:buSzPct val="100000"/>
              <a:buFont typeface="Times New Roman"/>
            </a:pPr>
            <a:r>
              <a:rPr lang="en-US" sz="3000" b="1">
                <a:latin typeface="Times New Roman"/>
                <a:ea typeface="Times New Roman"/>
                <a:cs typeface="Times New Roman"/>
                <a:sym typeface="Times New Roman"/>
              </a:rPr>
              <a:t>Padding và margin</a:t>
            </a:r>
          </a:p>
          <a:p>
            <a:pPr marL="273050" marR="0" lvl="0" indent="-133350" algn="l" rtl="0">
              <a:lnSpc>
                <a:spcPct val="100000"/>
              </a:lnSpc>
              <a:spcBef>
                <a:spcPts val="575"/>
              </a:spcBef>
              <a:spcAft>
                <a:spcPts val="0"/>
              </a:spcAft>
              <a:buClr>
                <a:schemeClr val="accent1"/>
              </a:buClr>
              <a:buSzPct val="2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88" name="Shape 8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89" name="Shape 89"/>
          <p:cNvPicPr preferRelativeResize="0"/>
          <p:nvPr/>
        </p:nvPicPr>
        <p:blipFill rotWithShape="1">
          <a:blip r:embed="rId3">
            <a:alphaModFix/>
          </a:blip>
          <a:srcRect/>
          <a:stretch/>
        </p:blipFill>
        <p:spPr>
          <a:xfrm>
            <a:off x="1571525" y="1925550"/>
            <a:ext cx="5562600" cy="43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95287" y="260350"/>
            <a:ext cx="8280300" cy="7254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algn="just" rtl="0">
              <a:spcBef>
                <a:spcPts val="0"/>
              </a:spcBef>
              <a:buClr>
                <a:schemeClr val="dk1"/>
              </a:buClr>
              <a:buSzPct val="30555"/>
              <a:buFont typeface="Arial"/>
              <a:buNone/>
            </a:pPr>
            <a:r>
              <a:rPr lang="en-US" sz="3600" b="1">
                <a:solidFill>
                  <a:srgbClr val="FFFFFF"/>
                </a:solidFill>
                <a:latin typeface="Times New Roman"/>
                <a:ea typeface="Times New Roman"/>
                <a:cs typeface="Times New Roman"/>
                <a:sym typeface="Times New Roman"/>
              </a:rPr>
              <a:t>FrameLayout</a:t>
            </a:r>
          </a:p>
        </p:txBody>
      </p:sp>
      <p:sp>
        <p:nvSpPr>
          <p:cNvPr id="95" name="Shape 95"/>
          <p:cNvSpPr txBox="1">
            <a:spLocks noGrp="1"/>
          </p:cNvSpPr>
          <p:nvPr>
            <p:ph type="body" idx="1"/>
          </p:nvPr>
        </p:nvSpPr>
        <p:spPr>
          <a:xfrm>
            <a:off x="395275" y="1125524"/>
            <a:ext cx="8280300" cy="5300700"/>
          </a:xfrm>
          <a:prstGeom prst="rect">
            <a:avLst/>
          </a:prstGeom>
          <a:noFill/>
          <a:ln>
            <a:noFill/>
          </a:ln>
        </p:spPr>
        <p:txBody>
          <a:bodyPr lIns="91425" tIns="45700" rIns="91425" bIns="45700" anchor="t" anchorCtr="0">
            <a:noAutofit/>
          </a:bodyPr>
          <a:lstStyle/>
          <a:p>
            <a:pPr marL="457200" lvl="0" indent="-419100" algn="just" rtl="0">
              <a:lnSpc>
                <a:spcPct val="150000"/>
              </a:lnSpc>
              <a:spcBef>
                <a:spcPts val="0"/>
              </a:spcBef>
              <a:buClr>
                <a:schemeClr val="dk1"/>
              </a:buClr>
              <a:buSzPct val="100000"/>
              <a:buFont typeface="Times New Roman"/>
            </a:pPr>
            <a:r>
              <a:rPr lang="en-US" sz="3000" b="1">
                <a:solidFill>
                  <a:schemeClr val="dk1"/>
                </a:solidFill>
                <a:latin typeface="Times New Roman"/>
                <a:ea typeface="Times New Roman"/>
                <a:cs typeface="Times New Roman"/>
                <a:sym typeface="Times New Roman"/>
              </a:rPr>
              <a:t>Padding và margin</a:t>
            </a:r>
          </a:p>
          <a:p>
            <a:pPr marL="273050" marR="0" lvl="0" indent="-334010" algn="just" rtl="0">
              <a:lnSpc>
                <a:spcPct val="100000"/>
              </a:lnSpc>
              <a:spcBef>
                <a:spcPts val="0"/>
              </a:spcBef>
              <a:spcAft>
                <a:spcPts val="0"/>
              </a:spcAft>
              <a:buClr>
                <a:srgbClr val="000000"/>
              </a:buClr>
              <a:buSzPct val="100000"/>
              <a:buFont typeface="Noto Sans Symbols"/>
              <a:buChar char="●"/>
            </a:pPr>
            <a:r>
              <a:rPr lang="en-US" sz="3000" b="0" i="0" u="none" strike="noStrike" cap="none">
                <a:latin typeface="Times New Roman"/>
                <a:ea typeface="Times New Roman"/>
                <a:cs typeface="Times New Roman"/>
                <a:sym typeface="Times New Roman"/>
              </a:rPr>
              <a:t>Padding: Set khoảng cách của các views bên trong nó so với chính nó.</a:t>
            </a:r>
          </a:p>
          <a:p>
            <a:pPr marL="273050" marR="0" lvl="0" indent="-334010" algn="just" rtl="0">
              <a:lnSpc>
                <a:spcPct val="100000"/>
              </a:lnSpc>
              <a:spcBef>
                <a:spcPts val="0"/>
              </a:spcBef>
              <a:spcAft>
                <a:spcPts val="0"/>
              </a:spcAft>
              <a:buClr>
                <a:srgbClr val="000000"/>
              </a:buClr>
              <a:buSzPct val="100000"/>
              <a:buFont typeface="Noto Sans Symbols"/>
              <a:buChar char="●"/>
            </a:pPr>
            <a:r>
              <a:rPr lang="en-US" sz="3000" b="0" i="0" u="none" strike="noStrike" cap="none">
                <a:latin typeface="Times New Roman"/>
                <a:ea typeface="Times New Roman"/>
                <a:cs typeface="Times New Roman"/>
                <a:sym typeface="Times New Roman"/>
              </a:rPr>
              <a:t>Padding: Top, left, right, bottom.</a:t>
            </a:r>
          </a:p>
          <a:p>
            <a:pPr marL="273050" marR="0" lvl="0" indent="-334010" algn="just" rtl="0">
              <a:lnSpc>
                <a:spcPct val="100000"/>
              </a:lnSpc>
              <a:spcBef>
                <a:spcPts val="0"/>
              </a:spcBef>
              <a:spcAft>
                <a:spcPts val="0"/>
              </a:spcAft>
              <a:buClr>
                <a:srgbClr val="000000"/>
              </a:buClr>
              <a:buSzPct val="100000"/>
              <a:buFont typeface="Noto Sans Symbols"/>
              <a:buChar char="●"/>
            </a:pPr>
            <a:r>
              <a:rPr lang="en-US" sz="3000" b="0" i="0" u="none" strike="noStrike" cap="none">
                <a:latin typeface="Times New Roman"/>
                <a:ea typeface="Times New Roman"/>
                <a:cs typeface="Times New Roman"/>
                <a:sym typeface="Times New Roman"/>
              </a:rPr>
              <a:t>Margin: Set khoảng cách của nó so với 1 views khác.</a:t>
            </a:r>
          </a:p>
          <a:p>
            <a:pPr marL="273050" marR="0" lvl="0" indent="-334010" algn="just" rtl="0">
              <a:lnSpc>
                <a:spcPct val="100000"/>
              </a:lnSpc>
              <a:spcBef>
                <a:spcPts val="0"/>
              </a:spcBef>
              <a:spcAft>
                <a:spcPts val="0"/>
              </a:spcAft>
              <a:buClr>
                <a:srgbClr val="000000"/>
              </a:buClr>
              <a:buSzPct val="100000"/>
              <a:buFont typeface="Noto Sans Symbols"/>
              <a:buChar char="●"/>
            </a:pPr>
            <a:r>
              <a:rPr lang="en-US" sz="3000" b="0" i="0" u="none" strike="noStrike" cap="none">
                <a:latin typeface="Times New Roman"/>
                <a:ea typeface="Times New Roman"/>
                <a:cs typeface="Times New Roman"/>
                <a:sym typeface="Times New Roman"/>
              </a:rPr>
              <a:t>Margin: top, left, right, bottom.</a:t>
            </a:r>
          </a:p>
          <a:p>
            <a:pPr marL="0" marR="0" lvl="0" indent="0" algn="just" rtl="0">
              <a:lnSpc>
                <a:spcPct val="100000"/>
              </a:lnSpc>
              <a:spcBef>
                <a:spcPts val="0"/>
              </a:spcBef>
              <a:spcAft>
                <a:spcPts val="0"/>
              </a:spcAft>
              <a:buNone/>
            </a:pPr>
            <a:endParaRPr sz="3000">
              <a:latin typeface="Times New Roman"/>
              <a:ea typeface="Times New Roman"/>
              <a:cs typeface="Times New Roman"/>
              <a:sym typeface="Times New Roman"/>
            </a:endParaRPr>
          </a:p>
          <a:p>
            <a:pPr marL="457200" marR="0" lvl="0" indent="-419100" algn="just" rtl="0">
              <a:lnSpc>
                <a:spcPct val="100000"/>
              </a:lnSpc>
              <a:spcBef>
                <a:spcPts val="0"/>
              </a:spcBef>
              <a:spcAft>
                <a:spcPts val="0"/>
              </a:spcAft>
              <a:buClr>
                <a:srgbClr val="FF0000"/>
              </a:buClr>
              <a:buSzPct val="100000"/>
              <a:buFont typeface="Times New Roman"/>
            </a:pPr>
            <a:r>
              <a:rPr lang="en-US" sz="3000">
                <a:solidFill>
                  <a:srgbClr val="FF0000"/>
                </a:solidFill>
                <a:latin typeface="Times New Roman"/>
                <a:ea typeface="Times New Roman"/>
                <a:cs typeface="Times New Roman"/>
                <a:sym typeface="Times New Roman"/>
              </a:rPr>
              <a:t>chú ý:2 thuộc tính này được áp dụng cho tất cả các layout và các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lvl="0" algn="just" rtl="0">
              <a:spcBef>
                <a:spcPts val="0"/>
              </a:spcBef>
              <a:buClr>
                <a:schemeClr val="dk1"/>
              </a:buClr>
              <a:buSzPct val="30555"/>
              <a:buFont typeface="Arial"/>
              <a:buNone/>
            </a:pPr>
            <a:r>
              <a:rPr lang="en-US" sz="3600" b="1">
                <a:solidFill>
                  <a:srgbClr val="FFFFFF"/>
                </a:solidFill>
                <a:latin typeface="Times New Roman"/>
                <a:ea typeface="Times New Roman"/>
                <a:cs typeface="Times New Roman"/>
                <a:sym typeface="Times New Roman"/>
              </a:rPr>
              <a:t>FrameLayout</a:t>
            </a:r>
          </a:p>
        </p:txBody>
      </p:sp>
      <p:sp>
        <p:nvSpPr>
          <p:cNvPr id="101" name="Shape 101"/>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02" name="Shape 102"/>
          <p:cNvPicPr preferRelativeResize="0"/>
          <p:nvPr/>
        </p:nvPicPr>
        <p:blipFill>
          <a:blip r:embed="rId3">
            <a:extLst>
              <a:ext uri="{28A0092B-C50C-407E-A947-70E740481C1C}">
                <a14:useLocalDpi xmlns:a14="http://schemas.microsoft.com/office/drawing/2010/main" val="0"/>
              </a:ext>
            </a:extLst>
          </a:blip>
          <a:stretch>
            <a:fillRect/>
          </a:stretch>
        </p:blipFill>
        <p:spPr>
          <a:xfrm>
            <a:off x="1895275" y="1920300"/>
            <a:ext cx="5215744" cy="4518600"/>
          </a:xfrm>
          <a:prstGeom prst="rect">
            <a:avLst/>
          </a:prstGeom>
          <a:noFill/>
          <a:ln>
            <a:noFill/>
          </a:ln>
        </p:spPr>
      </p:pic>
      <p:sp>
        <p:nvSpPr>
          <p:cNvPr id="103" name="Shape 103"/>
          <p:cNvSpPr txBox="1"/>
          <p:nvPr/>
        </p:nvSpPr>
        <p:spPr>
          <a:xfrm>
            <a:off x="395275" y="1079350"/>
            <a:ext cx="3000000" cy="725400"/>
          </a:xfrm>
          <a:prstGeom prst="rect">
            <a:avLst/>
          </a:prstGeom>
          <a:noFill/>
          <a:ln>
            <a:noFill/>
          </a:ln>
        </p:spPr>
        <p:txBody>
          <a:bodyPr lIns="91425" tIns="91425" rIns="91425" bIns="91425" anchor="ctr" anchorCtr="0">
            <a:noAutofit/>
          </a:bodyPr>
          <a:lstStyle/>
          <a:p>
            <a:pPr marL="457200" lvl="0" indent="-419100" algn="just" rtl="0">
              <a:spcBef>
                <a:spcPts val="0"/>
              </a:spcBef>
              <a:buSzPct val="100000"/>
              <a:buChar char="❖"/>
            </a:pPr>
            <a:r>
              <a:rPr lang="en-US" sz="3000" b="1"/>
              <a:t>Demo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b="0" i="0" u="none" strike="noStrike" cap="none">
                <a:solidFill>
                  <a:schemeClr val="lt1"/>
                </a:solidFill>
                <a:latin typeface="Arial"/>
                <a:ea typeface="Arial"/>
                <a:cs typeface="Arial"/>
                <a:sym typeface="Arial"/>
              </a:rPr>
              <a:t> </a:t>
            </a:r>
            <a:r>
              <a:rPr lang="en-US" sz="3600" b="1" i="0" u="none" strike="noStrike" cap="none">
                <a:solidFill>
                  <a:schemeClr val="lt1"/>
                </a:solidFill>
                <a:latin typeface="Arial"/>
                <a:ea typeface="Arial"/>
                <a:cs typeface="Arial"/>
                <a:sym typeface="Arial"/>
              </a:rPr>
              <a:t>LinearLayout</a:t>
            </a:r>
            <a:r>
              <a:rPr lang="en-US" sz="3600" b="0" i="0" u="none" strike="noStrike" cap="none">
                <a:solidFill>
                  <a:schemeClr val="lt1"/>
                </a:solidFill>
                <a:latin typeface="Arial"/>
                <a:ea typeface="Arial"/>
                <a:cs typeface="Arial"/>
                <a:sym typeface="Arial"/>
              </a:rPr>
              <a:t>:</a:t>
            </a:r>
          </a:p>
        </p:txBody>
      </p:sp>
      <p:sp>
        <p:nvSpPr>
          <p:cNvPr id="109" name="Shape 109"/>
          <p:cNvSpPr txBox="1">
            <a:spLocks noGrp="1"/>
          </p:cNvSpPr>
          <p:nvPr>
            <p:ph type="body" idx="1"/>
          </p:nvPr>
        </p:nvSpPr>
        <p:spPr>
          <a:xfrm>
            <a:off x="395275" y="1183937"/>
            <a:ext cx="8280300" cy="4908900"/>
          </a:xfrm>
          <a:prstGeom prst="rect">
            <a:avLst/>
          </a:prstGeom>
          <a:noFill/>
          <a:ln>
            <a:noFill/>
          </a:ln>
        </p:spPr>
        <p:txBody>
          <a:bodyPr lIns="91425" tIns="45700" rIns="91425" bIns="45700" anchor="t" anchorCtr="0">
            <a:noAutofit/>
          </a:bodyPr>
          <a:lstStyle/>
          <a:p>
            <a:pPr marL="457200" marR="0" lvl="0" indent="-419100" algn="just" rtl="0">
              <a:lnSpc>
                <a:spcPct val="150000"/>
              </a:lnSpc>
              <a:spcBef>
                <a:spcPts val="0"/>
              </a:spcBef>
              <a:spcAft>
                <a:spcPts val="0"/>
              </a:spcAft>
              <a:buClr>
                <a:srgbClr val="000000"/>
              </a:buClr>
              <a:buSzPct val="100000"/>
            </a:pPr>
            <a:r>
              <a:rPr lang="en-US" sz="3000" b="1"/>
              <a:t>Khái niệm</a:t>
            </a:r>
          </a:p>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Layout này cho phép sắp xếp các view theo chiều ngang (từ trái sang phải), hoặc chiều dọc (Từ trên xuống dưới).</a:t>
            </a:r>
          </a:p>
        </p:txBody>
      </p:sp>
      <p:sp>
        <p:nvSpPr>
          <p:cNvPr id="110" name="Shape 11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
        <p:nvSpPr>
          <p:cNvPr id="111" name="Shape 111"/>
          <p:cNvSpPr txBox="1"/>
          <p:nvPr/>
        </p:nvSpPr>
        <p:spPr>
          <a:xfrm>
            <a:off x="585787" y="6262687"/>
            <a:ext cx="8280399" cy="381000"/>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800" b="0" i="0" u="none" strike="noStrike" cap="none">
                <a:solidFill>
                  <a:schemeClr val="lt1"/>
                </a:solidFill>
                <a:latin typeface="Arial"/>
                <a:ea typeface="Arial"/>
                <a:cs typeface="Arial"/>
                <a:sym typeface="Arial"/>
              </a:rPr>
              <a:t>Links: http://developer.android.com/intl/vi/guide/topics/ui/layout/linear.html </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778</Words>
  <Application>Microsoft Macintosh PowerPoint</Application>
  <PresentationFormat>On-screen Show (4:3)</PresentationFormat>
  <Paragraphs>147</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Noto Sans Symbols</vt:lpstr>
      <vt:lpstr>Times New Roman</vt:lpstr>
      <vt:lpstr>Arial</vt:lpstr>
      <vt:lpstr>1_Equity</vt:lpstr>
      <vt:lpstr>2_Equity</vt:lpstr>
      <vt:lpstr>Buổi 2: Các loại layout trong Android</vt:lpstr>
      <vt:lpstr>Nội dung</vt:lpstr>
      <vt:lpstr>Tạo mới layout và kết nối vào Activity</vt:lpstr>
      <vt:lpstr>FrameLayout</vt:lpstr>
      <vt:lpstr>FrameLayout</vt:lpstr>
      <vt:lpstr>FrameLayout</vt:lpstr>
      <vt:lpstr>FrameLayout</vt:lpstr>
      <vt:lpstr>FrameLayout</vt:lpstr>
      <vt:lpstr> LinearLayout:</vt:lpstr>
      <vt:lpstr> LinearLayout</vt:lpstr>
      <vt:lpstr> LinearLayout</vt:lpstr>
      <vt:lpstr> LinearLayout</vt:lpstr>
      <vt:lpstr>TableLayout</vt:lpstr>
      <vt:lpstr>TableLayout</vt:lpstr>
      <vt:lpstr>TableLayout</vt:lpstr>
      <vt:lpstr>TableLayout</vt:lpstr>
      <vt:lpstr> Relative Layout</vt:lpstr>
      <vt:lpstr>1. Demo Relative Layout</vt:lpstr>
      <vt:lpstr>1. Bảng danh sách các thuộc tính canh phần tử xuất hiện như thế nào so với các phần tử khác được liệt kê phía sau:</vt:lpstr>
      <vt:lpstr>PowerPoint Presentation</vt:lpstr>
      <vt:lpstr>AbsoluteLayout</vt:lpstr>
      <vt:lpstr>Demo</vt:lpstr>
      <vt:lpstr>Kết quả</vt:lpstr>
      <vt:lpstr>Bài tập </vt:lpstr>
      <vt:lpstr>Bài tập </vt:lpstr>
      <vt:lpstr>Bài tập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4: Các loại layout trong Android</dc:title>
  <cp:lastModifiedBy>Microsoft Office User</cp:lastModifiedBy>
  <cp:revision>5</cp:revision>
  <dcterms:modified xsi:type="dcterms:W3CDTF">2018-06-08T07:36:57Z</dcterms:modified>
</cp:coreProperties>
</file>