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75"/>
    <p:restoredTop sz="50000"/>
  </p:normalViewPr>
  <p:slideViewPr>
    <p:cSldViewPr snapToGrid="0" snapToObjects="1">
      <p:cViewPr varScale="1">
        <p:scale>
          <a:sx n="75" d="100"/>
          <a:sy n="75" d="100"/>
        </p:scale>
        <p:origin x="18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18042893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6097" y="4343701"/>
            <a:ext cx="5485800" cy="4113898"/>
          </a:xfrm>
          <a:prstGeom prst="rect">
            <a:avLst/>
          </a:prstGeom>
          <a:noFill/>
          <a:ln>
            <a:noFill/>
          </a:ln>
        </p:spPr>
        <p:txBody>
          <a:bodyPr lIns="86175" tIns="86175" rIns="86175" bIns="86175" anchor="t" anchorCtr="0">
            <a:noAutofit/>
          </a:bodyPr>
          <a:lstStyle/>
          <a:p>
            <a:pPr marL="0" marR="0" lvl="0" indent="0" algn="l" rtl="0">
              <a:spcBef>
                <a:spcPts val="0"/>
              </a:spcBef>
              <a:buSzPct val="25000"/>
              <a:buFont typeface="Arial"/>
              <a:buNone/>
            </a:pPr>
            <a:endParaRPr sz="1700" b="0" i="0" u="none" strike="noStrike" cap="none"/>
          </a:p>
        </p:txBody>
      </p:sp>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78336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1025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204489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Tree>
    <p:extLst>
      <p:ext uri="{BB962C8B-B14F-4D97-AF65-F5344CB8AC3E}">
        <p14:creationId xmlns:p14="http://schemas.microsoft.com/office/powerpoint/2010/main" val="196751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sp>
        <p:nvSpPr>
          <p:cNvPr id="21" name="Shape 21"/>
          <p:cNvSpPr txBox="1">
            <a:spLocks noGrp="1"/>
          </p:cNvSpPr>
          <p:nvPr>
            <p:ph type="subTitle" idx="1"/>
          </p:nvPr>
        </p:nvSpPr>
        <p:spPr>
          <a:xfrm>
            <a:off x="1295400" y="2400300"/>
            <a:ext cx="6400799" cy="1200299"/>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ctrTitle"/>
          </p:nvPr>
        </p:nvSpPr>
        <p:spPr>
          <a:xfrm>
            <a:off x="457200" y="1129445"/>
            <a:ext cx="8229600" cy="1102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3" name="Shape 23"/>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64" name="Shape 6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67" name="Shape 67"/>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8" name="Shape 6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32" name="Shape 32"/>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4" name="Shape 44"/>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51" name="Shape 5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6"/>
        <p:cNvGrpSpPr/>
        <p:nvPr/>
      </p:nvGrpSpPr>
      <p:grpSpPr>
        <a:xfrm>
          <a:off x="0" y="0"/>
          <a:ext cx="0" cy="0"/>
          <a:chOff x="0" y="0"/>
          <a:chExt cx="0" cy="0"/>
        </a:xfrm>
      </p:grpSpPr>
      <p:sp>
        <p:nvSpPr>
          <p:cNvPr id="57" name="Shape 57"/>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8" name="Shape 5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59" name="Shape 59"/>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60" name="Shape 60"/>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vi"/>
              <a:t>‹#›</a:t>
            </a:fld>
            <a:endParaRPr lang="vi"/>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 name="Shape 7"/>
          <p:cNvSpPr/>
          <p:nvPr/>
        </p:nvSpPr>
        <p:spPr>
          <a:xfrm>
            <a:off x="63500" y="52386"/>
            <a:ext cx="9013800" cy="5019600"/>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 name="Shape 8"/>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9" name="Shape 9"/>
          <p:cNvGrpSpPr/>
          <p:nvPr/>
        </p:nvGrpSpPr>
        <p:grpSpPr>
          <a:xfrm>
            <a:off x="60325" y="45243"/>
            <a:ext cx="9023400" cy="5029199"/>
            <a:chOff x="60325" y="60325"/>
            <a:chExt cx="9023400" cy="6705599"/>
          </a:xfrm>
        </p:grpSpPr>
        <p:pic>
          <p:nvPicPr>
            <p:cNvPr id="10" name="Shape 10"/>
            <p:cNvPicPr preferRelativeResize="0"/>
            <p:nvPr/>
          </p:nvPicPr>
          <p:blipFill/>
          <p:spPr>
            <a:xfrm>
              <a:off x="60325" y="60325"/>
              <a:ext cx="9023400" cy="6705599"/>
            </a:xfrm>
            <a:prstGeom prst="rect">
              <a:avLst/>
            </a:prstGeom>
            <a:solidFill>
              <a:srgbClr val="FFFFFF"/>
            </a:solidFill>
            <a:ln>
              <a:noFill/>
            </a:ln>
          </p:spPr>
        </p:pic>
        <p:sp>
          <p:nvSpPr>
            <p:cNvPr id="11" name="Shape 11"/>
            <p:cNvSpPr txBox="1"/>
            <p:nvPr/>
          </p:nvSpPr>
          <p:spPr>
            <a:xfrm>
              <a:off x="161925" y="166685"/>
              <a:ext cx="8820000" cy="6497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2" name="Shape 12"/>
          <p:cNvSpPr txBox="1"/>
          <p:nvPr/>
        </p:nvSpPr>
        <p:spPr>
          <a:xfrm>
            <a:off x="63500" y="1087040"/>
            <a:ext cx="9020100" cy="1145399"/>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txBox="1"/>
          <p:nvPr/>
        </p:nvSpPr>
        <p:spPr>
          <a:xfrm>
            <a:off x="63500" y="1047750"/>
            <a:ext cx="9020100" cy="9029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p:nvPr/>
        </p:nvSpPr>
        <p:spPr>
          <a:xfrm>
            <a:off x="63500" y="2232421"/>
            <a:ext cx="9020100" cy="83099"/>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914400" y="205977"/>
            <a:ext cx="77724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6" name="Shape 16"/>
          <p:cNvSpPr txBox="1">
            <a:spLocks noGrp="1"/>
          </p:cNvSpPr>
          <p:nvPr>
            <p:ph type="body" idx="1"/>
          </p:nvPr>
        </p:nvSpPr>
        <p:spPr>
          <a:xfrm>
            <a:off x="914400" y="1085850"/>
            <a:ext cx="7772400" cy="3429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Shape 19"/>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28" name="Shape 28"/>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29" name="Shape 29"/>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vi" sz="1000">
                <a:solidFill>
                  <a:schemeClr val="dk2"/>
                </a:solidFill>
              </a:rPr>
              <a:t>‹#›</a:t>
            </a:fld>
            <a:endParaRPr lang="vi"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Shape 76"/>
          <p:cNvSpPr txBox="1">
            <a:spLocks noGrp="1"/>
          </p:cNvSpPr>
          <p:nvPr>
            <p:ph type="ctrTitle"/>
          </p:nvPr>
        </p:nvSpPr>
        <p:spPr>
          <a:xfrm>
            <a:off x="457200" y="1129901"/>
            <a:ext cx="8229600" cy="1102500"/>
          </a:xfrm>
          <a:prstGeom prst="rect">
            <a:avLst/>
          </a:prstGeom>
          <a:noFill/>
          <a:ln>
            <a:noFill/>
          </a:ln>
        </p:spPr>
        <p:txBody>
          <a:bodyPr lIns="91425" tIns="45700" rIns="91425" bIns="91425" anchor="ctr" anchorCtr="0">
            <a:noAutofit/>
          </a:bodyPr>
          <a:lstStyle/>
          <a:p>
            <a:pPr marL="0" marR="0" lvl="0" indent="0" algn="ctr" rtl="0">
              <a:lnSpc>
                <a:spcPct val="150000"/>
              </a:lnSpc>
              <a:spcBef>
                <a:spcPts val="0"/>
              </a:spcBef>
              <a:spcAft>
                <a:spcPts val="0"/>
              </a:spcAft>
              <a:buClr>
                <a:srgbClr val="FFFFFF"/>
              </a:buClr>
              <a:buSzPct val="25000"/>
              <a:buFont typeface="Times New Roman"/>
              <a:buNone/>
            </a:pPr>
            <a:r>
              <a:rPr lang="vi" sz="4000" b="0" i="0" u="none" strike="noStrike" cap="none" dirty="0">
                <a:solidFill>
                  <a:srgbClr val="FFFFFF"/>
                </a:solidFill>
                <a:latin typeface="Times New Roman"/>
                <a:ea typeface="Times New Roman"/>
                <a:cs typeface="Times New Roman"/>
                <a:sym typeface="Times New Roman"/>
              </a:rPr>
              <a:t>Buổi </a:t>
            </a:r>
            <a:r>
              <a:rPr lang="en-US" sz="4000" b="0" i="0" u="none" strike="noStrike" cap="none" dirty="0" smtClean="0">
                <a:solidFill>
                  <a:srgbClr val="FFFFFF"/>
                </a:solidFill>
                <a:latin typeface="Times New Roman"/>
                <a:ea typeface="Times New Roman"/>
                <a:cs typeface="Times New Roman"/>
                <a:sym typeface="Times New Roman"/>
              </a:rPr>
              <a:t>3</a:t>
            </a:r>
            <a:r>
              <a:rPr lang="vi" sz="4000" b="0" i="0" u="none" strike="noStrike" cap="none" dirty="0" smtClean="0">
                <a:solidFill>
                  <a:srgbClr val="FFFFFF"/>
                </a:solidFill>
                <a:latin typeface="Times New Roman"/>
                <a:ea typeface="Times New Roman"/>
                <a:cs typeface="Times New Roman"/>
                <a:sym typeface="Times New Roman"/>
              </a:rPr>
              <a:t>: </a:t>
            </a:r>
            <a:r>
              <a:rPr lang="vi" sz="4000" b="0" i="0" u="none" strike="noStrike" cap="none" dirty="0">
                <a:solidFill>
                  <a:srgbClr val="FFFFFF"/>
                </a:solidFill>
                <a:latin typeface="Times New Roman"/>
                <a:ea typeface="Times New Roman"/>
                <a:cs typeface="Times New Roman"/>
                <a:sym typeface="Times New Roman"/>
              </a:rPr>
              <a:t>Intent trong android</a:t>
            </a:r>
          </a:p>
        </p:txBody>
      </p:sp>
      <p:sp>
        <p:nvSpPr>
          <p:cNvPr id="77" name="Shape 77"/>
          <p:cNvSpPr txBox="1"/>
          <p:nvPr/>
        </p:nvSpPr>
        <p:spPr>
          <a:xfrm>
            <a:off x="-142875" y="4714875"/>
            <a:ext cx="1928699" cy="2775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vi" sz="1800" b="1" i="0" u="none" strike="noStrike" cap="none">
                <a:solidFill>
                  <a:srgbClr val="000000"/>
                </a:solidFill>
                <a:latin typeface="Times New Roman"/>
                <a:ea typeface="Times New Roman"/>
                <a:cs typeface="Times New Roman"/>
                <a:sym typeface="Times New Roman"/>
              </a:rPr>
              <a:t>8 - 2016</a:t>
            </a:r>
          </a:p>
        </p:txBody>
      </p:sp>
      <p:sp>
        <p:nvSpPr>
          <p:cNvPr id="78" name="Shape 78"/>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46400" y="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40" name="Shape 140"/>
          <p:cNvSpPr txBox="1">
            <a:spLocks noGrp="1"/>
          </p:cNvSpPr>
          <p:nvPr>
            <p:ph type="body" idx="1"/>
          </p:nvPr>
        </p:nvSpPr>
        <p:spPr>
          <a:xfrm>
            <a:off x="146325" y="630300"/>
            <a:ext cx="8936400" cy="4468200"/>
          </a:xfrm>
          <a:prstGeom prst="rect">
            <a:avLst/>
          </a:prstGeom>
        </p:spPr>
        <p:txBody>
          <a:bodyPr lIns="91425" tIns="91425" rIns="91425" bIns="91425" anchor="t" anchorCtr="0">
            <a:noAutofit/>
          </a:bodyPr>
          <a:lstStyle/>
          <a:p>
            <a:pPr marL="457200" lvl="0" indent="-406400" rtl="0">
              <a:lnSpc>
                <a:spcPct val="100000"/>
              </a:lnSpc>
              <a:spcBef>
                <a:spcPts val="0"/>
              </a:spcBef>
              <a:spcAft>
                <a:spcPts val="0"/>
              </a:spcAft>
              <a:buClr>
                <a:schemeClr val="dk1"/>
              </a:buClr>
              <a:buSzPct val="100000"/>
              <a:buChar char="❖"/>
            </a:pPr>
            <a:r>
              <a:rPr lang="vi" sz="2800" b="1">
                <a:solidFill>
                  <a:schemeClr val="dk1"/>
                </a:solidFill>
              </a:rPr>
              <a:t>Intent không tường minh</a:t>
            </a:r>
          </a:p>
          <a:p>
            <a:pPr lvl="0" algn="just" rtl="0">
              <a:lnSpc>
                <a:spcPct val="100000"/>
              </a:lnSpc>
              <a:spcBef>
                <a:spcPts val="0"/>
              </a:spcBef>
              <a:spcAft>
                <a:spcPts val="0"/>
              </a:spcAft>
              <a:buNone/>
            </a:pPr>
            <a:r>
              <a:rPr lang="vi" sz="2400"/>
              <a:t>Intent không tường minh (Implicit Intents): Là những ý định (intent) không chỉ định rõ một mục tiêu thành phần, nhưng bao gồm đầy đủ thông tin cho hệ thống để xác định các thành phần có sẵn là tốt nhất để chạy cho mục đích đó. Hãy xem xét một ứng dụng liệt kê các nhà hàng có sẵn ở gần bạn. Khi bạn bấm vào một tùy chọn nhà hàng cụ thể, ứng dụng sẽ hỏi một ứng dụng khác để hiển thị các tuyến đường đến nhà hàng đó. Để đạt được điều này, nó hoặc có thể gửi một ý định rõ ràng trực tiếp đến các ứng dụng Google Maps, hoặc gửi ý định ngầm, ý định sẽ được chuyển giao cho bất kỳ ứng dụng nào cung cấp các tính năng bản đồ (map) (chẳng hạn, Yahoo Maps).</a:t>
            </a:r>
          </a:p>
        </p:txBody>
      </p:sp>
      <p:sp>
        <p:nvSpPr>
          <p:cNvPr id="141" name="Shape 141"/>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46400" y="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47" name="Shape 147"/>
          <p:cNvSpPr txBox="1">
            <a:spLocks noGrp="1"/>
          </p:cNvSpPr>
          <p:nvPr>
            <p:ph type="body" idx="1"/>
          </p:nvPr>
        </p:nvSpPr>
        <p:spPr>
          <a:xfrm>
            <a:off x="146325" y="630300"/>
            <a:ext cx="8936400" cy="4468200"/>
          </a:xfrm>
          <a:prstGeom prst="rect">
            <a:avLst/>
          </a:prstGeom>
        </p:spPr>
        <p:txBody>
          <a:bodyPr lIns="91425" tIns="91425" rIns="91425" bIns="91425" anchor="t" anchorCtr="0">
            <a:noAutofit/>
          </a:bodyPr>
          <a:lstStyle/>
          <a:p>
            <a:pPr marL="457200" lvl="0" indent="-381000" rtl="0">
              <a:lnSpc>
                <a:spcPct val="100000"/>
              </a:lnSpc>
              <a:spcBef>
                <a:spcPts val="0"/>
              </a:spcBef>
              <a:spcAft>
                <a:spcPts val="0"/>
              </a:spcAft>
              <a:buClr>
                <a:schemeClr val="dk1"/>
              </a:buClr>
              <a:buSzPct val="85714"/>
              <a:buChar char="❖"/>
            </a:pPr>
            <a:r>
              <a:rPr lang="vi" sz="2800" b="1">
                <a:solidFill>
                  <a:schemeClr val="dk1"/>
                </a:solidFill>
              </a:rPr>
              <a:t>Các intent không tường mình thường gặp.</a:t>
            </a:r>
          </a:p>
          <a:p>
            <a:pPr marL="457200" lvl="0" indent="-228600" rtl="0">
              <a:lnSpc>
                <a:spcPct val="115000"/>
              </a:lnSpc>
              <a:spcBef>
                <a:spcPts val="0"/>
              </a:spcBef>
              <a:spcAft>
                <a:spcPts val="0"/>
              </a:spcAft>
              <a:buChar char="●"/>
            </a:pPr>
            <a:r>
              <a:rPr lang="vi"/>
              <a:t>Intent intent = new Intent(MediaStore.ACTION_IMAGE_CAPTURE)(camera)</a:t>
            </a:r>
          </a:p>
          <a:p>
            <a:pPr marL="457200" lvl="0" indent="-228600" rtl="0">
              <a:lnSpc>
                <a:spcPct val="115000"/>
              </a:lnSpc>
              <a:spcBef>
                <a:spcPts val="0"/>
              </a:spcBef>
              <a:spcAft>
                <a:spcPts val="0"/>
              </a:spcAft>
              <a:buChar char="●"/>
            </a:pPr>
            <a:r>
              <a:rPr lang="vi"/>
              <a:t>Intent galleryIntent = new Intent( Intent.ACTION_PICK, android.provider.MediaStore.Images.Media.EXTERNAL_CONTENT_URI);()galery</a:t>
            </a:r>
          </a:p>
          <a:p>
            <a:pPr marL="457200" lvl="0" indent="-228600" rtl="0">
              <a:lnSpc>
                <a:spcPct val="115000"/>
              </a:lnSpc>
              <a:spcBef>
                <a:spcPts val="0"/>
              </a:spcBef>
              <a:spcAft>
                <a:spcPts val="0"/>
              </a:spcAft>
              <a:buChar char="●"/>
            </a:pPr>
            <a:r>
              <a:rPr lang="vi"/>
              <a:t>Intent intentEmail = new Intent(Intent.ACTION_SEND, Uri.parse("mailto:"));</a:t>
            </a:r>
          </a:p>
          <a:p>
            <a:pPr marL="457200" lvl="0" indent="-228600" rtl="0">
              <a:lnSpc>
                <a:spcPct val="115000"/>
              </a:lnSpc>
              <a:spcBef>
                <a:spcPts val="0"/>
              </a:spcBef>
              <a:spcAft>
                <a:spcPts val="0"/>
              </a:spcAft>
              <a:buChar char="●"/>
            </a:pPr>
            <a:r>
              <a:rPr lang="vi"/>
              <a:t>Intent intent = new Intent(Intent.ACTION_CALL, Uri.parse("tel:" + "Your Phone_number"));</a:t>
            </a:r>
          </a:p>
          <a:p>
            <a:pPr marL="457200" lvl="0" indent="-228600" rtl="0">
              <a:lnSpc>
                <a:spcPct val="115000"/>
              </a:lnSpc>
              <a:spcBef>
                <a:spcPts val="0"/>
              </a:spcBef>
              <a:spcAft>
                <a:spcPts val="0"/>
              </a:spcAft>
              <a:buChar char="●"/>
            </a:pPr>
            <a:r>
              <a:rPr lang="vi"/>
              <a:t>Intent sendIntent = new Intent(Intent.ACTION_VIEW);</a:t>
            </a:r>
          </a:p>
          <a:p>
            <a:pPr marL="457200" lvl="0" indent="-228600" rtl="0">
              <a:spcBef>
                <a:spcPts val="0"/>
              </a:spcBef>
              <a:buClr>
                <a:srgbClr val="FF0000"/>
              </a:buClr>
              <a:buChar char="➢"/>
            </a:pPr>
            <a:r>
              <a:rPr lang="vi">
                <a:solidFill>
                  <a:srgbClr val="FF0000"/>
                </a:solidFill>
              </a:rPr>
              <a:t>ngoài ra còn có thể start 1 application bất kì hoặc gọi đến tất cả activity hệ thống</a:t>
            </a:r>
          </a:p>
          <a:p>
            <a:pPr lvl="0" rtl="0">
              <a:lnSpc>
                <a:spcPct val="100000"/>
              </a:lnSpc>
              <a:spcBef>
                <a:spcPts val="0"/>
              </a:spcBef>
              <a:spcAft>
                <a:spcPts val="0"/>
              </a:spcAft>
              <a:buNone/>
            </a:pPr>
            <a:endParaRPr/>
          </a:p>
        </p:txBody>
      </p:sp>
      <p:sp>
        <p:nvSpPr>
          <p:cNvPr id="148" name="Shape 148"/>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03837" y="2250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54" name="Shape 154"/>
          <p:cNvSpPr txBox="1">
            <a:spLocks noGrp="1"/>
          </p:cNvSpPr>
          <p:nvPr>
            <p:ph type="body" idx="1"/>
          </p:nvPr>
        </p:nvSpPr>
        <p:spPr>
          <a:xfrm>
            <a:off x="103762" y="652800"/>
            <a:ext cx="8936400" cy="4468200"/>
          </a:xfrm>
          <a:prstGeom prst="rect">
            <a:avLst/>
          </a:prstGeom>
        </p:spPr>
        <p:txBody>
          <a:bodyPr lIns="91425" tIns="91425" rIns="91425" bIns="91425" anchor="t" anchorCtr="0">
            <a:noAutofit/>
          </a:bodyPr>
          <a:lstStyle/>
          <a:p>
            <a:pPr marL="457200" lvl="0" indent="-406400" rtl="0">
              <a:lnSpc>
                <a:spcPct val="115000"/>
              </a:lnSpc>
              <a:spcBef>
                <a:spcPts val="0"/>
              </a:spcBef>
              <a:spcAft>
                <a:spcPts val="0"/>
              </a:spcAft>
              <a:buClr>
                <a:schemeClr val="dk1"/>
              </a:buClr>
              <a:buSzPct val="100000"/>
              <a:buChar char="❖"/>
            </a:pPr>
            <a:r>
              <a:rPr lang="vi" sz="2800" b="1">
                <a:solidFill>
                  <a:schemeClr val="dk1"/>
                </a:solidFill>
              </a:rPr>
              <a:t>Truyền dữ liệu giữa các activity</a:t>
            </a:r>
          </a:p>
          <a:p>
            <a:pPr marL="457200" lvl="0" indent="-393700" rtl="0">
              <a:lnSpc>
                <a:spcPct val="115000"/>
              </a:lnSpc>
              <a:spcBef>
                <a:spcPts val="0"/>
              </a:spcBef>
              <a:spcAft>
                <a:spcPts val="0"/>
              </a:spcAft>
              <a:buSzPct val="100000"/>
              <a:buChar char="●"/>
            </a:pPr>
            <a:r>
              <a:rPr lang="vi" sz="2600" u="sng"/>
              <a:t>Truyền dữ liệu bằng intent</a:t>
            </a:r>
          </a:p>
          <a:p>
            <a:pPr marL="457200" lvl="0" indent="-393700" rtl="0">
              <a:lnSpc>
                <a:spcPct val="115000"/>
              </a:lnSpc>
              <a:spcBef>
                <a:spcPts val="0"/>
              </a:spcBef>
              <a:spcAft>
                <a:spcPts val="0"/>
              </a:spcAft>
              <a:buSzPct val="100000"/>
              <a:buChar char="❏"/>
            </a:pPr>
            <a:r>
              <a:rPr lang="vi" sz="2600"/>
              <a:t>ở activity gửi:intent.putExtra("key", "gia tri");</a:t>
            </a:r>
          </a:p>
          <a:p>
            <a:pPr marL="457200" lvl="0" indent="-393700" rtl="0">
              <a:lnSpc>
                <a:spcPct val="115000"/>
              </a:lnSpc>
              <a:spcBef>
                <a:spcPts val="0"/>
              </a:spcBef>
              <a:spcAft>
                <a:spcPts val="0"/>
              </a:spcAft>
              <a:buSzPct val="100000"/>
              <a:buChar char="❏"/>
            </a:pPr>
            <a:r>
              <a:rPr lang="vi" sz="2600"/>
              <a:t>ở activity nhận:có 2 cách dùng bundle để lấy dữ liệu và dùng intent để lấy dữ liệu.</a:t>
            </a:r>
          </a:p>
          <a:p>
            <a:pPr lvl="0" rtl="0">
              <a:lnSpc>
                <a:spcPct val="115000"/>
              </a:lnSpc>
              <a:spcBef>
                <a:spcPts val="0"/>
              </a:spcBef>
              <a:spcAft>
                <a:spcPts val="0"/>
              </a:spcAft>
              <a:buNone/>
            </a:pPr>
            <a:r>
              <a:rPr lang="vi" sz="2600" i="1"/>
              <a:t>dùng bundle:Bundle extras = getIntent().getExtras();</a:t>
            </a:r>
          </a:p>
          <a:p>
            <a:pPr lvl="0" rtl="0">
              <a:lnSpc>
                <a:spcPct val="115000"/>
              </a:lnSpc>
              <a:spcBef>
                <a:spcPts val="0"/>
              </a:spcBef>
              <a:spcAft>
                <a:spcPts val="0"/>
              </a:spcAft>
              <a:buNone/>
            </a:pPr>
            <a:r>
              <a:rPr lang="vi" sz="2600"/>
              <a:t>String value1 = extras.getString("key");</a:t>
            </a:r>
          </a:p>
          <a:p>
            <a:pPr lvl="0" rtl="0">
              <a:lnSpc>
                <a:spcPct val="115000"/>
              </a:lnSpc>
              <a:spcBef>
                <a:spcPts val="0"/>
              </a:spcBef>
              <a:spcAft>
                <a:spcPts val="0"/>
              </a:spcAft>
              <a:buNone/>
            </a:pPr>
            <a:r>
              <a:rPr lang="vi" sz="2600" i="1"/>
              <a:t>-dùng intent:String name = getIntent().getStringExtra("key");</a:t>
            </a:r>
          </a:p>
          <a:p>
            <a:pPr lvl="0" rtl="0">
              <a:lnSpc>
                <a:spcPct val="100000"/>
              </a:lnSpc>
              <a:spcBef>
                <a:spcPts val="0"/>
              </a:spcBef>
              <a:spcAft>
                <a:spcPts val="0"/>
              </a:spcAft>
              <a:buNone/>
            </a:pPr>
            <a:endParaRPr/>
          </a:p>
        </p:txBody>
      </p:sp>
      <p:sp>
        <p:nvSpPr>
          <p:cNvPr id="155" name="Shape 155"/>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03837" y="2250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61" name="Shape 161"/>
          <p:cNvSpPr txBox="1">
            <a:spLocks noGrp="1"/>
          </p:cNvSpPr>
          <p:nvPr>
            <p:ph type="body" idx="1"/>
          </p:nvPr>
        </p:nvSpPr>
        <p:spPr>
          <a:xfrm>
            <a:off x="103762" y="652800"/>
            <a:ext cx="8936400" cy="4468200"/>
          </a:xfrm>
          <a:prstGeom prst="rect">
            <a:avLst/>
          </a:prstGeom>
        </p:spPr>
        <p:txBody>
          <a:bodyPr lIns="91425" tIns="91425" rIns="91425" bIns="91425" anchor="t" anchorCtr="0">
            <a:noAutofit/>
          </a:bodyPr>
          <a:lstStyle/>
          <a:p>
            <a:pPr marL="457200" lvl="0" indent="-406400" rtl="0">
              <a:lnSpc>
                <a:spcPct val="115000"/>
              </a:lnSpc>
              <a:spcBef>
                <a:spcPts val="0"/>
              </a:spcBef>
              <a:spcAft>
                <a:spcPts val="0"/>
              </a:spcAft>
              <a:buClr>
                <a:schemeClr val="dk1"/>
              </a:buClr>
              <a:buSzPct val="100000"/>
              <a:buChar char="❖"/>
            </a:pPr>
            <a:r>
              <a:rPr lang="vi" sz="2800" b="1">
                <a:solidFill>
                  <a:schemeClr val="dk1"/>
                </a:solidFill>
              </a:rPr>
              <a:t>Truyền dữ liệu giữa các intent</a:t>
            </a:r>
          </a:p>
          <a:p>
            <a:pPr marL="457200" lvl="0" indent="-406400" rtl="0">
              <a:spcBef>
                <a:spcPts val="0"/>
              </a:spcBef>
              <a:spcAft>
                <a:spcPts val="0"/>
              </a:spcAft>
              <a:buSzPct val="100000"/>
              <a:buChar char="❖"/>
            </a:pPr>
            <a:r>
              <a:rPr lang="vi" sz="2800" u="sng"/>
              <a:t>Truyền dữ liệu bằng bundle</a:t>
            </a:r>
          </a:p>
          <a:p>
            <a:pPr marL="457200" lvl="0" indent="-381000" rtl="0">
              <a:spcBef>
                <a:spcPts val="0"/>
              </a:spcBef>
              <a:spcAft>
                <a:spcPts val="0"/>
              </a:spcAft>
              <a:buSzPct val="100000"/>
              <a:buChar char="❏"/>
            </a:pPr>
            <a:r>
              <a:rPr lang="vi" sz="2400"/>
              <a:t>Activity Gửi:</a:t>
            </a:r>
          </a:p>
          <a:p>
            <a:pPr lvl="0" rtl="0">
              <a:spcBef>
                <a:spcPts val="0"/>
              </a:spcBef>
              <a:spcAft>
                <a:spcPts val="0"/>
              </a:spcAft>
              <a:buNone/>
            </a:pPr>
            <a:r>
              <a:rPr lang="vi" sz="2400"/>
              <a:t>     Bundle mBundle = new Bundle();</a:t>
            </a:r>
          </a:p>
          <a:p>
            <a:pPr lvl="0" rtl="0">
              <a:spcBef>
                <a:spcPts val="0"/>
              </a:spcBef>
              <a:spcAft>
                <a:spcPts val="0"/>
              </a:spcAft>
              <a:buNone/>
            </a:pPr>
            <a:r>
              <a:rPr lang="vi" sz="2400"/>
              <a:t>     mBundle.putString(key, value); </a:t>
            </a:r>
          </a:p>
          <a:p>
            <a:pPr lvl="0" rtl="0">
              <a:spcBef>
                <a:spcPts val="0"/>
              </a:spcBef>
              <a:spcAft>
                <a:spcPts val="0"/>
              </a:spcAft>
              <a:buNone/>
            </a:pPr>
            <a:r>
              <a:rPr lang="vi" sz="2400"/>
              <a:t>      intent.putExtras(mBundle);</a:t>
            </a:r>
          </a:p>
          <a:p>
            <a:pPr marL="457200" lvl="0" indent="-381000" rtl="0">
              <a:spcBef>
                <a:spcPts val="0"/>
              </a:spcBef>
              <a:spcAft>
                <a:spcPts val="0"/>
              </a:spcAft>
              <a:buSzPct val="100000"/>
              <a:buChar char="❏"/>
            </a:pPr>
            <a:r>
              <a:rPr lang="vi" sz="2400"/>
              <a:t>Activity Nhận:</a:t>
            </a:r>
          </a:p>
          <a:p>
            <a:pPr lvl="0" rtl="0">
              <a:spcBef>
                <a:spcPts val="0"/>
              </a:spcBef>
              <a:spcAft>
                <a:spcPts val="0"/>
              </a:spcAft>
              <a:buNone/>
            </a:pPr>
            <a:r>
              <a:rPr lang="vi" sz="2400"/>
              <a:t>      Bundle bundle=getIntent().getExtras();</a:t>
            </a:r>
          </a:p>
          <a:p>
            <a:pPr lvl="0" rtl="0">
              <a:spcBef>
                <a:spcPts val="0"/>
              </a:spcBef>
              <a:spcAft>
                <a:spcPts val="0"/>
              </a:spcAft>
              <a:buNone/>
            </a:pPr>
            <a:r>
              <a:rPr lang="vi" sz="2400"/>
              <a:t>      String value = bundle.getString(key)</a:t>
            </a:r>
          </a:p>
          <a:p>
            <a:pPr marL="457200" lvl="0" indent="-381000" rtl="0">
              <a:spcBef>
                <a:spcPts val="0"/>
              </a:spcBef>
              <a:spcAft>
                <a:spcPts val="0"/>
              </a:spcAft>
              <a:buSzPct val="100000"/>
              <a:buChar char="➢"/>
            </a:pPr>
            <a:r>
              <a:rPr lang="vi" sz="2400"/>
              <a:t>chú ý là có thể truyền string.interger,float,arraylist...</a:t>
            </a:r>
          </a:p>
          <a:p>
            <a:pPr lvl="0" rtl="0">
              <a:lnSpc>
                <a:spcPct val="100000"/>
              </a:lnSpc>
              <a:spcBef>
                <a:spcPts val="0"/>
              </a:spcBef>
              <a:spcAft>
                <a:spcPts val="0"/>
              </a:spcAft>
              <a:buNone/>
            </a:pPr>
            <a:endParaRPr/>
          </a:p>
        </p:txBody>
      </p:sp>
      <p:sp>
        <p:nvSpPr>
          <p:cNvPr id="162" name="Shape 162"/>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03837" y="2250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68" name="Shape 168"/>
          <p:cNvSpPr txBox="1">
            <a:spLocks noGrp="1"/>
          </p:cNvSpPr>
          <p:nvPr>
            <p:ph type="body" idx="1"/>
          </p:nvPr>
        </p:nvSpPr>
        <p:spPr>
          <a:xfrm>
            <a:off x="103762" y="652800"/>
            <a:ext cx="8936400" cy="4468200"/>
          </a:xfrm>
          <a:prstGeom prst="rect">
            <a:avLst/>
          </a:prstGeom>
        </p:spPr>
        <p:txBody>
          <a:bodyPr lIns="91425" tIns="91425" rIns="91425" bIns="91425" anchor="t" anchorCtr="0">
            <a:noAutofit/>
          </a:bodyPr>
          <a:lstStyle/>
          <a:p>
            <a:pPr marL="457200" lvl="0" indent="-406400" rtl="0">
              <a:lnSpc>
                <a:spcPct val="100000"/>
              </a:lnSpc>
              <a:spcBef>
                <a:spcPts val="0"/>
              </a:spcBef>
              <a:spcAft>
                <a:spcPts val="0"/>
              </a:spcAft>
              <a:buClr>
                <a:schemeClr val="dk1"/>
              </a:buClr>
              <a:buSzPct val="100000"/>
              <a:buChar char="❖"/>
            </a:pPr>
            <a:r>
              <a:rPr lang="vi" sz="2800" b="1" dirty="0">
                <a:solidFill>
                  <a:schemeClr val="dk1"/>
                </a:solidFill>
              </a:rPr>
              <a:t>Truyền đối tượng giữa các activity</a:t>
            </a:r>
          </a:p>
          <a:p>
            <a:pPr marL="457200" lvl="0" indent="-368300" rtl="0">
              <a:lnSpc>
                <a:spcPct val="100000"/>
              </a:lnSpc>
              <a:spcBef>
                <a:spcPts val="0"/>
              </a:spcBef>
              <a:buSzPct val="100000"/>
              <a:buChar char="❏"/>
            </a:pPr>
            <a:r>
              <a:rPr lang="vi" sz="2200" dirty="0"/>
              <a:t>có 2 cách đê truyền 1 đối tượng giữa các activity:</a:t>
            </a:r>
          </a:p>
          <a:p>
            <a:pPr marL="457200" lvl="0" indent="-368300" rtl="0">
              <a:lnSpc>
                <a:spcPct val="100000"/>
              </a:lnSpc>
              <a:spcBef>
                <a:spcPts val="0"/>
              </a:spcBef>
              <a:buSzPct val="100000"/>
              <a:buChar char="●"/>
            </a:pPr>
            <a:r>
              <a:rPr lang="vi" sz="2200" dirty="0"/>
              <a:t>Serializable (dễ cài đặt nhưng gửi dữ liệu chậm,dữ liệu không tuần tự,an toàn)</a:t>
            </a:r>
          </a:p>
          <a:p>
            <a:pPr lvl="0" rtl="0">
              <a:lnSpc>
                <a:spcPct val="100000"/>
              </a:lnSpc>
              <a:spcBef>
                <a:spcPts val="0"/>
              </a:spcBef>
              <a:buNone/>
            </a:pPr>
            <a:r>
              <a:rPr lang="vi" sz="2200" dirty="0"/>
              <a:t>--&gt;Demo</a:t>
            </a:r>
          </a:p>
          <a:p>
            <a:pPr marL="457200" lvl="0" indent="-368300" rtl="0">
              <a:lnSpc>
                <a:spcPct val="100000"/>
              </a:lnSpc>
              <a:spcBef>
                <a:spcPts val="0"/>
              </a:spcBef>
              <a:buSzPct val="100000"/>
              <a:buChar char="●"/>
            </a:pPr>
            <a:r>
              <a:rPr lang="vi" sz="2200" dirty="0"/>
              <a:t>Parcelable(khó cài đặt nhưng chương trình chạy nhanh hơn,dữ liệu tuần tự,không an toàn)</a:t>
            </a:r>
          </a:p>
          <a:p>
            <a:pPr lvl="0" rtl="0">
              <a:lnSpc>
                <a:spcPct val="100000"/>
              </a:lnSpc>
              <a:spcBef>
                <a:spcPts val="0"/>
              </a:spcBef>
              <a:buNone/>
            </a:pPr>
            <a:r>
              <a:rPr lang="vi" sz="2200" dirty="0"/>
              <a:t>--&gt;Demo</a:t>
            </a:r>
          </a:p>
          <a:p>
            <a:pPr lvl="0" rtl="0">
              <a:lnSpc>
                <a:spcPct val="100000"/>
              </a:lnSpc>
              <a:spcBef>
                <a:spcPts val="0"/>
              </a:spcBef>
              <a:buNone/>
            </a:pPr>
            <a:r>
              <a:rPr lang="vi" sz="2200" dirty="0"/>
              <a:t>đọc thêm tai liệu:https://viblo.asia/hungtdo/posts/KE7bGonKM5e2</a:t>
            </a:r>
          </a:p>
          <a:p>
            <a:pPr lvl="0" rtl="0">
              <a:spcBef>
                <a:spcPts val="0"/>
              </a:spcBef>
              <a:buNone/>
            </a:pPr>
            <a:endParaRPr dirty="0"/>
          </a:p>
          <a:p>
            <a:pPr lvl="0" rtl="0">
              <a:lnSpc>
                <a:spcPct val="100000"/>
              </a:lnSpc>
              <a:spcBef>
                <a:spcPts val="0"/>
              </a:spcBef>
              <a:spcAft>
                <a:spcPts val="0"/>
              </a:spcAft>
              <a:buNone/>
            </a:pPr>
            <a:endParaRPr dirty="0"/>
          </a:p>
        </p:txBody>
      </p:sp>
      <p:sp>
        <p:nvSpPr>
          <p:cNvPr id="169" name="Shape 169"/>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03850" y="22500"/>
            <a:ext cx="90402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75" name="Shape 175"/>
          <p:cNvSpPr txBox="1">
            <a:spLocks noGrp="1"/>
          </p:cNvSpPr>
          <p:nvPr>
            <p:ph type="body" idx="1"/>
          </p:nvPr>
        </p:nvSpPr>
        <p:spPr>
          <a:xfrm>
            <a:off x="103775" y="652800"/>
            <a:ext cx="9040200" cy="4468200"/>
          </a:xfrm>
          <a:prstGeom prst="rect">
            <a:avLst/>
          </a:prstGeom>
        </p:spPr>
        <p:txBody>
          <a:bodyPr lIns="91425" tIns="91425" rIns="91425" bIns="91425" anchor="t" anchorCtr="0">
            <a:noAutofit/>
          </a:bodyPr>
          <a:lstStyle/>
          <a:p>
            <a:pPr marL="457200" lvl="0" indent="-406400" rtl="0">
              <a:lnSpc>
                <a:spcPct val="100000"/>
              </a:lnSpc>
              <a:spcBef>
                <a:spcPts val="0"/>
              </a:spcBef>
              <a:spcAft>
                <a:spcPts val="0"/>
              </a:spcAft>
              <a:buClr>
                <a:schemeClr val="dk1"/>
              </a:buClr>
              <a:buSzPct val="100000"/>
              <a:buChar char="❖"/>
            </a:pPr>
            <a:r>
              <a:rPr lang="vi" sz="2800" b="1" dirty="0">
                <a:solidFill>
                  <a:schemeClr val="dk1"/>
                </a:solidFill>
              </a:rPr>
              <a:t>Flag trong intent(Các cờ thường dùng)</a:t>
            </a:r>
          </a:p>
          <a:p>
            <a:pPr marL="457200" lvl="0" indent="-368300" rtl="0">
              <a:spcBef>
                <a:spcPts val="0"/>
              </a:spcBef>
              <a:buClr>
                <a:srgbClr val="000000"/>
              </a:buClr>
              <a:buSzPct val="100000"/>
              <a:buChar char="●"/>
            </a:pPr>
            <a:r>
              <a:rPr lang="vi" sz="2000" dirty="0">
                <a:solidFill>
                  <a:srgbClr val="000000"/>
                </a:solidFill>
              </a:rPr>
              <a:t>FLAG_ACTIVITY_CLEAR_TASK: xóa các activity của application</a:t>
            </a:r>
          </a:p>
          <a:p>
            <a:pPr marL="457200" lvl="0" indent="-368300" rtl="0">
              <a:spcBef>
                <a:spcPts val="0"/>
              </a:spcBef>
              <a:buClr>
                <a:srgbClr val="000000"/>
              </a:buClr>
              <a:buSzPct val="100000"/>
              <a:buChar char="●"/>
            </a:pPr>
            <a:r>
              <a:rPr lang="vi" sz="2000" dirty="0">
                <a:solidFill>
                  <a:srgbClr val="000000"/>
                </a:solidFill>
              </a:rPr>
              <a:t>FLAG_ACTIVITY_CLEAR_TOP: xóa top activity</a:t>
            </a:r>
          </a:p>
          <a:p>
            <a:pPr marL="457200" lvl="0" indent="-368300" rtl="0">
              <a:spcBef>
                <a:spcPts val="0"/>
              </a:spcBef>
              <a:buClr>
                <a:srgbClr val="000000"/>
              </a:buClr>
              <a:buSzPct val="100000"/>
              <a:buChar char="●"/>
            </a:pPr>
            <a:r>
              <a:rPr lang="vi" sz="2000" dirty="0">
                <a:solidFill>
                  <a:srgbClr val="000000"/>
                </a:solidFill>
              </a:rPr>
              <a:t>FLAG_ACTIVITY_NEW_TASK: new một task mới(kết hợp với 1.)</a:t>
            </a:r>
          </a:p>
          <a:p>
            <a:pPr marL="457200" lvl="0" indent="-368300" rtl="0">
              <a:spcBef>
                <a:spcPts val="0"/>
              </a:spcBef>
              <a:buClr>
                <a:srgbClr val="000000"/>
              </a:buClr>
              <a:buSzPct val="100000"/>
              <a:buChar char="●"/>
            </a:pPr>
            <a:r>
              <a:rPr lang="vi" sz="2000" dirty="0">
                <a:solidFill>
                  <a:srgbClr val="000000"/>
                </a:solidFill>
              </a:rPr>
              <a:t>FLAG_ACTIVITY_NO_HISTORY:không lưu lại trong stack</a:t>
            </a:r>
          </a:p>
          <a:p>
            <a:pPr marL="457200" lvl="0" indent="-368300" rtl="0">
              <a:spcBef>
                <a:spcPts val="0"/>
              </a:spcBef>
              <a:buClr>
                <a:srgbClr val="000000"/>
              </a:buClr>
              <a:buSzPct val="100000"/>
              <a:buChar char="●"/>
            </a:pPr>
            <a:r>
              <a:rPr lang="vi" sz="2000" dirty="0">
                <a:solidFill>
                  <a:srgbClr val="000000"/>
                </a:solidFill>
              </a:rPr>
              <a:t>FLAG_ACTIVITY_SINGLE_TOP:nếu task hiện tại là chính nó xóa ồi start</a:t>
            </a:r>
          </a:p>
          <a:p>
            <a:pPr marL="457200" lvl="0" indent="-368300" rtl="0">
              <a:spcBef>
                <a:spcPts val="0"/>
              </a:spcBef>
              <a:buClr>
                <a:srgbClr val="000000"/>
              </a:buClr>
              <a:buSzPct val="100000"/>
              <a:buChar char="●"/>
            </a:pPr>
            <a:r>
              <a:rPr lang="vi" sz="2000" dirty="0">
                <a:solidFill>
                  <a:srgbClr val="000000"/>
                </a:solidFill>
              </a:rPr>
              <a:t>FLAG_ACTIVITY_SINGLE_TASK:nếu đã có thì nó sẽ không thêm vào nữa</a:t>
            </a:r>
          </a:p>
          <a:p>
            <a:pPr lvl="0" rtl="0">
              <a:spcBef>
                <a:spcPts val="0"/>
              </a:spcBef>
              <a:buNone/>
            </a:pPr>
            <a:endParaRPr dirty="0"/>
          </a:p>
          <a:p>
            <a:pPr lvl="0" rtl="0">
              <a:lnSpc>
                <a:spcPct val="100000"/>
              </a:lnSpc>
              <a:spcBef>
                <a:spcPts val="0"/>
              </a:spcBef>
              <a:spcAft>
                <a:spcPts val="0"/>
              </a:spcAft>
              <a:buNone/>
            </a:pPr>
            <a:endParaRPr dirty="0"/>
          </a:p>
        </p:txBody>
      </p:sp>
      <p:sp>
        <p:nvSpPr>
          <p:cNvPr id="176" name="Shape 176"/>
          <p:cNvSpPr/>
          <p:nvPr/>
        </p:nvSpPr>
        <p:spPr>
          <a:xfrm>
            <a:off x="0" y="46638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0"/>
            <a:ext cx="8520600" cy="6078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Nội dung</a:t>
            </a:r>
          </a:p>
        </p:txBody>
      </p:sp>
      <p:sp>
        <p:nvSpPr>
          <p:cNvPr id="84" name="Shape 84"/>
          <p:cNvSpPr txBox="1">
            <a:spLocks noGrp="1"/>
          </p:cNvSpPr>
          <p:nvPr>
            <p:ph type="body" idx="1"/>
          </p:nvPr>
        </p:nvSpPr>
        <p:spPr>
          <a:xfrm>
            <a:off x="191325" y="705975"/>
            <a:ext cx="8902500" cy="4257300"/>
          </a:xfrm>
          <a:prstGeom prst="rect">
            <a:avLst/>
          </a:prstGeom>
        </p:spPr>
        <p:txBody>
          <a:bodyPr lIns="91425" tIns="91425" rIns="91425" bIns="91425" anchor="t" anchorCtr="0">
            <a:noAutofit/>
          </a:bodyPr>
          <a:lstStyle/>
          <a:p>
            <a:pPr marL="457200" lvl="0" indent="-393700" rtl="0">
              <a:spcBef>
                <a:spcPts val="0"/>
              </a:spcBef>
              <a:buClr>
                <a:srgbClr val="000000"/>
              </a:buClr>
              <a:buSzPct val="100000"/>
              <a:buChar char="❖"/>
            </a:pPr>
            <a:r>
              <a:rPr lang="vi" sz="2600" b="1" dirty="0">
                <a:solidFill>
                  <a:srgbClr val="000000"/>
                </a:solidFill>
              </a:rPr>
              <a:t>Intent trong android</a:t>
            </a:r>
          </a:p>
          <a:p>
            <a:pPr marL="457200" lvl="0" indent="-393700" rtl="0">
              <a:spcBef>
                <a:spcPts val="0"/>
              </a:spcBef>
              <a:buClr>
                <a:srgbClr val="000000"/>
              </a:buClr>
              <a:buSzPct val="100000"/>
              <a:buChar char="●"/>
            </a:pPr>
            <a:r>
              <a:rPr lang="vi" sz="2600" dirty="0">
                <a:solidFill>
                  <a:srgbClr val="000000"/>
                </a:solidFill>
              </a:rPr>
              <a:t>Khái niệm</a:t>
            </a:r>
          </a:p>
          <a:p>
            <a:pPr marL="457200" lvl="0" indent="-393700" rtl="0">
              <a:spcBef>
                <a:spcPts val="0"/>
              </a:spcBef>
              <a:buClr>
                <a:srgbClr val="000000"/>
              </a:buClr>
              <a:buSzPct val="100000"/>
              <a:buChar char="●"/>
            </a:pPr>
            <a:r>
              <a:rPr lang="vi" sz="2600" dirty="0">
                <a:solidFill>
                  <a:srgbClr val="000000"/>
                </a:solidFill>
              </a:rPr>
              <a:t>Công dụng</a:t>
            </a:r>
          </a:p>
          <a:p>
            <a:pPr marL="457200" lvl="0" indent="-393700" rtl="0">
              <a:spcBef>
                <a:spcPts val="0"/>
              </a:spcBef>
              <a:buClr>
                <a:srgbClr val="000000"/>
              </a:buClr>
              <a:buSzPct val="100000"/>
              <a:buChar char="●"/>
            </a:pPr>
            <a:r>
              <a:rPr lang="vi" sz="2600" dirty="0">
                <a:solidFill>
                  <a:srgbClr val="000000"/>
                </a:solidFill>
              </a:rPr>
              <a:t>Start một activity</a:t>
            </a:r>
          </a:p>
          <a:p>
            <a:pPr marL="457200" lvl="0" indent="-393700" rtl="0">
              <a:spcBef>
                <a:spcPts val="0"/>
              </a:spcBef>
              <a:buClr>
                <a:srgbClr val="000000"/>
              </a:buClr>
              <a:buSzPct val="100000"/>
              <a:buChar char="●"/>
            </a:pPr>
            <a:r>
              <a:rPr lang="vi" sz="2600" dirty="0">
                <a:solidFill>
                  <a:srgbClr val="000000"/>
                </a:solidFill>
              </a:rPr>
              <a:t>Truyền dữ liệu giữa các </a:t>
            </a:r>
            <a:r>
              <a:rPr lang="vi" sz="2600" dirty="0" smtClean="0">
                <a:solidFill>
                  <a:srgbClr val="000000"/>
                </a:solidFill>
              </a:rPr>
              <a:t>activity </a:t>
            </a:r>
            <a:endParaRPr lang="vi" sz="2600" dirty="0">
              <a:solidFill>
                <a:srgbClr val="000000"/>
              </a:solidFill>
            </a:endParaRPr>
          </a:p>
        </p:txBody>
      </p:sp>
      <p:sp>
        <p:nvSpPr>
          <p:cNvPr id="85" name="Shape 85"/>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57575" y="0"/>
            <a:ext cx="87789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a:t>
            </a:r>
          </a:p>
        </p:txBody>
      </p:sp>
      <p:sp>
        <p:nvSpPr>
          <p:cNvPr id="91" name="Shape 91"/>
          <p:cNvSpPr txBox="1">
            <a:spLocks noGrp="1"/>
          </p:cNvSpPr>
          <p:nvPr>
            <p:ph type="body" idx="1"/>
          </p:nvPr>
        </p:nvSpPr>
        <p:spPr>
          <a:xfrm>
            <a:off x="157575" y="572700"/>
            <a:ext cx="8778900" cy="4525800"/>
          </a:xfrm>
          <a:prstGeom prst="rect">
            <a:avLst/>
          </a:prstGeom>
        </p:spPr>
        <p:txBody>
          <a:bodyPr lIns="91425" tIns="91425" rIns="91425" bIns="91425" anchor="t" anchorCtr="0">
            <a:noAutofit/>
          </a:bodyPr>
          <a:lstStyle/>
          <a:p>
            <a:pPr marL="457200" lvl="0" indent="-406400" rtl="0">
              <a:spcBef>
                <a:spcPts val="0"/>
              </a:spcBef>
              <a:buSzPct val="100000"/>
              <a:buChar char="❖"/>
            </a:pPr>
            <a:r>
              <a:rPr lang="vi" sz="2800" b="1"/>
              <a:t>Khái niệm</a:t>
            </a:r>
          </a:p>
          <a:p>
            <a:pPr marL="457200" lvl="0" indent="-406400" algn="just" rtl="0">
              <a:spcBef>
                <a:spcPts val="0"/>
              </a:spcBef>
              <a:buSzPct val="100000"/>
              <a:buChar char="●"/>
            </a:pPr>
            <a:r>
              <a:rPr lang="vi" sz="2800"/>
              <a:t>Intent (ý định) là những tin nhắn không đồng bộ cho phép các thành phần ứng dụng yêu cầu chức năng từ các thành phần Android khác. Intents cho phép bạn tương tác với các thành phần từ các ứng dụng như nhau cũng như với các thành phần đóng gói trong một ứng dụng khác. Ví dụ, một Activity có thể gọi một Activity bên ngoài để chụp ảnh(còn tiếp)</a:t>
            </a:r>
          </a:p>
          <a:p>
            <a:pPr lvl="0" algn="just" rtl="0">
              <a:spcBef>
                <a:spcPts val="0"/>
              </a:spcBef>
              <a:buNone/>
            </a:pPr>
            <a:endParaRPr/>
          </a:p>
        </p:txBody>
      </p:sp>
      <p:sp>
        <p:nvSpPr>
          <p:cNvPr id="92" name="Shape 92"/>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46400" y="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98" name="Shape 98"/>
          <p:cNvSpPr txBox="1">
            <a:spLocks noGrp="1"/>
          </p:cNvSpPr>
          <p:nvPr>
            <p:ph type="body" idx="1"/>
          </p:nvPr>
        </p:nvSpPr>
        <p:spPr>
          <a:xfrm>
            <a:off x="146325" y="572700"/>
            <a:ext cx="8936400" cy="4525800"/>
          </a:xfrm>
          <a:prstGeom prst="rect">
            <a:avLst/>
          </a:prstGeom>
        </p:spPr>
        <p:txBody>
          <a:bodyPr lIns="91425" tIns="91425" rIns="91425" bIns="91425" anchor="t" anchorCtr="0">
            <a:noAutofit/>
          </a:bodyPr>
          <a:lstStyle/>
          <a:p>
            <a:pPr marL="457200" lvl="0" indent="-406400" rtl="0">
              <a:spcBef>
                <a:spcPts val="0"/>
              </a:spcBef>
              <a:buSzPct val="100000"/>
              <a:buChar char="❖"/>
            </a:pPr>
            <a:r>
              <a:rPr lang="vi" sz="2800" b="1"/>
              <a:t>Khái niệm(tt)</a:t>
            </a:r>
          </a:p>
          <a:p>
            <a:pPr marL="457200" lvl="0" indent="-406400" algn="just" rtl="0">
              <a:spcBef>
                <a:spcPts val="0"/>
              </a:spcBef>
              <a:buSzPct val="100000"/>
              <a:buChar char="●"/>
            </a:pPr>
            <a:r>
              <a:rPr lang="vi" sz="2800"/>
              <a:t>Intent là đối tượng của class android.content.Intent. Mã của bạn có thể gửi Intent vào hệ thống Android với chỉ định thành phần mục tiêu gửi đến.</a:t>
            </a:r>
          </a:p>
          <a:p>
            <a:pPr marL="457200" lvl="0" indent="-406400" algn="just" rtl="0">
              <a:spcBef>
                <a:spcPts val="0"/>
              </a:spcBef>
              <a:buSzPct val="100000"/>
              <a:buChar char="●"/>
            </a:pPr>
            <a:r>
              <a:rPr lang="vi" sz="2800"/>
              <a:t>Một Intent có thể chứa dữ liệu thông qua một Bundle. Dữ liệu này có thể được sử dụng bởi các thành phần tiếp nhận.</a:t>
            </a:r>
          </a:p>
        </p:txBody>
      </p:sp>
      <p:sp>
        <p:nvSpPr>
          <p:cNvPr id="99" name="Shape 99"/>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46400" y="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05" name="Shape 105"/>
          <p:cNvSpPr txBox="1">
            <a:spLocks noGrp="1"/>
          </p:cNvSpPr>
          <p:nvPr>
            <p:ph type="body" idx="1"/>
          </p:nvPr>
        </p:nvSpPr>
        <p:spPr>
          <a:xfrm>
            <a:off x="146325" y="787850"/>
            <a:ext cx="8936400" cy="4310700"/>
          </a:xfrm>
          <a:prstGeom prst="rect">
            <a:avLst/>
          </a:prstGeom>
        </p:spPr>
        <p:txBody>
          <a:bodyPr lIns="91425" tIns="91425" rIns="91425" bIns="91425" anchor="t" anchorCtr="0">
            <a:noAutofit/>
          </a:bodyPr>
          <a:lstStyle/>
          <a:p>
            <a:pPr marL="457200" lvl="0" indent="-406400" rtl="0">
              <a:lnSpc>
                <a:spcPct val="100000"/>
              </a:lnSpc>
              <a:spcBef>
                <a:spcPts val="0"/>
              </a:spcBef>
              <a:spcAft>
                <a:spcPts val="0"/>
              </a:spcAft>
              <a:buSzPct val="100000"/>
              <a:buChar char="❖"/>
            </a:pPr>
            <a:r>
              <a:rPr lang="vi" sz="2800" b="1" dirty="0">
                <a:solidFill>
                  <a:schemeClr val="dk1"/>
                </a:solidFill>
              </a:rPr>
              <a:t>Công dụng</a:t>
            </a:r>
          </a:p>
          <a:p>
            <a:pPr marL="457200" lvl="0" indent="-406400" rtl="0">
              <a:spcBef>
                <a:spcPts val="0"/>
              </a:spcBef>
              <a:buSzPct val="100000"/>
              <a:buChar char="●"/>
            </a:pPr>
            <a:r>
              <a:rPr lang="vi" sz="2800" dirty="0"/>
              <a:t>Bắt đầu một Activity.</a:t>
            </a:r>
          </a:p>
          <a:p>
            <a:pPr marL="457200" lvl="0" indent="-406400" rtl="0">
              <a:spcBef>
                <a:spcPts val="0"/>
              </a:spcBef>
              <a:buSzPct val="100000"/>
              <a:buChar char="●"/>
            </a:pPr>
            <a:r>
              <a:rPr lang="vi" sz="2800" dirty="0"/>
              <a:t>Bắt đầu một Sub Activity.</a:t>
            </a:r>
          </a:p>
          <a:p>
            <a:pPr marL="457200" lvl="0" indent="-406400" rtl="0">
              <a:spcBef>
                <a:spcPts val="0"/>
              </a:spcBef>
              <a:buSzPct val="100000"/>
              <a:buChar char="●"/>
            </a:pPr>
            <a:r>
              <a:rPr lang="vi" sz="2800" dirty="0"/>
              <a:t>Bắt đầu một dịch vụ (Service).</a:t>
            </a:r>
          </a:p>
          <a:p>
            <a:pPr marL="457200" lvl="0" indent="-406400" rtl="0">
              <a:spcBef>
                <a:spcPts val="0"/>
              </a:spcBef>
              <a:buSzPct val="100000"/>
              <a:buChar char="●"/>
            </a:pPr>
            <a:r>
              <a:rPr lang="vi-VN" sz="2800" dirty="0" smtClean="0"/>
              <a:t>B</a:t>
            </a:r>
            <a:r>
              <a:rPr lang="vi" sz="2800" smtClean="0"/>
              <a:t>roadcast</a:t>
            </a:r>
            <a:endParaRPr lang="vi" sz="2800"/>
          </a:p>
        </p:txBody>
      </p:sp>
      <p:sp>
        <p:nvSpPr>
          <p:cNvPr id="106" name="Shape 106"/>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46400" y="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12" name="Shape 112"/>
          <p:cNvSpPr txBox="1">
            <a:spLocks noGrp="1"/>
          </p:cNvSpPr>
          <p:nvPr>
            <p:ph type="body" idx="1"/>
          </p:nvPr>
        </p:nvSpPr>
        <p:spPr>
          <a:xfrm>
            <a:off x="146325" y="787850"/>
            <a:ext cx="8936400" cy="4310700"/>
          </a:xfrm>
          <a:prstGeom prst="rect">
            <a:avLst/>
          </a:prstGeom>
        </p:spPr>
        <p:txBody>
          <a:bodyPr lIns="91425" tIns="91425" rIns="91425" bIns="91425" anchor="t" anchorCtr="0">
            <a:noAutofit/>
          </a:bodyPr>
          <a:lstStyle/>
          <a:p>
            <a:pPr marL="457200" lvl="0" indent="-406400" rtl="0">
              <a:lnSpc>
                <a:spcPct val="100000"/>
              </a:lnSpc>
              <a:spcBef>
                <a:spcPts val="0"/>
              </a:spcBef>
              <a:spcAft>
                <a:spcPts val="0"/>
              </a:spcAft>
              <a:buClr>
                <a:schemeClr val="dk1"/>
              </a:buClr>
              <a:buSzPct val="100000"/>
              <a:buChar char="❖"/>
            </a:pPr>
            <a:r>
              <a:rPr lang="vi" sz="2800" b="1">
                <a:solidFill>
                  <a:schemeClr val="dk1"/>
                </a:solidFill>
              </a:rPr>
              <a:t>Các loại Intent</a:t>
            </a:r>
          </a:p>
          <a:p>
            <a:pPr marL="457200" lvl="0" indent="-406400" algn="just" rtl="0">
              <a:spcBef>
                <a:spcPts val="0"/>
              </a:spcBef>
              <a:buSzPct val="100000"/>
              <a:buChar char="●"/>
            </a:pPr>
            <a:r>
              <a:rPr lang="vi" sz="2800"/>
              <a:t>Android hỗ trợ 2 loại Intent là Intent tường minh (explicit) và Intent không tường minh (implicit)</a:t>
            </a:r>
          </a:p>
          <a:p>
            <a:pPr marL="457200" lvl="0" indent="-406400" algn="just" rtl="0">
              <a:spcBef>
                <a:spcPts val="0"/>
              </a:spcBef>
              <a:buSzPct val="100000"/>
              <a:buChar char="●"/>
            </a:pPr>
            <a:r>
              <a:rPr lang="vi" sz="2800"/>
              <a:t>Một ứng dụng có thể xác định thành phần mục tiêu một cách trực tiếp vào Intent (Intent tường mình) hoặc yêu cầu hệ thống Android đánh giá các thành phần đã đăng ký trên dữ liệu đích để chọn ra một cái để gửi yêu cầu đến ( Intent không tường minh).</a:t>
            </a:r>
          </a:p>
        </p:txBody>
      </p:sp>
      <p:sp>
        <p:nvSpPr>
          <p:cNvPr id="113" name="Shape 113"/>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46400" y="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19" name="Shape 119"/>
          <p:cNvSpPr txBox="1">
            <a:spLocks noGrp="1"/>
          </p:cNvSpPr>
          <p:nvPr>
            <p:ph type="body" idx="1"/>
          </p:nvPr>
        </p:nvSpPr>
        <p:spPr>
          <a:xfrm>
            <a:off x="146325" y="787850"/>
            <a:ext cx="8936400" cy="4310700"/>
          </a:xfrm>
          <a:prstGeom prst="rect">
            <a:avLst/>
          </a:prstGeom>
        </p:spPr>
        <p:txBody>
          <a:bodyPr lIns="91425" tIns="91425" rIns="91425" bIns="91425" anchor="t" anchorCtr="0">
            <a:noAutofit/>
          </a:bodyPr>
          <a:lstStyle/>
          <a:p>
            <a:pPr marL="457200" lvl="0" indent="-406400" rtl="0">
              <a:lnSpc>
                <a:spcPct val="100000"/>
              </a:lnSpc>
              <a:spcBef>
                <a:spcPts val="0"/>
              </a:spcBef>
              <a:spcAft>
                <a:spcPts val="0"/>
              </a:spcAft>
              <a:buClr>
                <a:schemeClr val="dk1"/>
              </a:buClr>
              <a:buSzPct val="100000"/>
              <a:buChar char="❖"/>
            </a:pPr>
            <a:r>
              <a:rPr lang="vi" sz="2800" b="1">
                <a:solidFill>
                  <a:schemeClr val="dk1"/>
                </a:solidFill>
              </a:rPr>
              <a:t>Các loại Intent(tt)</a:t>
            </a:r>
          </a:p>
          <a:p>
            <a:pPr lvl="0" indent="457200" rtl="0">
              <a:spcBef>
                <a:spcPts val="0"/>
              </a:spcBef>
              <a:buNone/>
            </a:pPr>
            <a:r>
              <a:rPr lang="vi" sz="2800" u="sng">
                <a:solidFill>
                  <a:srgbClr val="FF0000"/>
                </a:solidFill>
              </a:rPr>
              <a:t>chú ý có 2 cách start một activity</a:t>
            </a:r>
          </a:p>
          <a:p>
            <a:pPr marL="457200" lvl="0" indent="-406400" rtl="0">
              <a:spcBef>
                <a:spcPts val="0"/>
              </a:spcBef>
              <a:buSzPct val="100000"/>
              <a:buChar char="●"/>
            </a:pPr>
            <a:r>
              <a:rPr lang="vi" sz="2800"/>
              <a:t>intent không nhận kết quả trả về(startActivity)</a:t>
            </a:r>
          </a:p>
          <a:p>
            <a:pPr marL="457200" lvl="0" indent="-406400" rtl="0">
              <a:spcBef>
                <a:spcPts val="0"/>
              </a:spcBef>
              <a:buSzPct val="100000"/>
              <a:buChar char="●"/>
            </a:pPr>
            <a:r>
              <a:rPr lang="vi" sz="2800"/>
              <a:t>intent nhận kết quả trả về(startActivityForResult)</a:t>
            </a:r>
          </a:p>
        </p:txBody>
      </p:sp>
      <p:sp>
        <p:nvSpPr>
          <p:cNvPr id="120" name="Shape 120"/>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46400" y="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26" name="Shape 126"/>
          <p:cNvSpPr txBox="1">
            <a:spLocks noGrp="1"/>
          </p:cNvSpPr>
          <p:nvPr>
            <p:ph type="body" idx="1"/>
          </p:nvPr>
        </p:nvSpPr>
        <p:spPr>
          <a:xfrm>
            <a:off x="146325" y="630300"/>
            <a:ext cx="8936400" cy="4468200"/>
          </a:xfrm>
          <a:prstGeom prst="rect">
            <a:avLst/>
          </a:prstGeom>
        </p:spPr>
        <p:txBody>
          <a:bodyPr lIns="91425" tIns="91425" rIns="91425" bIns="91425" anchor="t" anchorCtr="0">
            <a:noAutofit/>
          </a:bodyPr>
          <a:lstStyle/>
          <a:p>
            <a:pPr marL="457200" lvl="0" indent="-406400" rtl="0">
              <a:lnSpc>
                <a:spcPct val="100000"/>
              </a:lnSpc>
              <a:spcBef>
                <a:spcPts val="0"/>
              </a:spcBef>
              <a:spcAft>
                <a:spcPts val="0"/>
              </a:spcAft>
              <a:buClr>
                <a:schemeClr val="dk1"/>
              </a:buClr>
              <a:buSzPct val="100000"/>
              <a:buChar char="❖"/>
            </a:pPr>
            <a:r>
              <a:rPr lang="vi" sz="2800" b="1">
                <a:solidFill>
                  <a:schemeClr val="dk1"/>
                </a:solidFill>
              </a:rPr>
              <a:t>Intent tường minh</a:t>
            </a:r>
          </a:p>
          <a:p>
            <a:pPr lvl="0" algn="just" rtl="0">
              <a:spcBef>
                <a:spcPts val="0"/>
              </a:spcBef>
              <a:spcAft>
                <a:spcPts val="0"/>
              </a:spcAft>
              <a:buNone/>
            </a:pPr>
            <a:r>
              <a:rPr lang="vi" sz="2800"/>
              <a:t>Intent tường minh (Explicit intents): La intent tu dinh nghia, Là những ý định (intent) chỉ định rõ ràng tên của các thành phần mục tiêu để xử lý; trong đó, trường mục tiêu (tùy chọn) được sét một giá trị cụ thể thông qua các phương thức setComponent() hoặc setClass().</a:t>
            </a:r>
          </a:p>
          <a:p>
            <a:pPr lvl="0" rtl="0">
              <a:spcBef>
                <a:spcPts val="0"/>
              </a:spcBef>
              <a:spcAft>
                <a:spcPts val="0"/>
              </a:spcAft>
              <a:buNone/>
            </a:pPr>
            <a:endParaRPr sz="2800" u="sng">
              <a:solidFill>
                <a:srgbClr val="FF0000"/>
              </a:solidFill>
            </a:endParaRPr>
          </a:p>
        </p:txBody>
      </p:sp>
      <p:sp>
        <p:nvSpPr>
          <p:cNvPr id="127" name="Shape 127"/>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46400" y="0"/>
            <a:ext cx="8936400" cy="630300"/>
          </a:xfrm>
          <a:prstGeom prst="rect">
            <a:avLst/>
          </a:prstGeom>
          <a:solidFill>
            <a:srgbClr val="0B5394"/>
          </a:solidFill>
        </p:spPr>
        <p:txBody>
          <a:bodyPr lIns="91425" tIns="91425" rIns="91425" bIns="91425" anchor="t" anchorCtr="0">
            <a:noAutofit/>
          </a:bodyPr>
          <a:lstStyle/>
          <a:p>
            <a:pPr lvl="0" rtl="0">
              <a:spcBef>
                <a:spcPts val="0"/>
              </a:spcBef>
              <a:buNone/>
            </a:pPr>
            <a:r>
              <a:rPr lang="vi" sz="3500" b="1">
                <a:solidFill>
                  <a:srgbClr val="FFFFFF"/>
                </a:solidFill>
              </a:rPr>
              <a:t>Intent(tt)</a:t>
            </a:r>
          </a:p>
        </p:txBody>
      </p:sp>
      <p:sp>
        <p:nvSpPr>
          <p:cNvPr id="133" name="Shape 133"/>
          <p:cNvSpPr txBox="1">
            <a:spLocks noGrp="1"/>
          </p:cNvSpPr>
          <p:nvPr>
            <p:ph type="body" idx="1"/>
          </p:nvPr>
        </p:nvSpPr>
        <p:spPr>
          <a:xfrm>
            <a:off x="146325" y="630300"/>
            <a:ext cx="8936400" cy="4468200"/>
          </a:xfrm>
          <a:prstGeom prst="rect">
            <a:avLst/>
          </a:prstGeom>
        </p:spPr>
        <p:txBody>
          <a:bodyPr lIns="91425" tIns="91425" rIns="91425" bIns="91425" anchor="t" anchorCtr="0">
            <a:noAutofit/>
          </a:bodyPr>
          <a:lstStyle/>
          <a:p>
            <a:pPr marL="457200" lvl="0" indent="-406400" rtl="0">
              <a:lnSpc>
                <a:spcPct val="100000"/>
              </a:lnSpc>
              <a:spcBef>
                <a:spcPts val="0"/>
              </a:spcBef>
              <a:spcAft>
                <a:spcPts val="0"/>
              </a:spcAft>
              <a:buClr>
                <a:schemeClr val="dk1"/>
              </a:buClr>
              <a:buSzPct val="100000"/>
              <a:buChar char="❖"/>
            </a:pPr>
            <a:r>
              <a:rPr lang="vi" sz="2800" b="1">
                <a:solidFill>
                  <a:schemeClr val="dk1"/>
                </a:solidFill>
              </a:rPr>
              <a:t>Intent tường minh</a:t>
            </a:r>
          </a:p>
          <a:p>
            <a:pPr marL="457200" lvl="0" indent="-393700" rtl="0">
              <a:spcBef>
                <a:spcPts val="0"/>
              </a:spcBef>
              <a:spcAft>
                <a:spcPts val="0"/>
              </a:spcAft>
              <a:buSzPct val="100000"/>
              <a:buChar char="❏"/>
            </a:pPr>
            <a:r>
              <a:rPr lang="vi" sz="2600"/>
              <a:t>Demo(truyền dữ liệu nói sau)</a:t>
            </a:r>
          </a:p>
          <a:p>
            <a:pPr marL="457200" lvl="0" indent="-393700" rtl="0">
              <a:spcBef>
                <a:spcPts val="0"/>
              </a:spcBef>
              <a:spcAft>
                <a:spcPts val="0"/>
              </a:spcAft>
              <a:buSzPct val="100000"/>
              <a:buChar char="●"/>
            </a:pPr>
            <a:r>
              <a:rPr lang="vi" sz="2600"/>
              <a:t>gửi 1 intent không nhận kết quả trả về</a:t>
            </a:r>
          </a:p>
          <a:p>
            <a:pPr lvl="0" rtl="0">
              <a:spcBef>
                <a:spcPts val="0"/>
              </a:spcBef>
              <a:spcAft>
                <a:spcPts val="0"/>
              </a:spcAft>
              <a:buNone/>
            </a:pPr>
            <a:r>
              <a:rPr lang="vi" sz="2600"/>
              <a:t>Intent intent = new Intent(Activity1.this, Activity2.class);</a:t>
            </a:r>
          </a:p>
          <a:p>
            <a:pPr lvl="0" rtl="0">
              <a:spcBef>
                <a:spcPts val="0"/>
              </a:spcBef>
              <a:spcAft>
                <a:spcPts val="0"/>
              </a:spcAft>
              <a:buNone/>
            </a:pPr>
            <a:r>
              <a:rPr lang="vi" sz="2600"/>
              <a:t>startActivity(intent);</a:t>
            </a:r>
          </a:p>
          <a:p>
            <a:pPr marL="457200" lvl="0" indent="-393700" rtl="0">
              <a:spcBef>
                <a:spcPts val="0"/>
              </a:spcBef>
              <a:spcAft>
                <a:spcPts val="0"/>
              </a:spcAft>
              <a:buSzPct val="100000"/>
              <a:buChar char="●"/>
            </a:pPr>
            <a:r>
              <a:rPr lang="vi" sz="2600"/>
              <a:t>gửi 1 intent nhận kết quả trả về</a:t>
            </a:r>
          </a:p>
          <a:p>
            <a:pPr lvl="0" rtl="0">
              <a:spcBef>
                <a:spcPts val="0"/>
              </a:spcBef>
              <a:spcAft>
                <a:spcPts val="0"/>
              </a:spcAft>
              <a:buNone/>
            </a:pPr>
            <a:r>
              <a:rPr lang="vi" sz="2600"/>
              <a:t>startActivityForResult(intent, MY_REQUEST_CODE);</a:t>
            </a:r>
          </a:p>
          <a:p>
            <a:pPr lvl="0" rtl="0">
              <a:spcBef>
                <a:spcPts val="0"/>
              </a:spcBef>
              <a:spcAft>
                <a:spcPts val="0"/>
              </a:spcAft>
              <a:buNone/>
            </a:pPr>
            <a:r>
              <a:rPr lang="vi" sz="2600"/>
              <a:t>để nhận kết quả trả về cần override hàm onActivityResult</a:t>
            </a:r>
          </a:p>
        </p:txBody>
      </p:sp>
      <p:sp>
        <p:nvSpPr>
          <p:cNvPr id="134" name="Shape 134"/>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922</Words>
  <Application>Microsoft Macintosh PowerPoint</Application>
  <PresentationFormat>On-screen Show (16:9)</PresentationFormat>
  <Paragraphs>103</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Noto Sans Symbols</vt:lpstr>
      <vt:lpstr>Times New Roman</vt:lpstr>
      <vt:lpstr>Arial</vt:lpstr>
      <vt:lpstr>1_Equity</vt:lpstr>
      <vt:lpstr>simple-light-2</vt:lpstr>
      <vt:lpstr>Buổi 3: Intent trong android</vt:lpstr>
      <vt:lpstr>Nội dung</vt:lpstr>
      <vt:lpstr>Intent</vt:lpstr>
      <vt:lpstr>Intent(tt)</vt:lpstr>
      <vt:lpstr>Intent(tt)</vt:lpstr>
      <vt:lpstr>Intent(tt)</vt:lpstr>
      <vt:lpstr>Intent(tt)</vt:lpstr>
      <vt:lpstr>Intent(tt)</vt:lpstr>
      <vt:lpstr>Intent(tt)</vt:lpstr>
      <vt:lpstr>Intent(tt)</vt:lpstr>
      <vt:lpstr>Intent(tt)</vt:lpstr>
      <vt:lpstr>Intent(tt)</vt:lpstr>
      <vt:lpstr>Intent(tt)</vt:lpstr>
      <vt:lpstr>Intent(tt)</vt:lpstr>
      <vt:lpstr>Intent(tt)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 6: Intent trong android</dc:title>
  <cp:lastModifiedBy>Microsoft Office User</cp:lastModifiedBy>
  <cp:revision>4</cp:revision>
  <dcterms:modified xsi:type="dcterms:W3CDTF">2018-06-08T07:27:26Z</dcterms:modified>
</cp:coreProperties>
</file>