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75"/>
    <p:restoredTop sz="50000"/>
  </p:normalViewPr>
  <p:slideViewPr>
    <p:cSldViewPr snapToGrid="0" snapToObjects="1">
      <p:cViewPr varScale="1">
        <p:scale>
          <a:sx n="56" d="100"/>
          <a:sy n="56" d="100"/>
        </p:scale>
        <p:origin x="2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120185"/>
            <a:ext cx="3170235"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5"/>
            <a:ext cx="3170235" cy="479425"/>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568985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34575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15" name="Shape 1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49241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24" name="Shape 12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7806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32" name="Shape 13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999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39" name="Shape 13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82906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9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54" name="Shape 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7359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61" name="Shape 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9798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68" name="Shape 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3866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76" name="Shape 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29566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85" name="Shape 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480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277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00" name="Shape 1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24268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07" name="Shape 10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11759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1295400" y="3200400"/>
            <a:ext cx="6400799" cy="1600198"/>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ctrTitle"/>
          </p:nvPr>
        </p:nvSpPr>
        <p:spPr>
          <a:xfrm>
            <a:off x="457200" y="1505929"/>
            <a:ext cx="82296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7" name="Shape 27"/>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95536" y="260644"/>
            <a:ext cx="8280919" cy="724941"/>
          </a:xfrm>
          <a:prstGeom prst="rect">
            <a:avLst/>
          </a:prstGeom>
          <a:solidFill>
            <a:srgbClr val="0A59B0"/>
          </a:solidFill>
          <a:ln w="38100" cap="flat" cmpd="sng">
            <a:solidFill>
              <a:schemeClr val="lt1"/>
            </a:solidFill>
            <a:prstDash val="solid"/>
            <a:round/>
            <a:headEnd type="none" w="med" len="med"/>
            <a:tailEnd type="none" w="med" len="med"/>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0" name="Shape 40"/>
          <p:cNvSpPr txBox="1">
            <a:spLocks noGrp="1"/>
          </p:cNvSpPr>
          <p:nvPr>
            <p:ph type="body" idx="1"/>
          </p:nvPr>
        </p:nvSpPr>
        <p:spPr>
          <a:xfrm>
            <a:off x="395536" y="1124744"/>
            <a:ext cx="8280919" cy="4968551"/>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13" name="Shape 13"/>
          <p:cNvGrpSpPr/>
          <p:nvPr/>
        </p:nvGrpSpPr>
        <p:grpSpPr>
          <a:xfrm>
            <a:off x="60325" y="60325"/>
            <a:ext cx="9023350" cy="6705599"/>
            <a:chOff x="60325" y="60325"/>
            <a:chExt cx="9023350" cy="6705599"/>
          </a:xfrm>
        </p:grpSpPr>
        <p:pic>
          <p:nvPicPr>
            <p:cNvPr id="14" name="Shape 14"/>
            <p:cNvPicPr preferRelativeResize="0"/>
            <p:nvPr/>
          </p:nvPicPr>
          <p:blipFill rotWithShape="1">
            <a:blip r:embed="rId4">
              <a:alphaModFix/>
            </a:blip>
            <a:srcRect/>
            <a:stretch/>
          </p:blipFill>
          <p:spPr>
            <a:xfrm>
              <a:off x="60325" y="60325"/>
              <a:ext cx="9023350" cy="6705599"/>
            </a:xfrm>
            <a:prstGeom prst="rect">
              <a:avLst/>
            </a:prstGeom>
            <a:noFill/>
            <a:ln>
              <a:noFill/>
            </a:ln>
          </p:spPr>
        </p:pic>
        <p:sp>
          <p:nvSpPr>
            <p:cNvPr id="15" name="Shape 15"/>
            <p:cNvSpPr txBox="1"/>
            <p:nvPr/>
          </p:nvSpPr>
          <p:spPr>
            <a:xfrm>
              <a:off x="161925" y="166684"/>
              <a:ext cx="8820148" cy="6497637"/>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6" name="Shape 16"/>
          <p:cNvSpPr txBox="1"/>
          <p:nvPr/>
        </p:nvSpPr>
        <p:spPr>
          <a:xfrm>
            <a:off x="63500" y="1449387"/>
            <a:ext cx="9020175" cy="1527175"/>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txBox="1"/>
          <p:nvPr/>
        </p:nvSpPr>
        <p:spPr>
          <a:xfrm>
            <a:off x="63500" y="1397000"/>
            <a:ext cx="9020175" cy="12064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p:nvPr/>
        </p:nvSpPr>
        <p:spPr>
          <a:xfrm>
            <a:off x="63500" y="2976559"/>
            <a:ext cx="9020175" cy="111125"/>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 name="Shape 20"/>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Shape 23"/>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4" name="Shape 34"/>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subTitle" idx="1"/>
          </p:nvPr>
        </p:nvSpPr>
        <p:spPr>
          <a:xfrm>
            <a:off x="214312" y="285750"/>
            <a:ext cx="6400799" cy="1752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US" sz="2600" b="1" i="0" u="none" strike="noStrike" cap="none">
                <a:solidFill>
                  <a:srgbClr val="000000"/>
                </a:solidFill>
                <a:latin typeface="Times New Roman"/>
                <a:ea typeface="Times New Roman"/>
                <a:cs typeface="Times New Roman"/>
                <a:sym typeface="Times New Roman"/>
              </a:rPr>
              <a:t>LẬP TRÌNH ANDROID</a:t>
            </a:r>
          </a:p>
        </p:txBody>
      </p:sp>
      <p:sp>
        <p:nvSpPr>
          <p:cNvPr id="49" name="Shape 49"/>
          <p:cNvSpPr txBox="1">
            <a:spLocks noGrp="1"/>
          </p:cNvSpPr>
          <p:nvPr>
            <p:ph type="ctrTitle"/>
          </p:nvPr>
        </p:nvSpPr>
        <p:spPr>
          <a:xfrm>
            <a:off x="457200" y="1506537"/>
            <a:ext cx="8229600" cy="1470023"/>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Times New Roman"/>
              <a:buNone/>
            </a:pPr>
            <a:r>
              <a:rPr lang="en-US" sz="4000" b="0" i="0" u="none" strike="noStrike" cap="none" dirty="0" err="1">
                <a:solidFill>
                  <a:srgbClr val="FFFFFF"/>
                </a:solidFill>
                <a:latin typeface="Times New Roman"/>
                <a:ea typeface="Times New Roman"/>
                <a:cs typeface="Times New Roman"/>
                <a:sym typeface="Times New Roman"/>
              </a:rPr>
              <a:t>Buổi</a:t>
            </a:r>
            <a:r>
              <a:rPr lang="en-US" sz="4000" b="0" i="0" u="none" strike="noStrike" cap="none" dirty="0">
                <a:solidFill>
                  <a:srgbClr val="FFFFFF"/>
                </a:solidFill>
                <a:latin typeface="Times New Roman"/>
                <a:ea typeface="Times New Roman"/>
                <a:cs typeface="Times New Roman"/>
                <a:sym typeface="Times New Roman"/>
              </a:rPr>
              <a:t> </a:t>
            </a:r>
            <a:r>
              <a:rPr lang="en-US" sz="4000" b="0" i="0" u="none" strike="noStrike" cap="none" dirty="0" smtClean="0">
                <a:solidFill>
                  <a:srgbClr val="FFFFFF"/>
                </a:solidFill>
                <a:latin typeface="Times New Roman"/>
                <a:ea typeface="Times New Roman"/>
                <a:cs typeface="Times New Roman"/>
                <a:sym typeface="Times New Roman"/>
              </a:rPr>
              <a:t>4: </a:t>
            </a:r>
            <a:r>
              <a:rPr lang="en-US" sz="4000" b="0" i="0" u="none" strike="noStrike" cap="none" dirty="0" err="1">
                <a:solidFill>
                  <a:srgbClr val="FFFFFF"/>
                </a:solidFill>
                <a:latin typeface="Times New Roman"/>
                <a:ea typeface="Times New Roman"/>
                <a:cs typeface="Times New Roman"/>
                <a:sym typeface="Times New Roman"/>
              </a:rPr>
              <a:t>ListView</a:t>
            </a:r>
            <a:r>
              <a:rPr lang="en-US" sz="4000" b="0" i="0" u="none" strike="noStrike" cap="none" dirty="0">
                <a:solidFill>
                  <a:srgbClr val="FFFFFF"/>
                </a:solidFill>
                <a:latin typeface="Times New Roman"/>
                <a:ea typeface="Times New Roman"/>
                <a:cs typeface="Times New Roman"/>
                <a:sym typeface="Times New Roman"/>
              </a:rPr>
              <a:t> </a:t>
            </a:r>
            <a:r>
              <a:rPr lang="en-US" sz="4000" b="0" i="0" u="none" strike="noStrike" cap="none" dirty="0" err="1">
                <a:solidFill>
                  <a:srgbClr val="FFFFFF"/>
                </a:solidFill>
                <a:latin typeface="Times New Roman"/>
                <a:ea typeface="Times New Roman"/>
                <a:cs typeface="Times New Roman"/>
                <a:sym typeface="Times New Roman"/>
              </a:rPr>
              <a:t>trong</a:t>
            </a:r>
            <a:r>
              <a:rPr lang="en-US" sz="4000" b="0" i="0" u="none" strike="noStrike" cap="none" dirty="0">
                <a:solidFill>
                  <a:srgbClr val="FFFFFF"/>
                </a:solidFill>
                <a:latin typeface="Times New Roman"/>
                <a:ea typeface="Times New Roman"/>
                <a:cs typeface="Times New Roman"/>
                <a:sym typeface="Times New Roman"/>
              </a:rPr>
              <a:t> android</a:t>
            </a:r>
          </a:p>
        </p:txBody>
      </p:sp>
      <p:sp>
        <p:nvSpPr>
          <p:cNvPr id="50" name="Shape 50"/>
          <p:cNvSpPr txBox="1"/>
          <p:nvPr/>
        </p:nvSpPr>
        <p:spPr>
          <a:xfrm>
            <a:off x="-142875" y="6286500"/>
            <a:ext cx="1928812" cy="36988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8 - 2016</a:t>
            </a:r>
          </a:p>
        </p:txBody>
      </p:sp>
      <p:sp>
        <p:nvSpPr>
          <p:cNvPr id="51" name="Shape 51"/>
          <p:cNvSpPr/>
          <p:nvPr/>
        </p:nvSpPr>
        <p:spPr>
          <a:xfrm>
            <a:off x="146050" y="6210300"/>
            <a:ext cx="457200" cy="4572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95274" y="260350"/>
            <a:ext cx="85806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rtl="0">
              <a:spcBef>
                <a:spcPts val="0"/>
              </a:spcBef>
              <a:buClr>
                <a:schemeClr val="lt1"/>
              </a:buClr>
              <a:buSzPct val="25000"/>
              <a:buFont typeface="Arial"/>
              <a:buNone/>
            </a:pPr>
            <a:r>
              <a:rPr lang="en-US" sz="3200">
                <a:solidFill>
                  <a:srgbClr val="FFFFFF"/>
                </a:solidFill>
              </a:rPr>
              <a:t>ListView cơ bản sử dụng ArrayAdapter(demo)</a:t>
            </a:r>
          </a:p>
        </p:txBody>
      </p:sp>
      <p:sp>
        <p:nvSpPr>
          <p:cNvPr id="118" name="Shape 118"/>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547688" marR="0" lvl="1" indent="-280988" algn="l" rtl="0">
              <a:lnSpc>
                <a:spcPct val="150000"/>
              </a:lnSpc>
              <a:spcBef>
                <a:spcPts val="0"/>
              </a:spcBef>
              <a:spcAft>
                <a:spcPts val="0"/>
              </a:spcAft>
              <a:buClr>
                <a:srgbClr val="000000"/>
              </a:buClr>
              <a:buSzPct val="85000"/>
              <a:buFont typeface="Noto Sans Symbols"/>
              <a:buChar char="●"/>
            </a:pPr>
            <a:r>
              <a:rPr lang="en-US" sz="2600" b="0" i="0" u="none" strike="noStrike" cap="none">
                <a:latin typeface="Times New Roman"/>
                <a:ea typeface="Times New Roman"/>
                <a:cs typeface="Times New Roman"/>
                <a:sym typeface="Times New Roman"/>
              </a:rPr>
              <a:t>B</a:t>
            </a:r>
            <a:r>
              <a:rPr lang="en-US" sz="2600">
                <a:latin typeface="Times New Roman"/>
                <a:ea typeface="Times New Roman"/>
                <a:cs typeface="Times New Roman"/>
                <a:sym typeface="Times New Roman"/>
              </a:rPr>
              <a:t>2</a:t>
            </a:r>
            <a:r>
              <a:rPr lang="en-US" sz="2600" b="0" i="0" u="none" strike="noStrike" cap="none">
                <a:latin typeface="Times New Roman"/>
                <a:ea typeface="Times New Roman"/>
                <a:cs typeface="Times New Roman"/>
                <a:sym typeface="Times New Roman"/>
              </a:rPr>
              <a:t>: </a:t>
            </a:r>
            <a:r>
              <a:rPr lang="en-US" sz="2000" b="0" i="0" u="none" strike="noStrike" cap="none">
                <a:latin typeface="Times New Roman"/>
                <a:ea typeface="Times New Roman"/>
                <a:cs typeface="Times New Roman"/>
                <a:sym typeface="Times New Roman"/>
              </a:rPr>
              <a:t>k</a:t>
            </a:r>
            <a:r>
              <a:rPr lang="en-US" sz="2000" b="0" i="0" u="none" strike="noStrike" cap="none">
                <a:latin typeface="Arial"/>
                <a:ea typeface="Arial"/>
                <a:cs typeface="Arial"/>
                <a:sym typeface="Arial"/>
              </a:rPr>
              <a:t>hởi tạo một ArrayAdapter mới sử dụng một Constructor để xác định Layout cho mỗi chuỗi và mảng chuỗi</a:t>
            </a:r>
          </a:p>
          <a:p>
            <a:pPr marL="547688" marR="0" lvl="1" indent="-280988" algn="l" rtl="0">
              <a:lnSpc>
                <a:spcPct val="150000"/>
              </a:lnSpc>
              <a:spcBef>
                <a:spcPts val="0"/>
              </a:spcBef>
              <a:spcAft>
                <a:spcPts val="0"/>
              </a:spcAft>
              <a:buClr>
                <a:schemeClr val="accent1"/>
              </a:buClr>
              <a:buSzPct val="25000"/>
              <a:buFont typeface="Noto Sans Symbols"/>
              <a:buNone/>
            </a:pPr>
            <a:r>
              <a:rPr lang="en-US" sz="2000" b="0" i="0" u="none" strike="noStrike" cap="none">
                <a:latin typeface="Arial"/>
                <a:ea typeface="Arial"/>
                <a:cs typeface="Arial"/>
                <a:sym typeface="Arial"/>
              </a:rPr>
              <a:t>	ArrayAdapter adapter = new ArrayAdapter&lt;String&gt;(this, R.layout.activity_listview, mobileArray);</a:t>
            </a:r>
          </a:p>
          <a:p>
            <a:pPr marL="547688" marR="0" lvl="1" indent="-280988" algn="l" rtl="0">
              <a:lnSpc>
                <a:spcPct val="150000"/>
              </a:lnSpc>
              <a:spcBef>
                <a:spcPts val="0"/>
              </a:spcBef>
              <a:spcAft>
                <a:spcPts val="0"/>
              </a:spcAft>
              <a:buClr>
                <a:srgbClr val="000000"/>
              </a:buClr>
              <a:buSzPct val="85000"/>
              <a:buFont typeface="Noto Sans Symbols"/>
              <a:buChar char="●"/>
            </a:pPr>
            <a:r>
              <a:rPr lang="en-US" sz="2000" b="0" i="0" u="none" strike="noStrike" cap="none">
                <a:latin typeface="Times New Roman"/>
                <a:ea typeface="Times New Roman"/>
                <a:cs typeface="Times New Roman"/>
                <a:sym typeface="Times New Roman"/>
              </a:rPr>
              <a:t>B</a:t>
            </a:r>
            <a:r>
              <a:rPr lang="en-US" sz="2000">
                <a:latin typeface="Times New Roman"/>
                <a:ea typeface="Times New Roman"/>
                <a:cs typeface="Times New Roman"/>
                <a:sym typeface="Times New Roman"/>
              </a:rPr>
              <a:t>3</a:t>
            </a:r>
            <a:r>
              <a:rPr lang="en-US" sz="2000" b="0" i="0" u="none" strike="noStrike" cap="none">
                <a:latin typeface="Times New Roman"/>
                <a:ea typeface="Times New Roman"/>
                <a:cs typeface="Times New Roman"/>
                <a:sym typeface="Times New Roman"/>
              </a:rPr>
              <a:t>. SetAdapter trên đối tượng ListView</a:t>
            </a:r>
          </a:p>
          <a:p>
            <a:pPr marL="547688" marR="0" lvl="1" indent="-280988" algn="l" rtl="0">
              <a:lnSpc>
                <a:spcPct val="150000"/>
              </a:lnSpc>
              <a:spcBef>
                <a:spcPts val="0"/>
              </a:spcBef>
              <a:spcAft>
                <a:spcPts val="0"/>
              </a:spcAft>
              <a:buClr>
                <a:schemeClr val="accent1"/>
              </a:buClr>
              <a:buSzPct val="25000"/>
              <a:buFont typeface="Noto Sans Symbols"/>
              <a:buNone/>
            </a:pPr>
            <a:r>
              <a:rPr lang="en-US" sz="2000" b="0" i="0" u="none" strike="noStrike" cap="none">
                <a:latin typeface="Arial"/>
                <a:ea typeface="Arial"/>
                <a:cs typeface="Arial"/>
                <a:sym typeface="Arial"/>
              </a:rPr>
              <a:t>	ListView listView = (ListView) findViewById(R.id.mobile_list); listView.setAdapter(adapter);</a:t>
            </a:r>
          </a:p>
        </p:txBody>
      </p:sp>
      <p:sp>
        <p:nvSpPr>
          <p:cNvPr id="119" name="Shape 119"/>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20" name="Shape 120"/>
          <p:cNvSpPr/>
          <p:nvPr/>
        </p:nvSpPr>
        <p:spPr>
          <a:xfrm>
            <a:off x="914400" y="2514600"/>
            <a:ext cx="7391400" cy="762000"/>
          </a:xfrm>
          <a:prstGeom prst="rect">
            <a:avLst/>
          </a:prstGeom>
          <a:noFill/>
          <a:ln w="25400" cap="flat" cmpd="sng">
            <a:solidFill>
              <a:srgbClr val="99341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21" name="Shape 121"/>
          <p:cNvSpPr/>
          <p:nvPr/>
        </p:nvSpPr>
        <p:spPr>
          <a:xfrm>
            <a:off x="990600" y="3886200"/>
            <a:ext cx="7315200" cy="914400"/>
          </a:xfrm>
          <a:prstGeom prst="rect">
            <a:avLst/>
          </a:prstGeom>
          <a:noFill/>
          <a:ln w="25400" cap="flat" cmpd="sng">
            <a:solidFill>
              <a:srgbClr val="99341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95274" y="260350"/>
            <a:ext cx="86142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rtl="0">
              <a:spcBef>
                <a:spcPts val="0"/>
              </a:spcBef>
              <a:buClr>
                <a:schemeClr val="lt1"/>
              </a:buClr>
              <a:buSzPct val="25000"/>
              <a:buFont typeface="Arial"/>
              <a:buNone/>
            </a:pPr>
            <a:r>
              <a:rPr lang="en-US" sz="3200">
                <a:solidFill>
                  <a:srgbClr val="FFFFFF"/>
                </a:solidFill>
              </a:rPr>
              <a:t>ListView cơ bản sử dụng ArrayAdapter(demo)</a:t>
            </a:r>
          </a:p>
        </p:txBody>
      </p:sp>
      <p:sp>
        <p:nvSpPr>
          <p:cNvPr id="127" name="Shape 127"/>
          <p:cNvSpPr txBox="1">
            <a:spLocks noGrp="1"/>
          </p:cNvSpPr>
          <p:nvPr>
            <p:ph type="body" idx="1"/>
          </p:nvPr>
        </p:nvSpPr>
        <p:spPr>
          <a:xfrm>
            <a:off x="395275" y="1243850"/>
            <a:ext cx="8280300" cy="5309400"/>
          </a:xfrm>
          <a:prstGeom prst="rect">
            <a:avLst/>
          </a:prstGeom>
          <a:noFill/>
          <a:ln>
            <a:noFill/>
          </a:ln>
        </p:spPr>
        <p:txBody>
          <a:bodyPr lIns="91425" tIns="45700" rIns="91425" bIns="45700" anchor="t" anchorCtr="0">
            <a:noAutofit/>
          </a:bodyPr>
          <a:lstStyle/>
          <a:p>
            <a:pPr marL="457200" marR="0" lvl="0" indent="-419100" algn="l" rtl="0">
              <a:lnSpc>
                <a:spcPct val="150000"/>
              </a:lnSpc>
              <a:spcBef>
                <a:spcPts val="0"/>
              </a:spcBef>
              <a:spcAft>
                <a:spcPts val="0"/>
              </a:spcAft>
              <a:buClr>
                <a:srgbClr val="000000"/>
              </a:buClr>
              <a:buSzPct val="100000"/>
              <a:buFont typeface="Times New Roman"/>
            </a:pPr>
            <a:r>
              <a:rPr lang="en-US" sz="3000" b="1" i="0" u="none" strike="noStrike" cap="none">
                <a:latin typeface="Times New Roman"/>
                <a:ea typeface="Times New Roman"/>
                <a:cs typeface="Times New Roman"/>
                <a:sym typeface="Times New Roman"/>
              </a:rPr>
              <a:t>Toàn bộ chương trình đặt trong MainActivity</a:t>
            </a:r>
          </a:p>
          <a:p>
            <a:pPr marL="547688" marR="0" lvl="1" indent="-280988" algn="l" rtl="0">
              <a:lnSpc>
                <a:spcPct val="150000"/>
              </a:lnSpc>
              <a:spcBef>
                <a:spcPts val="0"/>
              </a:spcBef>
              <a:spcAft>
                <a:spcPts val="0"/>
              </a:spcAft>
              <a:buClr>
                <a:schemeClr val="accent1"/>
              </a:buClr>
              <a:buSzPct val="25000"/>
              <a:buFont typeface="Noto Sans Symbols"/>
              <a:buNone/>
            </a:pPr>
            <a:r>
              <a:rPr lang="en-US" sz="2000" b="0" i="0" u="none" strike="noStrike" cap="none">
                <a:solidFill>
                  <a:srgbClr val="000000"/>
                </a:solidFill>
                <a:latin typeface="Arial"/>
                <a:ea typeface="Arial"/>
                <a:cs typeface="Arial"/>
                <a:sym typeface="Arial"/>
              </a:rPr>
              <a:t>	String[] mobileArray = {"Android","IPhone","WindowsMobile","Blackberry","WebOS","Ubuntu","Windows7","Max OS X"}; </a:t>
            </a:r>
          </a:p>
          <a:p>
            <a:pPr marL="547688" marR="0" lvl="1" indent="-280988" algn="l" rtl="0">
              <a:lnSpc>
                <a:spcPct val="150000"/>
              </a:lnSpc>
              <a:spcBef>
                <a:spcPts val="0"/>
              </a:spcBef>
              <a:spcAft>
                <a:spcPts val="0"/>
              </a:spcAft>
              <a:buClr>
                <a:schemeClr val="accent1"/>
              </a:buClr>
              <a:buSzPct val="25000"/>
              <a:buFont typeface="Noto Sans Symbols"/>
              <a:buNone/>
            </a:pPr>
            <a:r>
              <a:rPr lang="en-US" sz="2000" b="0" i="0" u="none" strike="noStrike" cap="none">
                <a:solidFill>
                  <a:srgbClr val="000000"/>
                </a:solidFill>
                <a:latin typeface="Arial"/>
                <a:ea typeface="Arial"/>
                <a:cs typeface="Arial"/>
                <a:sym typeface="Arial"/>
              </a:rPr>
              <a:t>	@Override protected void onCreate(Bundle savedInstanceState) { super.onCreate(savedInstanceState); setContentView(R.layout.activity_main); </a:t>
            </a:r>
          </a:p>
          <a:p>
            <a:pPr marL="547688" marR="0" lvl="1" indent="-280988" algn="l" rtl="0">
              <a:lnSpc>
                <a:spcPct val="150000"/>
              </a:lnSpc>
              <a:spcBef>
                <a:spcPts val="0"/>
              </a:spcBef>
              <a:spcAft>
                <a:spcPts val="0"/>
              </a:spcAft>
              <a:buClr>
                <a:schemeClr val="accent1"/>
              </a:buClr>
              <a:buSzPct val="25000"/>
              <a:buFont typeface="Noto Sans Symbols"/>
              <a:buNone/>
            </a:pPr>
            <a:r>
              <a:rPr lang="en-US" sz="2000" b="0" i="0" u="none" strike="noStrike" cap="none">
                <a:solidFill>
                  <a:srgbClr val="000000"/>
                </a:solidFill>
                <a:latin typeface="Arial"/>
                <a:ea typeface="Arial"/>
                <a:cs typeface="Arial"/>
                <a:sym typeface="Arial"/>
              </a:rPr>
              <a:t>	ArrayAdapter adapter = new ArrayAdapter&lt;String&gt;(this, R.layout.activity_listview, mobileArray); </a:t>
            </a:r>
          </a:p>
          <a:p>
            <a:pPr marL="547688" marR="0" lvl="1" indent="-280988" algn="l" rtl="0">
              <a:lnSpc>
                <a:spcPct val="150000"/>
              </a:lnSpc>
              <a:spcBef>
                <a:spcPts val="0"/>
              </a:spcBef>
              <a:spcAft>
                <a:spcPts val="0"/>
              </a:spcAft>
              <a:buClr>
                <a:schemeClr val="accent1"/>
              </a:buClr>
              <a:buSzPct val="25000"/>
              <a:buFont typeface="Noto Sans Symbols"/>
              <a:buNone/>
            </a:pPr>
            <a:r>
              <a:rPr lang="en-US" sz="2000" b="0" i="0" u="none" strike="noStrike" cap="none">
                <a:solidFill>
                  <a:srgbClr val="000000"/>
                </a:solidFill>
                <a:latin typeface="Arial"/>
                <a:ea typeface="Arial"/>
                <a:cs typeface="Arial"/>
                <a:sym typeface="Arial"/>
              </a:rPr>
              <a:t>	ListView listView = (ListView) findViewById(R.id.mobile_list); listView.setAdapter(adapter); }</a:t>
            </a:r>
          </a:p>
        </p:txBody>
      </p:sp>
      <p:sp>
        <p:nvSpPr>
          <p:cNvPr id="128" name="Shape 12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29" name="Shape 129"/>
          <p:cNvSpPr/>
          <p:nvPr/>
        </p:nvSpPr>
        <p:spPr>
          <a:xfrm>
            <a:off x="838200" y="2209800"/>
            <a:ext cx="7772400" cy="4343400"/>
          </a:xfrm>
          <a:prstGeom prst="rect">
            <a:avLst/>
          </a:prstGeom>
          <a:noFill/>
          <a:ln w="25400" cap="flat" cmpd="sng">
            <a:solidFill>
              <a:srgbClr val="99341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200" b="0" i="0" u="none" strike="noStrike" cap="none">
                <a:solidFill>
                  <a:schemeClr val="lt1"/>
                </a:solidFill>
                <a:latin typeface="Times New Roman"/>
                <a:ea typeface="Times New Roman"/>
                <a:cs typeface="Times New Roman"/>
                <a:sym typeface="Times New Roman"/>
              </a:rPr>
              <a:t>Custom listview với BaseAdapter</a:t>
            </a:r>
          </a:p>
        </p:txBody>
      </p:sp>
      <p:sp>
        <p:nvSpPr>
          <p:cNvPr id="135" name="Shape 135"/>
          <p:cNvSpPr txBox="1">
            <a:spLocks noGrp="1"/>
          </p:cNvSpPr>
          <p:nvPr>
            <p:ph type="body" idx="1"/>
          </p:nvPr>
        </p:nvSpPr>
        <p:spPr>
          <a:xfrm>
            <a:off x="395275" y="1126200"/>
            <a:ext cx="8280300" cy="5427000"/>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None/>
            </a:pPr>
            <a:r>
              <a:rPr lang="en-US" sz="2600">
                <a:latin typeface="Times New Roman"/>
                <a:ea typeface="Times New Roman"/>
                <a:cs typeface="Times New Roman"/>
                <a:sym typeface="Times New Roman"/>
              </a:rPr>
              <a:t>B1:Tạo 1 ListView vào activity muốn hiển thị</a:t>
            </a:r>
          </a:p>
          <a:p>
            <a:pPr marL="0" marR="0" lvl="0" indent="0" algn="l" rtl="0">
              <a:lnSpc>
                <a:spcPct val="150000"/>
              </a:lnSpc>
              <a:spcBef>
                <a:spcPts val="0"/>
              </a:spcBef>
              <a:spcAft>
                <a:spcPts val="0"/>
              </a:spcAft>
              <a:buNone/>
            </a:pPr>
            <a:r>
              <a:rPr lang="en-US" sz="2600">
                <a:latin typeface="Times New Roman"/>
                <a:ea typeface="Times New Roman"/>
                <a:cs typeface="Times New Roman"/>
                <a:sym typeface="Times New Roman"/>
              </a:rPr>
              <a:t>B2:Taọ 1 row muốn hiển thị</a:t>
            </a:r>
          </a:p>
          <a:p>
            <a:pPr marL="0" marR="0" lvl="0" indent="0" algn="l" rtl="0">
              <a:lnSpc>
                <a:spcPct val="150000"/>
              </a:lnSpc>
              <a:spcBef>
                <a:spcPts val="0"/>
              </a:spcBef>
              <a:spcAft>
                <a:spcPts val="0"/>
              </a:spcAft>
              <a:buNone/>
            </a:pPr>
            <a:r>
              <a:rPr lang="en-US" sz="2600">
                <a:latin typeface="Times New Roman"/>
                <a:ea typeface="Times New Roman"/>
                <a:cs typeface="Times New Roman"/>
                <a:sym typeface="Times New Roman"/>
              </a:rPr>
              <a:t>B3:Tạo 1 class adapter kế thừa từ </a:t>
            </a:r>
            <a:r>
              <a:rPr lang="en-US" sz="2600">
                <a:solidFill>
                  <a:schemeClr val="dk1"/>
                </a:solidFill>
                <a:latin typeface="Times New Roman"/>
                <a:ea typeface="Times New Roman"/>
                <a:cs typeface="Times New Roman"/>
                <a:sym typeface="Times New Roman"/>
              </a:rPr>
              <a:t>BaseAdapter</a:t>
            </a:r>
          </a:p>
          <a:p>
            <a:pPr marL="0" marR="0" lvl="0" indent="0" algn="l" rtl="0">
              <a:lnSpc>
                <a:spcPct val="150000"/>
              </a:lnSpc>
              <a:spcBef>
                <a:spcPts val="0"/>
              </a:spcBef>
              <a:spcAft>
                <a:spcPts val="0"/>
              </a:spcAft>
              <a:buNone/>
            </a:pPr>
            <a:r>
              <a:rPr lang="en-US" sz="2600">
                <a:solidFill>
                  <a:schemeClr val="dk1"/>
                </a:solidFill>
                <a:latin typeface="Times New Roman"/>
                <a:ea typeface="Times New Roman"/>
                <a:cs typeface="Times New Roman"/>
                <a:sym typeface="Times New Roman"/>
              </a:rPr>
              <a:t>B4:khai báo 1 đối tượng adapter từ B3</a:t>
            </a:r>
          </a:p>
          <a:p>
            <a:pPr marL="0" marR="0" lvl="0" indent="0" algn="l" rtl="0">
              <a:lnSpc>
                <a:spcPct val="150000"/>
              </a:lnSpc>
              <a:spcBef>
                <a:spcPts val="0"/>
              </a:spcBef>
              <a:spcAft>
                <a:spcPts val="0"/>
              </a:spcAft>
              <a:buNone/>
            </a:pPr>
            <a:r>
              <a:rPr lang="en-US" sz="2600">
                <a:solidFill>
                  <a:schemeClr val="dk1"/>
                </a:solidFill>
                <a:latin typeface="Times New Roman"/>
                <a:ea typeface="Times New Roman"/>
                <a:cs typeface="Times New Roman"/>
                <a:sym typeface="Times New Roman"/>
              </a:rPr>
              <a:t>B5:listview.setAdapter(adapter)</a:t>
            </a:r>
          </a:p>
          <a:p>
            <a:pPr marL="0" marR="0" lvl="0" indent="0" algn="l" rtl="0">
              <a:lnSpc>
                <a:spcPct val="15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600" b="1">
                <a:solidFill>
                  <a:srgbClr val="FF0000"/>
                </a:solidFill>
                <a:latin typeface="Times New Roman"/>
                <a:ea typeface="Times New Roman"/>
                <a:cs typeface="Times New Roman"/>
                <a:sym typeface="Times New Roman"/>
              </a:rPr>
              <a:t>inflater boolean</a:t>
            </a:r>
          </a:p>
          <a:p>
            <a:pPr marL="0" marR="0" lvl="0" indent="0" algn="l" rtl="0">
              <a:lnSpc>
                <a:spcPct val="15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457200" marR="0" lvl="0" indent="-393700" algn="l" rtl="0">
              <a:lnSpc>
                <a:spcPct val="150000"/>
              </a:lnSpc>
              <a:spcBef>
                <a:spcPts val="0"/>
              </a:spcBef>
              <a:spcAft>
                <a:spcPts val="0"/>
              </a:spcAft>
              <a:buClr>
                <a:srgbClr val="0000FF"/>
              </a:buClr>
              <a:buSzPct val="100000"/>
              <a:buFont typeface="Times New Roman"/>
            </a:pPr>
            <a:r>
              <a:rPr lang="en-US" sz="2600">
                <a:solidFill>
                  <a:srgbClr val="0000FF"/>
                </a:solidFill>
                <a:latin typeface="Times New Roman"/>
                <a:ea typeface="Times New Roman"/>
                <a:cs typeface="Times New Roman"/>
                <a:sym typeface="Times New Roman"/>
              </a:rPr>
              <a:t>Xem code</a:t>
            </a:r>
          </a:p>
        </p:txBody>
      </p:sp>
      <p:sp>
        <p:nvSpPr>
          <p:cNvPr id="136" name="Shape 136"/>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Custom ListView với ArrayAdapter</a:t>
            </a:r>
          </a:p>
        </p:txBody>
      </p:sp>
      <p:sp>
        <p:nvSpPr>
          <p:cNvPr id="142" name="Shape 142"/>
          <p:cNvSpPr txBox="1">
            <a:spLocks noGrp="1"/>
          </p:cNvSpPr>
          <p:nvPr>
            <p:ph type="body" idx="1"/>
          </p:nvPr>
        </p:nvSpPr>
        <p:spPr>
          <a:xfrm>
            <a:off x="521075" y="1227050"/>
            <a:ext cx="8154600" cy="5326200"/>
          </a:xfrm>
          <a:prstGeom prst="rect">
            <a:avLst/>
          </a:prstGeom>
          <a:noFill/>
          <a:ln>
            <a:noFill/>
          </a:ln>
        </p:spPr>
        <p:txBody>
          <a:bodyPr lIns="91425" tIns="45700" rIns="91425" bIns="45700" anchor="t" anchorCtr="0">
            <a:noAutofit/>
          </a:bodyPr>
          <a:lstStyle/>
          <a:p>
            <a:pPr marL="0" lvl="0" indent="-69850" rtl="0">
              <a:lnSpc>
                <a:spcPct val="150000"/>
              </a:lnSpc>
              <a:spcBef>
                <a:spcPts val="0"/>
              </a:spcBef>
              <a:buClr>
                <a:schemeClr val="dk1"/>
              </a:buClr>
              <a:buSzPct val="42307"/>
              <a:buFont typeface="Arial"/>
              <a:buNone/>
            </a:pPr>
            <a:r>
              <a:rPr lang="en-US" sz="2600">
                <a:solidFill>
                  <a:schemeClr val="dk1"/>
                </a:solidFill>
                <a:latin typeface="Times New Roman"/>
                <a:ea typeface="Times New Roman"/>
                <a:cs typeface="Times New Roman"/>
                <a:sym typeface="Times New Roman"/>
              </a:rPr>
              <a:t>B1:Tạo 1 ListView vào activity muốn hiển thị</a:t>
            </a:r>
          </a:p>
          <a:p>
            <a:pPr marL="0" lvl="0" indent="-69850" rtl="0">
              <a:lnSpc>
                <a:spcPct val="150000"/>
              </a:lnSpc>
              <a:spcBef>
                <a:spcPts val="0"/>
              </a:spcBef>
              <a:buClr>
                <a:schemeClr val="dk1"/>
              </a:buClr>
              <a:buSzPct val="42307"/>
              <a:buFont typeface="Arial"/>
              <a:buNone/>
            </a:pPr>
            <a:r>
              <a:rPr lang="en-US" sz="2600">
                <a:solidFill>
                  <a:schemeClr val="dk1"/>
                </a:solidFill>
                <a:latin typeface="Times New Roman"/>
                <a:ea typeface="Times New Roman"/>
                <a:cs typeface="Times New Roman"/>
                <a:sym typeface="Times New Roman"/>
              </a:rPr>
              <a:t>B2:Taọ 1 row muốn hiển thị</a:t>
            </a:r>
          </a:p>
          <a:p>
            <a:pPr marL="0" lvl="0" indent="-69850" rtl="0">
              <a:lnSpc>
                <a:spcPct val="150000"/>
              </a:lnSpc>
              <a:spcBef>
                <a:spcPts val="0"/>
              </a:spcBef>
              <a:buClr>
                <a:schemeClr val="dk1"/>
              </a:buClr>
              <a:buSzPct val="42307"/>
              <a:buFont typeface="Arial"/>
              <a:buNone/>
            </a:pPr>
            <a:r>
              <a:rPr lang="en-US" sz="2600">
                <a:solidFill>
                  <a:schemeClr val="dk1"/>
                </a:solidFill>
                <a:latin typeface="Times New Roman"/>
                <a:ea typeface="Times New Roman"/>
                <a:cs typeface="Times New Roman"/>
                <a:sym typeface="Times New Roman"/>
              </a:rPr>
              <a:t>B3:Tạo 1 class adapter kế thừa từ ArrayAdapter</a:t>
            </a:r>
          </a:p>
          <a:p>
            <a:pPr marL="0" lvl="0" indent="-69850" rtl="0">
              <a:lnSpc>
                <a:spcPct val="150000"/>
              </a:lnSpc>
              <a:spcBef>
                <a:spcPts val="0"/>
              </a:spcBef>
              <a:buClr>
                <a:schemeClr val="dk1"/>
              </a:buClr>
              <a:buSzPct val="42307"/>
              <a:buFont typeface="Arial"/>
              <a:buNone/>
            </a:pPr>
            <a:r>
              <a:rPr lang="en-US" sz="2600">
                <a:solidFill>
                  <a:schemeClr val="dk1"/>
                </a:solidFill>
                <a:latin typeface="Times New Roman"/>
                <a:ea typeface="Times New Roman"/>
                <a:cs typeface="Times New Roman"/>
                <a:sym typeface="Times New Roman"/>
              </a:rPr>
              <a:t>B4:khai báo 1 đối tượng adapter từ B3</a:t>
            </a:r>
          </a:p>
          <a:p>
            <a:pPr marL="0" lvl="0" indent="0" rtl="0">
              <a:lnSpc>
                <a:spcPct val="150000"/>
              </a:lnSpc>
              <a:spcBef>
                <a:spcPts val="0"/>
              </a:spcBef>
              <a:buNone/>
            </a:pPr>
            <a:r>
              <a:rPr lang="en-US" sz="2600">
                <a:solidFill>
                  <a:schemeClr val="dk1"/>
                </a:solidFill>
                <a:latin typeface="Times New Roman"/>
                <a:ea typeface="Times New Roman"/>
                <a:cs typeface="Times New Roman"/>
                <a:sym typeface="Times New Roman"/>
              </a:rPr>
              <a:t>B5:listview.setAdapter(adapter)</a:t>
            </a:r>
          </a:p>
          <a:p>
            <a:pPr marL="0" lvl="0" indent="0" rtl="0">
              <a:lnSpc>
                <a:spcPct val="150000"/>
              </a:lnSpc>
              <a:spcBef>
                <a:spcPts val="0"/>
              </a:spcBef>
              <a:buNone/>
            </a:pPr>
            <a:endParaRPr sz="2600">
              <a:solidFill>
                <a:schemeClr val="dk1"/>
              </a:solidFill>
              <a:latin typeface="Times New Roman"/>
              <a:ea typeface="Times New Roman"/>
              <a:cs typeface="Times New Roman"/>
              <a:sym typeface="Times New Roman"/>
            </a:endParaRPr>
          </a:p>
          <a:p>
            <a:pPr marL="0" lvl="0" indent="0" rtl="0">
              <a:lnSpc>
                <a:spcPct val="150000"/>
              </a:lnSpc>
              <a:spcBef>
                <a:spcPts val="0"/>
              </a:spcBef>
              <a:buNone/>
            </a:pPr>
            <a:r>
              <a:rPr lang="en-US" sz="2600">
                <a:solidFill>
                  <a:srgbClr val="FF0000"/>
                </a:solidFill>
                <a:latin typeface="Times New Roman"/>
                <a:ea typeface="Times New Roman"/>
                <a:cs typeface="Times New Roman"/>
                <a:sym typeface="Times New Roman"/>
              </a:rPr>
              <a:t>chú ý:arrayAdapter là con của BaseAdapter nên nó có 1 số thuộc tính mà BaseAdapter ko có</a:t>
            </a:r>
          </a:p>
          <a:p>
            <a:pPr marL="457200" lvl="0" indent="-393700" rtl="0">
              <a:lnSpc>
                <a:spcPct val="150000"/>
              </a:lnSpc>
              <a:spcBef>
                <a:spcPts val="0"/>
              </a:spcBef>
              <a:buClr>
                <a:srgbClr val="0000FF"/>
              </a:buClr>
              <a:buSzPct val="100000"/>
              <a:buFont typeface="Times New Roman"/>
            </a:pPr>
            <a:r>
              <a:rPr lang="en-US" sz="2600">
                <a:solidFill>
                  <a:srgbClr val="0000FF"/>
                </a:solidFill>
                <a:latin typeface="Times New Roman"/>
                <a:ea typeface="Times New Roman"/>
                <a:cs typeface="Times New Roman"/>
                <a:sym typeface="Times New Roman"/>
              </a:rPr>
              <a:t>Xem code</a:t>
            </a:r>
          </a:p>
          <a:p>
            <a:pPr marL="457200" marR="0" lvl="0" indent="0" algn="l" rtl="0">
              <a:lnSpc>
                <a:spcPct val="150000"/>
              </a:lnSpc>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143" name="Shape 14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200" b="0" i="0" u="none" strike="noStrike" cap="none">
                <a:solidFill>
                  <a:schemeClr val="lt1"/>
                </a:solidFill>
                <a:latin typeface="Times New Roman"/>
                <a:ea typeface="Times New Roman"/>
                <a:cs typeface="Times New Roman"/>
                <a:sym typeface="Times New Roman"/>
              </a:rPr>
              <a:t>Các xử lí  sự kiện của ListView</a:t>
            </a:r>
          </a:p>
        </p:txBody>
      </p:sp>
      <p:sp>
        <p:nvSpPr>
          <p:cNvPr id="149" name="Shape 149"/>
          <p:cNvSpPr txBox="1">
            <a:spLocks noGrp="1"/>
          </p:cNvSpPr>
          <p:nvPr>
            <p:ph type="body" idx="1"/>
          </p:nvPr>
        </p:nvSpPr>
        <p:spPr>
          <a:xfrm>
            <a:off x="395287" y="1447800"/>
            <a:ext cx="8280300" cy="5105400"/>
          </a:xfrm>
          <a:prstGeom prst="rect">
            <a:avLst/>
          </a:prstGeom>
          <a:noFill/>
          <a:ln>
            <a:noFill/>
          </a:ln>
        </p:spPr>
        <p:txBody>
          <a:bodyPr lIns="91425" tIns="45700" rIns="91425" bIns="45700" anchor="t" anchorCtr="0">
            <a:noAutofit/>
          </a:bodyPr>
          <a:lstStyle/>
          <a:p>
            <a:pPr marL="457200" marR="0" lvl="0" indent="-381000" algn="l" rtl="0">
              <a:lnSpc>
                <a:spcPct val="100000"/>
              </a:lnSpc>
              <a:spcBef>
                <a:spcPts val="0"/>
              </a:spcBef>
              <a:spcAft>
                <a:spcPts val="0"/>
              </a:spcAft>
              <a:buClr>
                <a:srgbClr val="000000"/>
              </a:buClr>
              <a:buSzPct val="100000"/>
              <a:buFont typeface="Noto Sans Symbols"/>
              <a:buChar char="●"/>
            </a:pPr>
            <a:r>
              <a:rPr lang="en-US" sz="2800" b="0" i="0" u="none" strike="noStrike" cap="none">
                <a:latin typeface="Arial"/>
                <a:ea typeface="Arial"/>
                <a:cs typeface="Arial"/>
                <a:sym typeface="Arial"/>
              </a:rPr>
              <a:t>Click item:setOnItemClickListener</a:t>
            </a:r>
          </a:p>
          <a:p>
            <a:pPr marL="457200" marR="0" lvl="0" indent="-381000" algn="l" rtl="0">
              <a:lnSpc>
                <a:spcPct val="100000"/>
              </a:lnSpc>
              <a:spcBef>
                <a:spcPts val="0"/>
              </a:spcBef>
              <a:spcAft>
                <a:spcPts val="0"/>
              </a:spcAft>
              <a:buClr>
                <a:srgbClr val="000000"/>
              </a:buClr>
              <a:buSzPct val="100000"/>
              <a:buFont typeface="Noto Sans Symbols"/>
              <a:buChar char="●"/>
            </a:pPr>
            <a:r>
              <a:rPr lang="en-US" sz="2800"/>
              <a:t>long click item:</a:t>
            </a:r>
            <a:r>
              <a:rPr lang="en-US" sz="2800">
                <a:highlight>
                  <a:srgbClr val="FFFFFF"/>
                </a:highlight>
                <a:latin typeface="Times New Roman"/>
                <a:ea typeface="Times New Roman"/>
                <a:cs typeface="Times New Roman"/>
                <a:sym typeface="Times New Roman"/>
              </a:rPr>
              <a:t>setOnItemLongClickListener</a:t>
            </a:r>
          </a:p>
          <a:p>
            <a:pPr marL="457200" marR="0" lvl="0" indent="-381000" algn="l" rtl="0">
              <a:lnSpc>
                <a:spcPct val="100000"/>
              </a:lnSpc>
              <a:spcBef>
                <a:spcPts val="0"/>
              </a:spcBef>
              <a:spcAft>
                <a:spcPts val="0"/>
              </a:spcAft>
              <a:buClr>
                <a:srgbClr val="000000"/>
              </a:buClr>
              <a:buSzPct val="100000"/>
              <a:buFont typeface="Noto Sans Symbols"/>
              <a:buChar char="●"/>
            </a:pPr>
            <a:r>
              <a:rPr lang="en-US" sz="2800" b="0" i="0" u="none" strike="noStrike" cap="none">
                <a:latin typeface="Arial"/>
                <a:ea typeface="Arial"/>
                <a:cs typeface="Arial"/>
                <a:sym typeface="Arial"/>
              </a:rPr>
              <a:t>Scroll listview:setOnScrollListener</a:t>
            </a:r>
          </a:p>
          <a:p>
            <a:pPr marL="457200" marR="0" lvl="0" indent="-381000" algn="l" rtl="0">
              <a:lnSpc>
                <a:spcPct val="100000"/>
              </a:lnSpc>
              <a:spcBef>
                <a:spcPts val="0"/>
              </a:spcBef>
              <a:spcAft>
                <a:spcPts val="0"/>
              </a:spcAft>
              <a:buClr>
                <a:srgbClr val="000000"/>
              </a:buClr>
              <a:buSzPct val="100000"/>
              <a:buFont typeface="Noto Sans Symbols"/>
              <a:buChar char="●"/>
            </a:pPr>
            <a:r>
              <a:rPr lang="en-US" sz="2800" b="0" i="0" u="none" strike="noStrike" cap="none">
                <a:latin typeface="Arial"/>
                <a:ea typeface="Arial"/>
                <a:cs typeface="Arial"/>
                <a:sym typeface="Arial"/>
              </a:rPr>
              <a:t>update listview:adapter.notifyDataSetChanged()</a:t>
            </a:r>
          </a:p>
        </p:txBody>
      </p:sp>
      <p:sp>
        <p:nvSpPr>
          <p:cNvPr id="150" name="Shape 15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31800" y="114450"/>
            <a:ext cx="8280300" cy="7743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Nội dung</a:t>
            </a:r>
          </a:p>
        </p:txBody>
      </p:sp>
      <p:sp>
        <p:nvSpPr>
          <p:cNvPr id="57" name="Shape 57"/>
          <p:cNvSpPr txBox="1">
            <a:spLocks noGrp="1"/>
          </p:cNvSpPr>
          <p:nvPr>
            <p:ph type="body" idx="1"/>
          </p:nvPr>
        </p:nvSpPr>
        <p:spPr>
          <a:xfrm>
            <a:off x="395275" y="1092575"/>
            <a:ext cx="8280300" cy="5460600"/>
          </a:xfrm>
          <a:prstGeom prst="rect">
            <a:avLst/>
          </a:prstGeom>
          <a:noFill/>
          <a:ln>
            <a:noFill/>
          </a:ln>
        </p:spPr>
        <p:txBody>
          <a:bodyPr lIns="91425" tIns="45700" rIns="91425" bIns="45700" anchor="t" anchorCtr="0">
            <a:noAutofit/>
          </a:bodyPr>
          <a:lstStyle/>
          <a:p>
            <a:pPr marL="457200" marR="0" lvl="0" indent="-406400" algn="just" rtl="0">
              <a:lnSpc>
                <a:spcPct val="115000"/>
              </a:lnSpc>
              <a:spcBef>
                <a:spcPts val="0"/>
              </a:spcBef>
              <a:spcAft>
                <a:spcPts val="0"/>
              </a:spcAft>
              <a:buClr>
                <a:srgbClr val="000000"/>
              </a:buClr>
              <a:buSzPct val="100000"/>
              <a:buFont typeface="Times New Roman"/>
            </a:pPr>
            <a:r>
              <a:rPr lang="en-US" sz="2800" b="0" i="0" u="none" strike="noStrike" cap="none">
                <a:latin typeface="Times New Roman"/>
                <a:ea typeface="Times New Roman"/>
                <a:cs typeface="Times New Roman"/>
                <a:sym typeface="Times New Roman"/>
              </a:rPr>
              <a:t> ListView là gì?</a:t>
            </a:r>
          </a:p>
          <a:p>
            <a:pPr marL="731838" marR="0" lvl="1" indent="-249237" algn="just" rtl="0">
              <a:lnSpc>
                <a:spcPct val="115000"/>
              </a:lnSpc>
              <a:spcBef>
                <a:spcPts val="0"/>
              </a:spcBef>
              <a:spcAft>
                <a:spcPts val="0"/>
              </a:spcAft>
              <a:buClr>
                <a:srgbClr val="000000"/>
              </a:buClr>
              <a:buSzPct val="100000"/>
              <a:buFont typeface="Noto Sans Symbols"/>
              <a:buChar char="●"/>
            </a:pPr>
            <a:r>
              <a:rPr lang="en-US" sz="2800" b="0" i="0" u="none" strike="noStrike" cap="none">
                <a:latin typeface="Times New Roman"/>
                <a:ea typeface="Times New Roman"/>
                <a:cs typeface="Times New Roman"/>
                <a:sym typeface="Times New Roman"/>
              </a:rPr>
              <a:t>Khái niệm</a:t>
            </a:r>
          </a:p>
          <a:p>
            <a:pPr marL="731838" marR="0" lvl="1" indent="-249237" algn="just" rtl="0">
              <a:lnSpc>
                <a:spcPct val="115000"/>
              </a:lnSpc>
              <a:spcBef>
                <a:spcPts val="0"/>
              </a:spcBef>
              <a:spcAft>
                <a:spcPts val="0"/>
              </a:spcAft>
              <a:buClr>
                <a:srgbClr val="000000"/>
              </a:buClr>
              <a:buSzPct val="100000"/>
              <a:buFont typeface="Noto Sans Symbols"/>
              <a:buChar char="●"/>
            </a:pPr>
            <a:r>
              <a:rPr lang="en-US" sz="2800" b="0" i="0" u="none" strike="noStrike" cap="none">
                <a:latin typeface="Times New Roman"/>
                <a:ea typeface="Times New Roman"/>
                <a:cs typeface="Times New Roman"/>
                <a:sym typeface="Times New Roman"/>
              </a:rPr>
              <a:t>Các thuộc tính của ListView</a:t>
            </a:r>
          </a:p>
          <a:p>
            <a:pPr marL="731838" marR="0" lvl="1" indent="-249237" algn="just" rtl="0">
              <a:lnSpc>
                <a:spcPct val="115000"/>
              </a:lnSpc>
              <a:spcBef>
                <a:spcPts val="0"/>
              </a:spcBef>
              <a:spcAft>
                <a:spcPts val="0"/>
              </a:spcAft>
              <a:buClr>
                <a:srgbClr val="000000"/>
              </a:buClr>
              <a:buSzPct val="100000"/>
              <a:buFont typeface="Noto Sans Symbols"/>
              <a:buChar char="●"/>
            </a:pPr>
            <a:r>
              <a:rPr lang="en-US" sz="2800" b="0" i="0" u="none" strike="noStrike" cap="none">
                <a:latin typeface="Times New Roman"/>
                <a:ea typeface="Times New Roman"/>
                <a:cs typeface="Times New Roman"/>
                <a:sym typeface="Times New Roman"/>
              </a:rPr>
              <a:t>Adapter</a:t>
            </a:r>
          </a:p>
          <a:p>
            <a:pPr marL="457200" marR="0" lvl="0" indent="-406400" algn="just" rtl="0">
              <a:lnSpc>
                <a:spcPct val="115000"/>
              </a:lnSpc>
              <a:spcBef>
                <a:spcPts val="0"/>
              </a:spcBef>
              <a:spcAft>
                <a:spcPts val="0"/>
              </a:spcAft>
              <a:buClr>
                <a:srgbClr val="000000"/>
              </a:buClr>
              <a:buSzPct val="100000"/>
              <a:buFont typeface="Times New Roman"/>
            </a:pPr>
            <a:r>
              <a:rPr lang="en-US" sz="2800" b="0" i="0" u="none" strike="noStrike" cap="none">
                <a:latin typeface="Times New Roman"/>
                <a:ea typeface="Times New Roman"/>
                <a:cs typeface="Times New Roman"/>
                <a:sym typeface="Times New Roman"/>
              </a:rPr>
              <a:t> ListView cơ bản sử dụng ArrayAdapter</a:t>
            </a:r>
          </a:p>
          <a:p>
            <a:pPr marL="822325" marR="0" lvl="2" indent="-313690" algn="just" rtl="0">
              <a:lnSpc>
                <a:spcPct val="115000"/>
              </a:lnSpc>
              <a:spcBef>
                <a:spcPts val="0"/>
              </a:spcBef>
              <a:spcAft>
                <a:spcPts val="0"/>
              </a:spcAft>
              <a:buClr>
                <a:srgbClr val="000000"/>
              </a:buClr>
              <a:buSzPct val="100000"/>
              <a:buFont typeface="Noto Sans Symbols"/>
              <a:buChar char="●"/>
            </a:pPr>
            <a:r>
              <a:rPr lang="en-US" sz="2800" b="0" i="0" u="none" strike="noStrike" cap="none">
                <a:latin typeface="Times New Roman"/>
                <a:ea typeface="Times New Roman"/>
                <a:cs typeface="Times New Roman"/>
                <a:sym typeface="Times New Roman"/>
              </a:rPr>
              <a:t>Khái niệm ArrayAdapter</a:t>
            </a:r>
          </a:p>
          <a:p>
            <a:pPr marL="822325" marR="0" lvl="2" indent="-313690" algn="just" rtl="0">
              <a:lnSpc>
                <a:spcPct val="115000"/>
              </a:lnSpc>
              <a:spcBef>
                <a:spcPts val="0"/>
              </a:spcBef>
              <a:spcAft>
                <a:spcPts val="0"/>
              </a:spcAft>
              <a:buClr>
                <a:srgbClr val="000000"/>
              </a:buClr>
              <a:buSzPct val="100000"/>
              <a:buFont typeface="Noto Sans Symbols"/>
              <a:buChar char="●"/>
            </a:pPr>
            <a:r>
              <a:rPr lang="en-US" sz="2800" b="0" i="0" u="none" strike="noStrike" cap="none">
                <a:latin typeface="Times New Roman"/>
                <a:ea typeface="Times New Roman"/>
                <a:cs typeface="Times New Roman"/>
                <a:sym typeface="Times New Roman"/>
              </a:rPr>
              <a:t>Sử dụng ArrayAdapter để hiện thị listview đơn giản</a:t>
            </a:r>
          </a:p>
          <a:p>
            <a:pPr marL="457200" marR="0" lvl="0" indent="-406400" algn="just" rtl="0">
              <a:lnSpc>
                <a:spcPct val="115000"/>
              </a:lnSpc>
              <a:spcBef>
                <a:spcPts val="0"/>
              </a:spcBef>
              <a:spcAft>
                <a:spcPts val="0"/>
              </a:spcAft>
              <a:buClr>
                <a:srgbClr val="000000"/>
              </a:buClr>
              <a:buSzPct val="100000"/>
              <a:buFont typeface="Times New Roman"/>
            </a:pPr>
            <a:r>
              <a:rPr lang="en-US" sz="2800" b="0" i="0" u="none" strike="noStrike" cap="none">
                <a:latin typeface="Times New Roman"/>
                <a:ea typeface="Times New Roman"/>
                <a:cs typeface="Times New Roman"/>
                <a:sym typeface="Times New Roman"/>
              </a:rPr>
              <a:t>Tùy biến Custom listview với BaseAdapter</a:t>
            </a:r>
          </a:p>
          <a:p>
            <a:pPr marL="457200" marR="0" lvl="0" indent="-406400" algn="just" rtl="0">
              <a:lnSpc>
                <a:spcPct val="115000"/>
              </a:lnSpc>
              <a:spcBef>
                <a:spcPts val="0"/>
              </a:spcBef>
              <a:spcAft>
                <a:spcPts val="0"/>
              </a:spcAft>
              <a:buClr>
                <a:srgbClr val="000000"/>
              </a:buClr>
              <a:buSzPct val="100000"/>
              <a:buFont typeface="Times New Roman"/>
            </a:pPr>
            <a:r>
              <a:rPr lang="en-US" sz="2800" b="0" i="0" u="none" strike="noStrike" cap="none">
                <a:latin typeface="Times New Roman"/>
                <a:ea typeface="Times New Roman"/>
                <a:cs typeface="Times New Roman"/>
                <a:sym typeface="Times New Roman"/>
              </a:rPr>
              <a:t>Custom listview with ArrayAdapter</a:t>
            </a:r>
          </a:p>
          <a:p>
            <a:pPr marL="547688" marR="0" lvl="1" indent="-280988" algn="l" rtl="0">
              <a:lnSpc>
                <a:spcPct val="115000"/>
              </a:lnSpc>
              <a:spcBef>
                <a:spcPts val="0"/>
              </a:spcBef>
              <a:spcAft>
                <a:spcPts val="0"/>
              </a:spcAft>
              <a:buClr>
                <a:schemeClr val="accent1"/>
              </a:buClr>
              <a:buSzPct val="25000"/>
              <a:buFont typeface="Noto Sans Symbols"/>
              <a:buNone/>
            </a:pPr>
            <a:endParaRPr sz="2800" b="0" i="0" u="none" strike="noStrike" cap="none">
              <a:latin typeface="Times New Roman"/>
              <a:ea typeface="Times New Roman"/>
              <a:cs typeface="Times New Roman"/>
              <a:sym typeface="Times New Roman"/>
            </a:endParaRPr>
          </a:p>
        </p:txBody>
      </p:sp>
      <p:sp>
        <p:nvSpPr>
          <p:cNvPr id="58" name="Shape 5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a:solidFill>
                  <a:schemeClr val="lt1"/>
                </a:solidFill>
              </a:rPr>
              <a:t>L</a:t>
            </a:r>
            <a:r>
              <a:rPr lang="en-US" sz="3600" b="0" i="0" u="none" strike="noStrike" cap="none">
                <a:solidFill>
                  <a:schemeClr val="lt1"/>
                </a:solidFill>
                <a:latin typeface="Arial"/>
                <a:ea typeface="Arial"/>
                <a:cs typeface="Arial"/>
                <a:sym typeface="Arial"/>
              </a:rPr>
              <a:t>istView</a:t>
            </a:r>
          </a:p>
        </p:txBody>
      </p:sp>
      <p:sp>
        <p:nvSpPr>
          <p:cNvPr id="64" name="Shape 64"/>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457200" marR="0" lvl="0" indent="-228600" algn="just" rtl="0">
              <a:lnSpc>
                <a:spcPct val="100000"/>
              </a:lnSpc>
              <a:spcBef>
                <a:spcPts val="0"/>
              </a:spcBef>
              <a:spcAft>
                <a:spcPts val="0"/>
              </a:spcAft>
              <a:buClr>
                <a:srgbClr val="000000"/>
              </a:buClr>
              <a:buSzPct val="100000"/>
              <a:buFont typeface="Noto Sans Symbols"/>
            </a:pPr>
            <a:r>
              <a:rPr lang="en-US" sz="2800" b="1"/>
              <a:t>Khái niệm</a:t>
            </a:r>
          </a:p>
          <a:p>
            <a:pPr marL="0" marR="0" lvl="0" indent="0" algn="just" rtl="0">
              <a:lnSpc>
                <a:spcPct val="100000"/>
              </a:lnSpc>
              <a:spcBef>
                <a:spcPts val="0"/>
              </a:spcBef>
              <a:spcAft>
                <a:spcPts val="0"/>
              </a:spcAft>
              <a:buNone/>
            </a:pPr>
            <a:r>
              <a:rPr lang="en-US" sz="2800" b="0" i="0" u="none" strike="noStrike" cap="none">
                <a:solidFill>
                  <a:srgbClr val="000000"/>
                </a:solidFill>
                <a:latin typeface="Arial"/>
                <a:ea typeface="Arial"/>
                <a:cs typeface="Arial"/>
                <a:sym typeface="Arial"/>
              </a:rPr>
              <a:t>trong Android là một view mà nhóm một số item và hiển thị chúng trong danh sách theo chiều dọc có thể scroll. Các item của danh sách này được tự động chèn vào danh sách bởi sử dụng một </a:t>
            </a:r>
            <a:r>
              <a:rPr lang="en-US" sz="2800" b="1" i="0" u="none" strike="noStrike" cap="none">
                <a:solidFill>
                  <a:srgbClr val="000000"/>
                </a:solidFill>
                <a:latin typeface="Arial"/>
                <a:ea typeface="Arial"/>
                <a:cs typeface="Arial"/>
                <a:sym typeface="Arial"/>
              </a:rPr>
              <a:t>Adapter</a:t>
            </a:r>
            <a:r>
              <a:rPr lang="en-US" sz="2800" b="0" i="0" u="none" strike="noStrike" cap="none">
                <a:solidFill>
                  <a:srgbClr val="000000"/>
                </a:solidFill>
                <a:latin typeface="Arial"/>
                <a:ea typeface="Arial"/>
                <a:cs typeface="Arial"/>
                <a:sym typeface="Arial"/>
              </a:rPr>
              <a:t> mà kéo nội dung từ một nguồn như một mảng hoặc cơ sở dữ liệu.</a:t>
            </a:r>
          </a:p>
        </p:txBody>
      </p:sp>
      <p:sp>
        <p:nvSpPr>
          <p:cNvPr id="65" name="Shape 65"/>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ListView</a:t>
            </a:r>
          </a:p>
        </p:txBody>
      </p:sp>
      <p:sp>
        <p:nvSpPr>
          <p:cNvPr id="71" name="Shape 71"/>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547688" marR="0" lvl="1" indent="-280988" algn="l" rtl="0">
              <a:lnSpc>
                <a:spcPct val="150000"/>
              </a:lnSpc>
              <a:spcBef>
                <a:spcPts val="0"/>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a:p>
            <a:pPr marL="547688" marR="0" lvl="1" indent="-280988" algn="l" rtl="0">
              <a:lnSpc>
                <a:spcPct val="150000"/>
              </a:lnSpc>
              <a:spcBef>
                <a:spcPts val="0"/>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72" name="Shape 7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73" name="Shape 73" descr="list.jpg"/>
          <p:cNvPicPr preferRelativeResize="0"/>
          <p:nvPr/>
        </p:nvPicPr>
        <p:blipFill rotWithShape="1">
          <a:blip r:embed="rId3">
            <a:alphaModFix/>
          </a:blip>
          <a:srcRect/>
          <a:stretch/>
        </p:blipFill>
        <p:spPr>
          <a:xfrm>
            <a:off x="2942200" y="1114775"/>
            <a:ext cx="3657600" cy="537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ListView</a:t>
            </a:r>
          </a:p>
        </p:txBody>
      </p:sp>
      <p:sp>
        <p:nvSpPr>
          <p:cNvPr id="79" name="Shape 79"/>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457200" marR="0" lvl="0" indent="-228600" algn="just" rtl="0">
              <a:lnSpc>
                <a:spcPct val="100000"/>
              </a:lnSpc>
              <a:spcBef>
                <a:spcPts val="0"/>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a:p>
            <a:pPr marL="457200" marR="0" lvl="0" indent="-228600" algn="just" rtl="0">
              <a:lnSpc>
                <a:spcPct val="100000"/>
              </a:lnSpc>
              <a:spcBef>
                <a:spcPts val="0"/>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80" name="Shape 8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81" name="Shape 81"/>
          <p:cNvSpPr txBox="1"/>
          <p:nvPr/>
        </p:nvSpPr>
        <p:spPr>
          <a:xfrm>
            <a:off x="395275" y="985825"/>
            <a:ext cx="4059000" cy="607500"/>
          </a:xfrm>
          <a:prstGeom prst="rect">
            <a:avLst/>
          </a:prstGeom>
          <a:noFill/>
          <a:ln>
            <a:noFill/>
          </a:ln>
        </p:spPr>
        <p:txBody>
          <a:bodyPr lIns="91425" tIns="91425" rIns="91425" bIns="91425" anchor="ctr" anchorCtr="0">
            <a:noAutofit/>
          </a:bodyPr>
          <a:lstStyle/>
          <a:p>
            <a:pPr marL="457200" lvl="0" indent="-228600" algn="just" rtl="0">
              <a:spcBef>
                <a:spcPts val="0"/>
              </a:spcBef>
              <a:buClr>
                <a:schemeClr val="dk1"/>
              </a:buClr>
              <a:buSzPct val="100000"/>
              <a:buFont typeface="Noto Sans Symbols"/>
              <a:buChar char="❖"/>
            </a:pPr>
            <a:r>
              <a:rPr lang="en-US" sz="2800" b="1">
                <a:solidFill>
                  <a:schemeClr val="dk1"/>
                </a:solidFill>
              </a:rPr>
              <a:t>Các thuộc tính</a:t>
            </a:r>
          </a:p>
        </p:txBody>
      </p:sp>
      <p:pic>
        <p:nvPicPr>
          <p:cNvPr id="82" name="Shape 82" descr="Screenshot from 2016-10-25 15:58:03.png"/>
          <p:cNvPicPr preferRelativeResize="0"/>
          <p:nvPr/>
        </p:nvPicPr>
        <p:blipFill>
          <a:blip r:embed="rId3">
            <a:alphaModFix/>
          </a:blip>
          <a:stretch>
            <a:fillRect/>
          </a:stretch>
        </p:blipFill>
        <p:spPr>
          <a:xfrm>
            <a:off x="252125" y="2051800"/>
            <a:ext cx="8706975" cy="3781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1">
                <a:solidFill>
                  <a:schemeClr val="lt1"/>
                </a:solidFill>
                <a:latin typeface="Times New Roman"/>
                <a:ea typeface="Times New Roman"/>
                <a:cs typeface="Times New Roman"/>
                <a:sym typeface="Times New Roman"/>
              </a:rPr>
              <a:t>ListView</a:t>
            </a:r>
          </a:p>
        </p:txBody>
      </p:sp>
      <p:sp>
        <p:nvSpPr>
          <p:cNvPr id="88" name="Shape 88"/>
          <p:cNvSpPr txBox="1">
            <a:spLocks noGrp="1"/>
          </p:cNvSpPr>
          <p:nvPr>
            <p:ph type="body" idx="1"/>
          </p:nvPr>
        </p:nvSpPr>
        <p:spPr>
          <a:xfrm>
            <a:off x="395275" y="1916199"/>
            <a:ext cx="8280300" cy="4637100"/>
          </a:xfrm>
          <a:prstGeom prst="rect">
            <a:avLst/>
          </a:prstGeom>
          <a:noFill/>
          <a:ln>
            <a:noFill/>
          </a:ln>
        </p:spPr>
        <p:txBody>
          <a:bodyPr lIns="91425" tIns="45700" rIns="91425" bIns="45700" anchor="t" anchorCtr="0">
            <a:noAutofit/>
          </a:bodyPr>
          <a:lstStyle/>
          <a:p>
            <a:pPr marL="457200" marR="0" lvl="0" indent="-381000" algn="just" rtl="0">
              <a:lnSpc>
                <a:spcPct val="100000"/>
              </a:lnSpc>
              <a:spcBef>
                <a:spcPts val="0"/>
              </a:spcBef>
              <a:spcAft>
                <a:spcPts val="0"/>
              </a:spcAft>
              <a:buClr>
                <a:schemeClr val="dk1"/>
              </a:buClr>
              <a:buSzPct val="100000"/>
              <a:buFont typeface="Noto Sans Symbols"/>
              <a:buChar char="●"/>
            </a:pPr>
            <a:r>
              <a:rPr lang="en-US" sz="2800" b="0" i="0" u="none" strike="noStrike" cap="none">
                <a:solidFill>
                  <a:schemeClr val="dk1"/>
                </a:solidFill>
                <a:latin typeface="Arial"/>
                <a:ea typeface="Arial"/>
                <a:cs typeface="Arial"/>
                <a:sym typeface="Arial"/>
              </a:rPr>
              <a:t>Android Adapter (Tạm dịch là bộ tiếp nối) là một cầu nối giữa các View (ví dụ như ListView) và các dữ liệu cơ bản cho View đó. Một Adapter quản lý dữ liệu và ghép nối với các dòng riêng lẻ (ListItems) của view.</a:t>
            </a:r>
          </a:p>
          <a:p>
            <a:pPr marL="457200" marR="0" lvl="0" indent="-381000" algn="just" rtl="0">
              <a:lnSpc>
                <a:spcPct val="100000"/>
              </a:lnSpc>
              <a:spcBef>
                <a:spcPts val="0"/>
              </a:spcBef>
              <a:spcAft>
                <a:spcPts val="0"/>
              </a:spcAft>
              <a:buClr>
                <a:schemeClr val="dk1"/>
              </a:buClr>
              <a:buSzPct val="100000"/>
              <a:buFont typeface="Noto Sans Symbols"/>
              <a:buChar char="●"/>
            </a:pPr>
            <a:r>
              <a:rPr lang="en-US" sz="2800" b="0" i="0" u="none" strike="noStrike" cap="none">
                <a:solidFill>
                  <a:schemeClr val="dk1"/>
                </a:solidFill>
                <a:latin typeface="Arial"/>
                <a:ea typeface="Arial"/>
                <a:cs typeface="Arial"/>
                <a:sym typeface="Arial"/>
              </a:rPr>
              <a:t>Chúng ta ràng buộc các Adapter với Android ListView thông qua phương thức setAdapter.</a:t>
            </a:r>
          </a:p>
          <a:p>
            <a:pPr marL="457200" marR="0" lvl="0" indent="-228600" algn="just" rtl="0">
              <a:lnSpc>
                <a:spcPct val="100000"/>
              </a:lnSpc>
              <a:spcBef>
                <a:spcPts val="0"/>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89" name="Shape 89"/>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90" name="Shape 90"/>
          <p:cNvSpPr txBox="1"/>
          <p:nvPr/>
        </p:nvSpPr>
        <p:spPr>
          <a:xfrm>
            <a:off x="395275" y="1147262"/>
            <a:ext cx="4059000" cy="607500"/>
          </a:xfrm>
          <a:prstGeom prst="rect">
            <a:avLst/>
          </a:prstGeom>
          <a:noFill/>
          <a:ln>
            <a:noFill/>
          </a:ln>
        </p:spPr>
        <p:txBody>
          <a:bodyPr lIns="91425" tIns="91425" rIns="91425" bIns="91425" anchor="ctr" anchorCtr="0">
            <a:noAutofit/>
          </a:bodyPr>
          <a:lstStyle/>
          <a:p>
            <a:pPr marL="457200" lvl="0" indent="-228600" algn="just" rtl="0">
              <a:spcBef>
                <a:spcPts val="0"/>
              </a:spcBef>
              <a:buClr>
                <a:schemeClr val="dk1"/>
              </a:buClr>
              <a:buSzPct val="100000"/>
              <a:buFont typeface="Noto Sans Symbols"/>
              <a:buChar char="❖"/>
            </a:pPr>
            <a:r>
              <a:rPr lang="en-US" sz="2800" b="1">
                <a:solidFill>
                  <a:schemeClr val="dk1"/>
                </a:solidFill>
              </a:rPr>
              <a:t>Adapter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200" b="0" i="0" u="none" strike="noStrike" cap="none">
                <a:solidFill>
                  <a:schemeClr val="lt1"/>
                </a:solidFill>
                <a:latin typeface="Arial"/>
                <a:ea typeface="Arial"/>
                <a:cs typeface="Arial"/>
                <a:sym typeface="Arial"/>
              </a:rPr>
              <a:t>ListView cơ bản sử dụng ArrayAdapter</a:t>
            </a:r>
          </a:p>
        </p:txBody>
      </p:sp>
      <p:sp>
        <p:nvSpPr>
          <p:cNvPr id="96" name="Shape 96"/>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547688" marR="0" lvl="1" indent="-318453" algn="l" rtl="0">
              <a:lnSpc>
                <a:spcPct val="150000"/>
              </a:lnSpc>
              <a:spcBef>
                <a:spcPts val="0"/>
              </a:spcBef>
              <a:spcAft>
                <a:spcPts val="0"/>
              </a:spcAft>
              <a:buClr>
                <a:srgbClr val="000000"/>
              </a:buClr>
              <a:buSzPct val="100000"/>
              <a:buFont typeface="Noto Sans Symbols"/>
              <a:buChar char="●"/>
            </a:pPr>
            <a:r>
              <a:rPr lang="en-US" sz="2800" b="0" i="0" u="none" strike="noStrike" cap="none">
                <a:latin typeface="Times New Roman"/>
                <a:ea typeface="Times New Roman"/>
                <a:cs typeface="Times New Roman"/>
                <a:sym typeface="Times New Roman"/>
              </a:rPr>
              <a:t>Listview cơ bản là listview chỉ chứa duy nhất 1 TextView , hoac 1 checkBox…</a:t>
            </a:r>
          </a:p>
          <a:p>
            <a:pPr marL="547688" marR="0" lvl="1" indent="-318453" algn="l" rtl="0">
              <a:lnSpc>
                <a:spcPct val="150000"/>
              </a:lnSpc>
              <a:spcBef>
                <a:spcPts val="0"/>
              </a:spcBef>
              <a:spcAft>
                <a:spcPts val="0"/>
              </a:spcAft>
              <a:buClr>
                <a:srgbClr val="000000"/>
              </a:buClr>
              <a:buSzPct val="100000"/>
              <a:buFont typeface="Noto Sans Symbols"/>
              <a:buChar char="●"/>
            </a:pPr>
            <a:r>
              <a:rPr lang="en-US" sz="2800" b="0" i="0" u="none" strike="noStrike" cap="none">
                <a:latin typeface="Times New Roman"/>
                <a:ea typeface="Times New Roman"/>
                <a:cs typeface="Times New Roman"/>
                <a:sym typeface="Times New Roman"/>
              </a:rPr>
              <a:t>Có thể sử dụng ArrayAdapter để hiển thị dữ liệu lên listview</a:t>
            </a:r>
          </a:p>
          <a:p>
            <a:pPr marL="547688" marR="0" lvl="1" indent="-318453" algn="l" rtl="0">
              <a:lnSpc>
                <a:spcPct val="150000"/>
              </a:lnSpc>
              <a:spcBef>
                <a:spcPts val="0"/>
              </a:spcBef>
              <a:spcAft>
                <a:spcPts val="0"/>
              </a:spcAft>
              <a:buClr>
                <a:srgbClr val="000000"/>
              </a:buClr>
              <a:buSzPct val="100000"/>
              <a:buFont typeface="Noto Sans Symbols"/>
              <a:buChar char="●"/>
            </a:pPr>
            <a:r>
              <a:rPr lang="en-US" sz="2800" b="0" i="0" u="none" strike="noStrike" cap="none">
                <a:latin typeface="Times New Roman"/>
                <a:ea typeface="Times New Roman"/>
                <a:cs typeface="Times New Roman"/>
                <a:sym typeface="Times New Roman"/>
              </a:rPr>
              <a:t>Demo chi tiết, xem hướng dẫn bên dưới:</a:t>
            </a:r>
          </a:p>
        </p:txBody>
      </p:sp>
      <p:sp>
        <p:nvSpPr>
          <p:cNvPr id="97" name="Shape 97"/>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200" b="0" i="0" u="none" strike="noStrike" cap="none">
                <a:solidFill>
                  <a:schemeClr val="lt1"/>
                </a:solidFill>
                <a:latin typeface="Arial"/>
                <a:ea typeface="Arial"/>
                <a:cs typeface="Arial"/>
                <a:sym typeface="Arial"/>
              </a:rPr>
              <a:t>ListView cơ bản sử dụng ArrayAdapter</a:t>
            </a:r>
          </a:p>
        </p:txBody>
      </p:sp>
      <p:sp>
        <p:nvSpPr>
          <p:cNvPr id="103" name="Shape 103"/>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457200" marR="0" lvl="0" indent="-406400" algn="just" rtl="0">
              <a:lnSpc>
                <a:spcPct val="100000"/>
              </a:lnSpc>
              <a:spcBef>
                <a:spcPts val="0"/>
              </a:spcBef>
              <a:spcAft>
                <a:spcPts val="0"/>
              </a:spcAft>
              <a:buClr>
                <a:schemeClr val="dk1"/>
              </a:buClr>
              <a:buSzPct val="100000"/>
              <a:buFont typeface="Arial"/>
            </a:pPr>
            <a:r>
              <a:rPr lang="en-US" sz="2800" b="0" i="0" u="none" strike="noStrike" cap="none">
                <a:solidFill>
                  <a:schemeClr val="dk1"/>
                </a:solidFill>
                <a:latin typeface="Arial"/>
                <a:ea typeface="Arial"/>
                <a:cs typeface="Arial"/>
                <a:sym typeface="Arial"/>
              </a:rPr>
              <a:t>Các Layout có sẵn làm việc với ArrayAdapter</a:t>
            </a:r>
          </a:p>
          <a:p>
            <a:pPr marL="457200" marR="0" lvl="0" indent="-406400" algn="just" rtl="0">
              <a:lnSpc>
                <a:spcPct val="100000"/>
              </a:lnSpc>
              <a:spcBef>
                <a:spcPts val="0"/>
              </a:spcBef>
              <a:spcAft>
                <a:spcPts val="0"/>
              </a:spcAft>
              <a:buClr>
                <a:schemeClr val="dk1"/>
              </a:buClr>
              <a:buSzPct val="100000"/>
              <a:buFont typeface="Noto Sans Symbols"/>
            </a:pPr>
            <a:r>
              <a:rPr lang="en-US" sz="2800" b="0" i="0" u="none" strike="noStrike" cap="none">
                <a:solidFill>
                  <a:schemeClr val="dk1"/>
                </a:solidFill>
                <a:latin typeface="Arial"/>
                <a:ea typeface="Arial"/>
                <a:cs typeface="Arial"/>
                <a:sym typeface="Arial"/>
              </a:rPr>
              <a:t>android.R.layout.simple_list_item_1(Đây là layout đơn giản của ListItem, được tạo bởi duy nhất một TextView (Bạn có thể xem ví dụ ở trên).)</a:t>
            </a:r>
          </a:p>
          <a:p>
            <a:pPr marL="457200" marR="0" lvl="0" indent="-406400" algn="just" rtl="0">
              <a:lnSpc>
                <a:spcPct val="100000"/>
              </a:lnSpc>
              <a:spcBef>
                <a:spcPts val="0"/>
              </a:spcBef>
              <a:spcAft>
                <a:spcPts val="0"/>
              </a:spcAft>
              <a:buClr>
                <a:schemeClr val="dk1"/>
              </a:buClr>
              <a:buSzPct val="100000"/>
              <a:buFont typeface="Noto Sans Symbols"/>
            </a:pPr>
            <a:r>
              <a:rPr lang="en-US" sz="2800" b="0" i="0" u="none" strike="noStrike" cap="none">
                <a:solidFill>
                  <a:schemeClr val="dk1"/>
                </a:solidFill>
                <a:latin typeface="Arial"/>
                <a:ea typeface="Arial"/>
                <a:cs typeface="Arial"/>
                <a:sym typeface="Arial"/>
              </a:rPr>
              <a:t>android.R.layout.simple_list_item_checked &amp; android.R.layout.simple_list_item_multiple_choice(2 Layout trên là layout đơn giản để tạo ra một ListView với ListItem có một checkbox.)</a:t>
            </a:r>
          </a:p>
        </p:txBody>
      </p:sp>
      <p:sp>
        <p:nvSpPr>
          <p:cNvPr id="104" name="Shape 104"/>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95274" y="260350"/>
            <a:ext cx="86142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rtl="0">
              <a:spcBef>
                <a:spcPts val="0"/>
              </a:spcBef>
              <a:buClr>
                <a:schemeClr val="lt1"/>
              </a:buClr>
              <a:buSzPct val="25000"/>
              <a:buFont typeface="Arial"/>
              <a:buNone/>
            </a:pPr>
            <a:r>
              <a:rPr lang="en-US" sz="3200">
                <a:solidFill>
                  <a:srgbClr val="FFFFFF"/>
                </a:solidFill>
              </a:rPr>
              <a:t>ListView cơ bản sử dụng ArrayAdapter(demo)</a:t>
            </a:r>
          </a:p>
        </p:txBody>
      </p:sp>
      <p:sp>
        <p:nvSpPr>
          <p:cNvPr id="110" name="Shape 110"/>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None/>
            </a:pPr>
            <a:r>
              <a:rPr lang="en-US" sz="2600">
                <a:latin typeface="Times New Roman"/>
                <a:ea typeface="Times New Roman"/>
                <a:cs typeface="Times New Roman"/>
                <a:sym typeface="Times New Roman"/>
              </a:rPr>
              <a:t>   </a:t>
            </a:r>
            <a:r>
              <a:rPr lang="en-US" sz="2600" b="0" i="0" u="none" strike="noStrike" cap="none">
                <a:solidFill>
                  <a:srgbClr val="000000"/>
                </a:solidFill>
                <a:latin typeface="Times New Roman"/>
                <a:ea typeface="Times New Roman"/>
                <a:cs typeface="Times New Roman"/>
                <a:sym typeface="Times New Roman"/>
              </a:rPr>
              <a:t>B1: Thêm listview trong layout activity_main</a:t>
            </a:r>
          </a:p>
          <a:p>
            <a:pPr marL="457200" marR="0" lvl="0" indent="0" algn="l" rtl="0">
              <a:lnSpc>
                <a:spcPct val="150000"/>
              </a:lnSpc>
              <a:spcBef>
                <a:spcPts val="0"/>
              </a:spcBef>
              <a:spcAft>
                <a:spcPts val="0"/>
              </a:spcAft>
              <a:buNone/>
            </a:pPr>
            <a:r>
              <a:rPr lang="en-US" sz="2000" b="0" i="0" u="none" strike="noStrike" cap="none">
                <a:solidFill>
                  <a:srgbClr val="000000"/>
                </a:solidFill>
                <a:latin typeface="Arial"/>
                <a:ea typeface="Arial"/>
                <a:cs typeface="Arial"/>
                <a:sym typeface="Arial"/>
              </a:rPr>
              <a:t>&lt;LinearLayout xmlns:android="http://schemas.android.com/apk/res/android" xmlns:tools="http://schemas.android.com/tools" android:layout_width="match_parent" android:layout_height="match_parent" android:orientation="vertical" tools:context=".ListActivity" &gt; &lt;ListView android:id="@+id/mobile_list" android:layout_width="match_parent" android:layout_height="wrap_content" &gt; &lt;/ListView&gt; &lt;/LinearLayout&gt;</a:t>
            </a:r>
          </a:p>
        </p:txBody>
      </p:sp>
      <p:sp>
        <p:nvSpPr>
          <p:cNvPr id="111" name="Shape 111"/>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12" name="Shape 112"/>
          <p:cNvSpPr/>
          <p:nvPr/>
        </p:nvSpPr>
        <p:spPr>
          <a:xfrm>
            <a:off x="914400" y="2133600"/>
            <a:ext cx="7543800" cy="4495800"/>
          </a:xfrm>
          <a:prstGeom prst="rect">
            <a:avLst/>
          </a:prstGeom>
          <a:noFill/>
          <a:ln w="25400" cap="flat" cmpd="sng">
            <a:solidFill>
              <a:srgbClr val="99341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513</Words>
  <Application>Microsoft Macintosh PowerPoint</Application>
  <PresentationFormat>On-screen Show (4:3)</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Noto Sans Symbols</vt:lpstr>
      <vt:lpstr>Times New Roman</vt:lpstr>
      <vt:lpstr>Arial</vt:lpstr>
      <vt:lpstr>1_Equity</vt:lpstr>
      <vt:lpstr>2_Equity</vt:lpstr>
      <vt:lpstr>Buổi 4: ListView trong android</vt:lpstr>
      <vt:lpstr>Nội dung</vt:lpstr>
      <vt:lpstr>ListView</vt:lpstr>
      <vt:lpstr>ListView</vt:lpstr>
      <vt:lpstr>ListView</vt:lpstr>
      <vt:lpstr>ListView</vt:lpstr>
      <vt:lpstr>ListView cơ bản sử dụng ArrayAdapter</vt:lpstr>
      <vt:lpstr>ListView cơ bản sử dụng ArrayAdapter</vt:lpstr>
      <vt:lpstr>ListView cơ bản sử dụng ArrayAdapter(demo)</vt:lpstr>
      <vt:lpstr>ListView cơ bản sử dụng ArrayAdapter(demo)</vt:lpstr>
      <vt:lpstr>ListView cơ bản sử dụng ArrayAdapter(demo)</vt:lpstr>
      <vt:lpstr>Custom listview với BaseAdapter</vt:lpstr>
      <vt:lpstr>Custom ListView với ArrayAdapter</vt:lpstr>
      <vt:lpstr>Các xử lí  sự kiện của ListView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 4: ListView trong android</dc:title>
  <cp:lastModifiedBy>Microsoft Office User</cp:lastModifiedBy>
  <cp:revision>1</cp:revision>
  <dcterms:modified xsi:type="dcterms:W3CDTF">2018-06-08T07:32:49Z</dcterms:modified>
</cp:coreProperties>
</file>