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46"/>
    <p:restoredTop sz="50000"/>
  </p:normalViewPr>
  <p:slideViewPr>
    <p:cSldViewPr snapToGrid="0" snapToObjects="1">
      <p:cViewPr varScale="1">
        <p:scale>
          <a:sx n="75" d="100"/>
          <a:sy n="75" d="100"/>
        </p:scale>
        <p:origin x="19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11727555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6097" y="4343701"/>
            <a:ext cx="5485800" cy="4113898"/>
          </a:xfrm>
          <a:prstGeom prst="rect">
            <a:avLst/>
          </a:prstGeom>
          <a:noFill/>
          <a:ln>
            <a:noFill/>
          </a:ln>
        </p:spPr>
        <p:txBody>
          <a:bodyPr lIns="86175" tIns="86175" rIns="86175" bIns="86175" anchor="t" anchorCtr="0">
            <a:noAutofit/>
          </a:bodyPr>
          <a:lstStyle/>
          <a:p>
            <a:pPr marL="0" marR="0" lvl="0" indent="0" algn="l" rtl="0">
              <a:spcBef>
                <a:spcPts val="0"/>
              </a:spcBef>
              <a:buClr>
                <a:schemeClr val="dk1"/>
              </a:buClr>
              <a:buSzPct val="25000"/>
              <a:buFont typeface="Arial"/>
              <a:buNone/>
            </a:pPr>
            <a:endParaRPr sz="1700" b="0" i="0" u="none" strike="noStrike" cap="none">
              <a:solidFill>
                <a:schemeClr val="dk1"/>
              </a:solidFill>
              <a:latin typeface="Arial"/>
              <a:ea typeface="Arial"/>
              <a:cs typeface="Arial"/>
              <a:sym typeface="Arial"/>
            </a:endParaRPr>
          </a:p>
        </p:txBody>
      </p:sp>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4461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3494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65488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52919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8902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9461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47267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93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74542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4326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1250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7246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02790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vi"/>
              <a:t>onAttach khi fragment dc khoi tao</a:t>
            </a:r>
          </a:p>
          <a:p>
            <a:pPr marL="0" marR="0" lvl="0" indent="0" algn="l" rtl="0">
              <a:spcBef>
                <a:spcPts val="0"/>
              </a:spcBef>
              <a:buSzPct val="25000"/>
              <a:buFont typeface="Arial"/>
              <a:buNone/>
            </a:pPr>
            <a:r>
              <a:rPr lang="vi"/>
              <a:t>onCreateView khi view dc khoi tao</a:t>
            </a:r>
          </a:p>
          <a:p>
            <a:pPr marL="0" marR="0" lvl="0" indent="0" algn="l" rtl="0">
              <a:spcBef>
                <a:spcPts val="0"/>
              </a:spcBef>
              <a:buSzPct val="25000"/>
              <a:buFont typeface="Arial"/>
              <a:buNone/>
            </a:pPr>
            <a:r>
              <a:rPr lang="vi"/>
              <a:t>onDestroyview: view dc hủy</a:t>
            </a:r>
          </a:p>
          <a:p>
            <a:pPr marL="0" marR="0" lvl="0" indent="0" algn="l" rtl="0">
              <a:spcBef>
                <a:spcPts val="0"/>
              </a:spcBef>
              <a:buSzPct val="25000"/>
              <a:buFont typeface="Arial"/>
              <a:buNone/>
            </a:pPr>
            <a:r>
              <a:rPr lang="vi"/>
              <a:t>onDetach: fragment dc hủy</a:t>
            </a:r>
          </a:p>
        </p:txBody>
      </p:sp>
    </p:spTree>
    <p:extLst>
      <p:ext uri="{BB962C8B-B14F-4D97-AF65-F5344CB8AC3E}">
        <p14:creationId xmlns:p14="http://schemas.microsoft.com/office/powerpoint/2010/main" val="96833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2230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50573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vi"/>
              <a:t>google dịch chuối vãi</a:t>
            </a:r>
          </a:p>
        </p:txBody>
      </p:sp>
    </p:spTree>
    <p:extLst>
      <p:ext uri="{BB962C8B-B14F-4D97-AF65-F5344CB8AC3E}">
        <p14:creationId xmlns:p14="http://schemas.microsoft.com/office/powerpoint/2010/main" val="103712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txBox="1">
            <a:spLocks noGrp="1"/>
          </p:cNvSpPr>
          <p:nvPr>
            <p:ph type="subTitle" idx="1"/>
          </p:nvPr>
        </p:nvSpPr>
        <p:spPr>
          <a:xfrm>
            <a:off x="1295400" y="2400300"/>
            <a:ext cx="6400799" cy="1200299"/>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ctrTitle"/>
          </p:nvPr>
        </p:nvSpPr>
        <p:spPr>
          <a:xfrm>
            <a:off x="457200" y="1129445"/>
            <a:ext cx="82296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3" name="Shape 23"/>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67" name="Shape 67"/>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32" name="Shape 32"/>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36" name="Shape 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3" name="Shape 43"/>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4" name="Shape 44"/>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51" name="Shape 51"/>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55" name="Shape 5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6"/>
        <p:cNvGrpSpPr/>
        <p:nvPr/>
      </p:nvGrpSpPr>
      <p:grpSpPr>
        <a:xfrm>
          <a:off x="0" y="0"/>
          <a:ext cx="0" cy="0"/>
          <a:chOff x="0" y="0"/>
          <a:chExt cx="0" cy="0"/>
        </a:xfrm>
      </p:grpSpPr>
      <p:sp>
        <p:nvSpPr>
          <p:cNvPr id="57" name="Shape 57"/>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59" name="Shape 59"/>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 name="Shape 7"/>
          <p:cNvSpPr/>
          <p:nvPr/>
        </p:nvSpPr>
        <p:spPr>
          <a:xfrm>
            <a:off x="63500" y="52386"/>
            <a:ext cx="9013800" cy="5019600"/>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 name="Shape 8"/>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9" name="Shape 9"/>
          <p:cNvGrpSpPr/>
          <p:nvPr/>
        </p:nvGrpSpPr>
        <p:grpSpPr>
          <a:xfrm>
            <a:off x="60325" y="45243"/>
            <a:ext cx="9023400" cy="5029199"/>
            <a:chOff x="60325" y="60325"/>
            <a:chExt cx="9023400" cy="6705599"/>
          </a:xfrm>
        </p:grpSpPr>
        <p:pic>
          <p:nvPicPr>
            <p:cNvPr id="10" name="Shape 10"/>
            <p:cNvPicPr preferRelativeResize="0"/>
            <p:nvPr/>
          </p:nvPicPr>
          <p:blipFill rotWithShape="1">
            <a:blip r:embed="rId4">
              <a:alphaModFix/>
            </a:blip>
            <a:srcRect/>
            <a:stretch/>
          </p:blipFill>
          <p:spPr>
            <a:xfrm>
              <a:off x="60325" y="60325"/>
              <a:ext cx="9023400" cy="6705599"/>
            </a:xfrm>
            <a:prstGeom prst="rect">
              <a:avLst/>
            </a:prstGeom>
            <a:noFill/>
            <a:ln>
              <a:noFill/>
            </a:ln>
          </p:spPr>
        </p:pic>
        <p:sp>
          <p:nvSpPr>
            <p:cNvPr id="11" name="Shape 11"/>
            <p:cNvSpPr txBox="1"/>
            <p:nvPr/>
          </p:nvSpPr>
          <p:spPr>
            <a:xfrm>
              <a:off x="161925" y="166683"/>
              <a:ext cx="8820000" cy="6497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2" name="Shape 12"/>
          <p:cNvSpPr txBox="1"/>
          <p:nvPr/>
        </p:nvSpPr>
        <p:spPr>
          <a:xfrm>
            <a:off x="63500" y="1087040"/>
            <a:ext cx="9020100" cy="1145399"/>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txBox="1"/>
          <p:nvPr/>
        </p:nvSpPr>
        <p:spPr>
          <a:xfrm>
            <a:off x="63500" y="1047750"/>
            <a:ext cx="9020100" cy="9029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p:nvPr/>
        </p:nvSpPr>
        <p:spPr>
          <a:xfrm>
            <a:off x="63500" y="2232418"/>
            <a:ext cx="9020100" cy="83099"/>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914400" y="205977"/>
            <a:ext cx="77724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6" name="Shape 16"/>
          <p:cNvSpPr txBox="1">
            <a:spLocks noGrp="1"/>
          </p:cNvSpPr>
          <p:nvPr>
            <p:ph type="body" idx="1"/>
          </p:nvPr>
        </p:nvSpPr>
        <p:spPr>
          <a:xfrm>
            <a:off x="914400" y="1085850"/>
            <a:ext cx="7772400" cy="3429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Shape 19"/>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8" name="Shape 28"/>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vi" sz="1000" b="0" i="0" u="none" strike="noStrike" cap="none">
                <a:solidFill>
                  <a:schemeClr val="dk2"/>
                </a:solidFill>
                <a:latin typeface="Arial"/>
                <a:ea typeface="Arial"/>
                <a:cs typeface="Arial"/>
                <a:sym typeface="Arial"/>
              </a:rPr>
              <a:t>‹#›</a:t>
            </a:fld>
            <a:endParaRPr lang="vi"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subTitle" idx="1"/>
          </p:nvPr>
        </p:nvSpPr>
        <p:spPr>
          <a:xfrm>
            <a:off x="214312" y="214312"/>
            <a:ext cx="6400799" cy="1314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vi" sz="2600" b="1" i="0" u="none" strike="noStrike" cap="none">
                <a:solidFill>
                  <a:srgbClr val="000000"/>
                </a:solidFill>
                <a:latin typeface="Times New Roman"/>
                <a:ea typeface="Times New Roman"/>
                <a:cs typeface="Times New Roman"/>
                <a:sym typeface="Times New Roman"/>
              </a:rPr>
              <a:t>LẬP TRÌNH ANDROID</a:t>
            </a:r>
          </a:p>
        </p:txBody>
      </p:sp>
      <p:sp>
        <p:nvSpPr>
          <p:cNvPr id="76" name="Shape 76"/>
          <p:cNvSpPr txBox="1">
            <a:spLocks noGrp="1"/>
          </p:cNvSpPr>
          <p:nvPr>
            <p:ph type="ctrTitle"/>
          </p:nvPr>
        </p:nvSpPr>
        <p:spPr>
          <a:xfrm>
            <a:off x="457200" y="1129901"/>
            <a:ext cx="8229600" cy="1102500"/>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vi" sz="4000" b="0" i="0" u="none" strike="noStrike" cap="none" dirty="0" smtClean="0">
                <a:solidFill>
                  <a:srgbClr val="FFFFFF"/>
                </a:solidFill>
                <a:latin typeface="Times New Roman"/>
                <a:ea typeface="Times New Roman"/>
                <a:cs typeface="Times New Roman"/>
                <a:sym typeface="Times New Roman"/>
              </a:rPr>
              <a:t>Buổi</a:t>
            </a:r>
            <a:r>
              <a:rPr lang="vi-VN" sz="4000" b="0" i="0" u="none" strike="noStrike" cap="none" dirty="0" smtClean="0">
                <a:solidFill>
                  <a:srgbClr val="FFFFFF"/>
                </a:solidFill>
                <a:latin typeface="Times New Roman"/>
                <a:ea typeface="Times New Roman"/>
                <a:cs typeface="Times New Roman"/>
                <a:sym typeface="Times New Roman"/>
              </a:rPr>
              <a:t> 5</a:t>
            </a:r>
            <a:r>
              <a:rPr lang="vi" sz="4000" b="0" i="0" u="none" strike="noStrike" cap="none" dirty="0" smtClean="0">
                <a:solidFill>
                  <a:srgbClr val="FFFFFF"/>
                </a:solidFill>
                <a:latin typeface="Times New Roman"/>
                <a:ea typeface="Times New Roman"/>
                <a:cs typeface="Times New Roman"/>
                <a:sym typeface="Times New Roman"/>
              </a:rPr>
              <a:t>: </a:t>
            </a:r>
            <a:r>
              <a:rPr lang="vi" sz="4000" b="0" i="0" u="none" strike="noStrike" cap="none" dirty="0">
                <a:solidFill>
                  <a:srgbClr val="FFFFFF"/>
                </a:solidFill>
                <a:latin typeface="Times New Roman"/>
                <a:ea typeface="Times New Roman"/>
                <a:cs typeface="Times New Roman"/>
                <a:sym typeface="Times New Roman"/>
              </a:rPr>
              <a:t>Fragment</a:t>
            </a:r>
          </a:p>
        </p:txBody>
      </p:sp>
      <p:sp>
        <p:nvSpPr>
          <p:cNvPr id="77" name="Shape 77"/>
          <p:cNvSpPr txBox="1"/>
          <p:nvPr/>
        </p:nvSpPr>
        <p:spPr>
          <a:xfrm>
            <a:off x="-142875" y="4714875"/>
            <a:ext cx="1928699" cy="2775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vi" sz="1800" b="1" i="0" u="none" strike="noStrike" cap="none">
                <a:solidFill>
                  <a:srgbClr val="000000"/>
                </a:solidFill>
                <a:latin typeface="Times New Roman"/>
                <a:ea typeface="Times New Roman"/>
                <a:cs typeface="Times New Roman"/>
                <a:sym typeface="Times New Roman"/>
              </a:rPr>
              <a:t>8 - 2016</a:t>
            </a:r>
          </a:p>
        </p:txBody>
      </p:sp>
      <p:sp>
        <p:nvSpPr>
          <p:cNvPr id="78" name="Shape 78"/>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242775" y="853987"/>
            <a:ext cx="8520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41" name="Shape 141"/>
          <p:cNvSpPr txBox="1">
            <a:spLocks noGrp="1"/>
          </p:cNvSpPr>
          <p:nvPr>
            <p:ph type="body" idx="1"/>
          </p:nvPr>
        </p:nvSpPr>
        <p:spPr>
          <a:xfrm>
            <a:off x="311700" y="1426700"/>
            <a:ext cx="8520600" cy="3142200"/>
          </a:xfrm>
          <a:prstGeom prst="rect">
            <a:avLst/>
          </a:prstGeom>
          <a:noFill/>
          <a:ln>
            <a:noFill/>
          </a:ln>
        </p:spPr>
        <p:txBody>
          <a:bodyPr lIns="91425" tIns="91425" rIns="91425" bIns="91425" anchor="t" anchorCtr="0">
            <a:noAutofit/>
          </a:bodyPr>
          <a:lstStyle/>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onResume(): </a:t>
            </a:r>
            <a:r>
              <a:rPr lang="vi" sz="1400">
                <a:solidFill>
                  <a:srgbClr val="19232D"/>
                </a:solidFill>
                <a:highlight>
                  <a:srgbClr val="FFFFFF"/>
                </a:highlight>
              </a:rPr>
              <a:t> Fragment trở thành hoạt động.</a:t>
            </a:r>
          </a:p>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onPause()</a:t>
            </a:r>
            <a:r>
              <a:rPr lang="vi" sz="1400">
                <a:solidFill>
                  <a:srgbClr val="19232D"/>
                </a:solidFill>
                <a:highlight>
                  <a:srgbClr val="FFFFFF"/>
                </a:highlight>
              </a:rPr>
              <a:t> Hệ thống gọi phương pháp này là dấu hiệu đầu tiên mà người dùng được để lại mảnh vỡ. Điều này thường là nơi mà bạn nên thực hiện bất kỳ thay đổi cần được tiếp tục tồn ngoài phiên người dùng hiện tại.</a:t>
            </a:r>
          </a:p>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onStop()</a:t>
            </a:r>
            <a:r>
              <a:rPr lang="vi" sz="1400">
                <a:solidFill>
                  <a:srgbClr val="19232D"/>
                </a:solidFill>
                <a:highlight>
                  <a:srgbClr val="FFFFFF"/>
                </a:highlight>
              </a:rPr>
              <a:t> Fragment sẽ được ngừng lại bằng cách gọi onStop ()</a:t>
            </a:r>
          </a:p>
          <a:p>
            <a:pPr lvl="0" rtl="0">
              <a:lnSpc>
                <a:spcPct val="185700"/>
              </a:lnSpc>
              <a:spcBef>
                <a:spcPts val="0"/>
              </a:spcBef>
              <a:spcAft>
                <a:spcPts val="0"/>
              </a:spcAft>
              <a:buClr>
                <a:schemeClr val="dk1"/>
              </a:buClr>
              <a:buSzPct val="78571"/>
              <a:buFont typeface="Arial"/>
              <a:buNone/>
            </a:pPr>
            <a:r>
              <a:rPr lang="vi" sz="1400">
                <a:solidFill>
                  <a:srgbClr val="19232D"/>
                </a:solidFill>
                <a:highlight>
                  <a:srgbClr val="FFFFFF"/>
                </a:highlight>
              </a:rPr>
              <a:t>–  </a:t>
            </a:r>
            <a:r>
              <a:rPr lang="vi" sz="1400" b="1">
                <a:solidFill>
                  <a:srgbClr val="19232D"/>
                </a:solidFill>
                <a:highlight>
                  <a:srgbClr val="FFFFFF"/>
                </a:highlight>
              </a:rPr>
              <a:t>onDestroyView()</a:t>
            </a:r>
            <a:r>
              <a:rPr lang="vi" sz="1400">
                <a:solidFill>
                  <a:srgbClr val="19232D"/>
                </a:solidFill>
                <a:highlight>
                  <a:srgbClr val="FFFFFF"/>
                </a:highlight>
              </a:rPr>
              <a:t> : Fragment sẽ phá hủy sau khi gọi phương pháp này</a:t>
            </a:r>
          </a:p>
          <a:p>
            <a:pPr lvl="0" rtl="0">
              <a:lnSpc>
                <a:spcPct val="185700"/>
              </a:lnSpc>
              <a:spcBef>
                <a:spcPts val="0"/>
              </a:spcBef>
              <a:spcAft>
                <a:spcPts val="0"/>
              </a:spcAft>
              <a:buClr>
                <a:schemeClr val="dk1"/>
              </a:buClr>
              <a:buSzPct val="78571"/>
              <a:buFont typeface="Arial"/>
              <a:buNone/>
            </a:pPr>
            <a:r>
              <a:rPr lang="vi" sz="1400">
                <a:solidFill>
                  <a:srgbClr val="19232D"/>
                </a:solidFill>
                <a:highlight>
                  <a:srgbClr val="FFFFFF"/>
                </a:highlight>
              </a:rPr>
              <a:t>–  </a:t>
            </a:r>
            <a:r>
              <a:rPr lang="vi" sz="1400" b="1">
                <a:solidFill>
                  <a:srgbClr val="19232D"/>
                </a:solidFill>
                <a:highlight>
                  <a:srgbClr val="FFFFFF"/>
                </a:highlight>
              </a:rPr>
              <a:t>onDestroy()</a:t>
            </a:r>
          </a:p>
          <a:p>
            <a:pPr marR="0" lvl="0" algn="l" rtl="0">
              <a:lnSpc>
                <a:spcPct val="115000"/>
              </a:lnSpc>
              <a:spcBef>
                <a:spcPts val="1600"/>
              </a:spcBef>
              <a:spcAft>
                <a:spcPts val="0"/>
              </a:spcAft>
              <a:buNone/>
            </a:pPr>
            <a:endParaRPr/>
          </a:p>
        </p:txBody>
      </p:sp>
      <p:sp>
        <p:nvSpPr>
          <p:cNvPr id="142" name="Shape 142"/>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43" name="Shape 143"/>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46050" y="734675"/>
            <a:ext cx="86862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hàm dùng trong để sử dụng fragment</a:t>
            </a:r>
          </a:p>
        </p:txBody>
      </p:sp>
      <p:sp>
        <p:nvSpPr>
          <p:cNvPr id="149" name="Shape 149"/>
          <p:cNvSpPr txBox="1">
            <a:spLocks noGrp="1"/>
          </p:cNvSpPr>
          <p:nvPr>
            <p:ph type="body" idx="1"/>
          </p:nvPr>
        </p:nvSpPr>
        <p:spPr>
          <a:xfrm>
            <a:off x="311700" y="1307375"/>
            <a:ext cx="8520600" cy="35808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dirty="0">
                <a:solidFill>
                  <a:schemeClr val="dk1"/>
                </a:solidFill>
                <a:latin typeface="Arial"/>
                <a:ea typeface="Arial"/>
                <a:cs typeface="Arial"/>
                <a:sym typeface="Arial"/>
              </a:rPr>
              <a:t>Thao tác với fragment</a:t>
            </a:r>
            <a:r>
              <a:rPr lang="vi" sz="2800" dirty="0">
                <a:solidFill>
                  <a:schemeClr val="dk1"/>
                </a:solidFill>
              </a:rPr>
              <a:t>:</a:t>
            </a:r>
            <a:r>
              <a:rPr lang="vi" dirty="0"/>
              <a:t> </a:t>
            </a:r>
            <a:r>
              <a:rPr lang="vi" sz="2800" b="0" i="0" u="none" strike="noStrike" cap="none" dirty="0">
                <a:solidFill>
                  <a:schemeClr val="dk1"/>
                </a:solidFill>
                <a:latin typeface="Arial"/>
                <a:ea typeface="Arial"/>
                <a:cs typeface="Arial"/>
                <a:sym typeface="Arial"/>
              </a:rPr>
              <a:t>FragmentManager fm = </a:t>
            </a:r>
            <a:r>
              <a:rPr lang="vi" sz="2800" dirty="0">
                <a:solidFill>
                  <a:schemeClr val="dk1"/>
                </a:solidFill>
              </a:rPr>
              <a:t>getFragmentManager()(Api &gt;11 ngược lại dùng getSupportFragmentManager(),</a:t>
            </a:r>
            <a:r>
              <a:rPr lang="vi" sz="2800" dirty="0">
                <a:solidFill>
                  <a:schemeClr val="dk1"/>
                </a:solidFill>
                <a:sym typeface="Courier New"/>
              </a:rPr>
              <a:t>getChildFragmentManager()</a:t>
            </a:r>
            <a:r>
              <a:rPr lang="vi" sz="2800" dirty="0">
                <a:solidFill>
                  <a:schemeClr val="dk1"/>
                </a:solidFill>
              </a:rPr>
              <a:t>)</a:t>
            </a:r>
          </a:p>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dirty="0">
                <a:solidFill>
                  <a:schemeClr val="dk1"/>
                </a:solidFill>
                <a:latin typeface="Arial"/>
                <a:ea typeface="Arial"/>
                <a:cs typeface="Arial"/>
                <a:sym typeface="Arial"/>
              </a:rPr>
              <a:t>FragmentTransaction ft = fm.beginTransaction();</a:t>
            </a:r>
          </a:p>
          <a:p>
            <a:pPr marL="457200" lvl="0" indent="-406400" rtl="0">
              <a:spcBef>
                <a:spcPts val="0"/>
              </a:spcBef>
              <a:spcAft>
                <a:spcPts val="0"/>
              </a:spcAft>
              <a:buClr>
                <a:schemeClr val="dk1"/>
              </a:buClr>
              <a:buSzPct val="100000"/>
              <a:buFont typeface="Arial"/>
              <a:buChar char="●"/>
            </a:pPr>
            <a:r>
              <a:rPr lang="vi" sz="2800" dirty="0">
                <a:solidFill>
                  <a:schemeClr val="dk1"/>
                </a:solidFill>
              </a:rPr>
              <a:t>Thêm,replace,xóa fragment</a:t>
            </a:r>
          </a:p>
          <a:p>
            <a:pPr marL="457200" marR="0" lvl="0" indent="-406400" algn="l" rtl="0">
              <a:lnSpc>
                <a:spcPct val="115000"/>
              </a:lnSpc>
              <a:spcBef>
                <a:spcPts val="0"/>
              </a:spcBef>
              <a:spcAft>
                <a:spcPts val="0"/>
              </a:spcAft>
              <a:buClr>
                <a:schemeClr val="dk1"/>
              </a:buClr>
              <a:buSzPct val="100000"/>
              <a:buFont typeface="Arial"/>
              <a:buChar char="●"/>
            </a:pPr>
            <a:r>
              <a:rPr lang="en-US" sz="2800" dirty="0">
                <a:solidFill>
                  <a:schemeClr val="dk1"/>
                </a:solidFill>
              </a:rPr>
              <a:t>T</a:t>
            </a:r>
            <a:r>
              <a:rPr lang="vi" sz="2800" dirty="0" smtClean="0">
                <a:solidFill>
                  <a:schemeClr val="dk1"/>
                </a:solidFill>
              </a:rPr>
              <a:t>hêm</a:t>
            </a:r>
            <a:r>
              <a:rPr lang="vi" sz="2800" b="0" i="0" u="none" strike="noStrike" cap="none" dirty="0" smtClean="0">
                <a:solidFill>
                  <a:schemeClr val="dk1"/>
                </a:solidFill>
                <a:latin typeface="Arial"/>
                <a:ea typeface="Arial"/>
                <a:cs typeface="Arial"/>
                <a:sym typeface="Arial"/>
              </a:rPr>
              <a:t> </a:t>
            </a:r>
            <a:r>
              <a:rPr lang="vi" sz="2800" b="0" i="0" u="none" strike="noStrike" cap="none" dirty="0">
                <a:solidFill>
                  <a:schemeClr val="dk1"/>
                </a:solidFill>
                <a:latin typeface="Arial"/>
                <a:ea typeface="Arial"/>
                <a:cs typeface="Arial"/>
                <a:sym typeface="Arial"/>
              </a:rPr>
              <a:t>1 fragment:ft.add(idContain,fragment).</a:t>
            </a:r>
          </a:p>
          <a:p>
            <a:pPr marL="0" marR="0" lvl="0" indent="0" algn="l" rtl="0">
              <a:lnSpc>
                <a:spcPct val="115000"/>
              </a:lnSpc>
              <a:spcBef>
                <a:spcPts val="0"/>
              </a:spcBef>
              <a:spcAft>
                <a:spcPts val="0"/>
              </a:spcAft>
              <a:buClr>
                <a:schemeClr val="dk2"/>
              </a:buClr>
              <a:buSzPct val="25000"/>
              <a:buFont typeface="Arial"/>
              <a:buNone/>
            </a:pPr>
            <a:endParaRPr sz="2800" b="0" i="0" u="none" strike="noStrike" cap="none" dirty="0">
              <a:solidFill>
                <a:schemeClr val="dk1"/>
              </a:solidFill>
              <a:latin typeface="Arial"/>
              <a:ea typeface="Arial"/>
              <a:cs typeface="Arial"/>
              <a:sym typeface="Arial"/>
            </a:endParaRPr>
          </a:p>
        </p:txBody>
      </p:sp>
      <p:sp>
        <p:nvSpPr>
          <p:cNvPr id="150" name="Shape 150"/>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51" name="Shape 151"/>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42775" y="810075"/>
            <a:ext cx="8589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hàm dùng trong để sử dụng fragment</a:t>
            </a:r>
          </a:p>
        </p:txBody>
      </p:sp>
      <p:sp>
        <p:nvSpPr>
          <p:cNvPr id="157" name="Shape 157"/>
          <p:cNvSpPr txBox="1">
            <a:spLocks noGrp="1"/>
          </p:cNvSpPr>
          <p:nvPr>
            <p:ph type="body" idx="1"/>
          </p:nvPr>
        </p:nvSpPr>
        <p:spPr>
          <a:xfrm>
            <a:off x="311700" y="1542725"/>
            <a:ext cx="8832299" cy="3229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hay </a:t>
            </a:r>
            <a:r>
              <a:rPr lang="vi" sz="2500" b="0" i="0" u="none" strike="noStrike" cap="none" dirty="0">
                <a:solidFill>
                  <a:schemeClr val="dk1"/>
                </a:solidFill>
                <a:latin typeface="Arial"/>
                <a:ea typeface="Arial"/>
                <a:cs typeface="Arial"/>
                <a:sym typeface="Arial"/>
              </a:rPr>
              <a:t>thế 1 fragment:ft.replace(idContain,fragment).</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R</a:t>
            </a:r>
            <a:r>
              <a:rPr lang="vi" sz="2500" b="0" i="0" u="none" strike="noStrike" cap="none" dirty="0" smtClean="0">
                <a:solidFill>
                  <a:schemeClr val="dk1"/>
                </a:solidFill>
                <a:latin typeface="Arial"/>
                <a:ea typeface="Arial"/>
                <a:cs typeface="Arial"/>
                <a:sym typeface="Arial"/>
              </a:rPr>
              <a:t>emove </a:t>
            </a:r>
            <a:r>
              <a:rPr lang="vi" sz="2500" b="0" i="0" u="none" strike="noStrike" cap="none" dirty="0">
                <a:solidFill>
                  <a:schemeClr val="dk1"/>
                </a:solidFill>
                <a:latin typeface="Arial"/>
                <a:ea typeface="Arial"/>
                <a:cs typeface="Arial"/>
                <a:sym typeface="Arial"/>
              </a:rPr>
              <a:t>1 fragment:ft.remove(idContain,fragment)</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hêm </a:t>
            </a:r>
            <a:r>
              <a:rPr lang="vi" sz="2500" b="0" i="0" u="none" strike="noStrike" cap="none" dirty="0">
                <a:solidFill>
                  <a:schemeClr val="dk1"/>
                </a:solidFill>
                <a:latin typeface="Arial"/>
                <a:ea typeface="Arial"/>
                <a:cs typeface="Arial"/>
                <a:sym typeface="Arial"/>
              </a:rPr>
              <a:t>fragment vào stack khi back về:addToBackStack</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K</a:t>
            </a:r>
            <a:r>
              <a:rPr lang="vi" sz="2500" b="0" i="0" u="none" strike="noStrike" cap="none" dirty="0" smtClean="0">
                <a:solidFill>
                  <a:schemeClr val="dk1"/>
                </a:solidFill>
                <a:latin typeface="Arial"/>
                <a:ea typeface="Arial"/>
                <a:cs typeface="Arial"/>
                <a:sym typeface="Arial"/>
              </a:rPr>
              <a:t>iểm </a:t>
            </a:r>
            <a:r>
              <a:rPr lang="vi" sz="2500" b="0" i="0" u="none" strike="noStrike" cap="none" dirty="0">
                <a:solidFill>
                  <a:schemeClr val="dk1"/>
                </a:solidFill>
                <a:latin typeface="Arial"/>
                <a:ea typeface="Arial"/>
                <a:cs typeface="Arial"/>
                <a:sym typeface="Arial"/>
              </a:rPr>
              <a:t>tra fragment hiện tại:fm.findFragmentById(R.id.frContain1)</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hực </a:t>
            </a:r>
            <a:r>
              <a:rPr lang="vi" sz="2500" b="0" i="0" u="none" strike="noStrike" cap="none" dirty="0">
                <a:solidFill>
                  <a:schemeClr val="dk1"/>
                </a:solidFill>
                <a:latin typeface="Arial"/>
                <a:ea typeface="Arial"/>
                <a:cs typeface="Arial"/>
                <a:sym typeface="Arial"/>
              </a:rPr>
              <a:t>hiện các thao tác xong:f</a:t>
            </a:r>
            <a:r>
              <a:rPr lang="vi" sz="2500" dirty="0">
                <a:solidFill>
                  <a:schemeClr val="dk1"/>
                </a:solidFill>
              </a:rPr>
              <a:t>t</a:t>
            </a:r>
            <a:r>
              <a:rPr lang="vi" sz="2500" b="0" i="0" u="none" strike="noStrike" cap="none" dirty="0">
                <a:solidFill>
                  <a:schemeClr val="dk1"/>
                </a:solidFill>
                <a:latin typeface="Arial"/>
                <a:ea typeface="Arial"/>
                <a:cs typeface="Arial"/>
                <a:sym typeface="Arial"/>
              </a:rPr>
              <a:t>.commit()</a:t>
            </a:r>
          </a:p>
        </p:txBody>
      </p:sp>
      <p:sp>
        <p:nvSpPr>
          <p:cNvPr id="158" name="Shape 158"/>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59" name="Shape 159"/>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311700" y="808650"/>
            <a:ext cx="8520599" cy="42023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để sử dụng được fragment cần thực hiện các bước sau:</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B1:tạo layout của fragment muốn hiển thị,ở đây màn hình hiên thị đơn giản gồm có 1 Relativelayout và một TextView</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65" name="Shape 165"/>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pic>
        <p:nvPicPr>
          <p:cNvPr id="166" name="Shape 166" descr="Screenshot from 2016-10-30 14:11:53.png"/>
          <p:cNvPicPr preferRelativeResize="0"/>
          <p:nvPr/>
        </p:nvPicPr>
        <p:blipFill rotWithShape="1">
          <a:blip r:embed="rId3">
            <a:alphaModFix/>
          </a:blip>
          <a:srcRect/>
          <a:stretch/>
        </p:blipFill>
        <p:spPr>
          <a:xfrm>
            <a:off x="2127325" y="2939900"/>
            <a:ext cx="4438650" cy="1676399"/>
          </a:xfrm>
          <a:prstGeom prst="rect">
            <a:avLst/>
          </a:prstGeom>
          <a:noFill/>
          <a:ln>
            <a:noFill/>
          </a:ln>
        </p:spPr>
      </p:pic>
      <p:sp>
        <p:nvSpPr>
          <p:cNvPr id="167" name="Shape 167"/>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311700" y="808650"/>
            <a:ext cx="8520599" cy="14715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B2:tạo class Extend từ Fragment và add layout vừa được tạo từ B1 cho fragment như sau:</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73" name="Shape 173"/>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pic>
        <p:nvPicPr>
          <p:cNvPr id="174" name="Shape 174" descr="Screenshot from 2016-10-30 14:15:02.png"/>
          <p:cNvPicPr preferRelativeResize="0"/>
          <p:nvPr/>
        </p:nvPicPr>
        <p:blipFill rotWithShape="1">
          <a:blip r:embed="rId3">
            <a:alphaModFix/>
          </a:blip>
          <a:srcRect/>
          <a:stretch/>
        </p:blipFill>
        <p:spPr>
          <a:xfrm>
            <a:off x="940725" y="2280161"/>
            <a:ext cx="7124700" cy="2543100"/>
          </a:xfrm>
          <a:prstGeom prst="rect">
            <a:avLst/>
          </a:prstGeom>
          <a:noFill/>
          <a:ln>
            <a:noFill/>
          </a:ln>
        </p:spPr>
      </p:pic>
      <p:sp>
        <p:nvSpPr>
          <p:cNvPr id="175" name="Shape 175"/>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311700" y="808650"/>
            <a:ext cx="8769000" cy="38973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B3:Tạo 1 vùng chứa fragment bằng cách add 1 FrameLayout trong activity muốn hiển thi</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B4:add fragment vừa tạo ở B3 vào activity ta khai báo:</a:t>
            </a:r>
          </a:p>
          <a:p>
            <a:pPr marL="0" marR="0" lvl="0" indent="0" algn="l" rtl="0">
              <a:lnSpc>
                <a:spcPct val="115000"/>
              </a:lnSpc>
              <a:spcBef>
                <a:spcPts val="0"/>
              </a:spcBef>
              <a:spcAft>
                <a:spcPts val="0"/>
              </a:spcAft>
              <a:buClr>
                <a:schemeClr val="dk1"/>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FragmentManager fm = getSupportFragmentManager();</a:t>
            </a:r>
          </a:p>
          <a:p>
            <a:pPr marL="0" marR="0" lvl="0" indent="0" algn="l" rtl="0">
              <a:lnSpc>
                <a:spcPct val="115000"/>
              </a:lnSpc>
              <a:spcBef>
                <a:spcPts val="0"/>
              </a:spcBef>
              <a:spcAft>
                <a:spcPts val="0"/>
              </a:spcAft>
              <a:buClr>
                <a:schemeClr val="dk1"/>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FragmentTransaction ft = fm.beginTransaction();</a:t>
            </a:r>
          </a:p>
          <a:p>
            <a:pPr marL="0" marR="0" lvl="0" indent="0" algn="l" rtl="0">
              <a:lnSpc>
                <a:spcPct val="115000"/>
              </a:lnSpc>
              <a:spcBef>
                <a:spcPts val="0"/>
              </a:spcBef>
              <a:spcAft>
                <a:spcPts val="0"/>
              </a:spcAft>
              <a:buClr>
                <a:schemeClr val="dk2"/>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ft.replace(id, fragment);</a:t>
            </a:r>
          </a:p>
          <a:p>
            <a:pPr marL="0" marR="0" lvl="0" indent="0" algn="l" rtl="0">
              <a:lnSpc>
                <a:spcPct val="115000"/>
              </a:lnSpc>
              <a:spcBef>
                <a:spcPts val="0"/>
              </a:spcBef>
              <a:spcAft>
                <a:spcPts val="0"/>
              </a:spcAft>
              <a:buClr>
                <a:schemeClr val="dk2"/>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ft.commit();</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ở đây replace là có thể thay thế bằng add như các hàm ở trên đã học</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81" name="Shape 181"/>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82" name="Shape 18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txBox="1">
            <a:spLocks noGrp="1"/>
          </p:cNvSpPr>
          <p:nvPr>
            <p:ph type="body" idx="1"/>
          </p:nvPr>
        </p:nvSpPr>
        <p:spPr>
          <a:xfrm>
            <a:off x="311700" y="1152475"/>
            <a:ext cx="8520600" cy="3732600"/>
          </a:xfrm>
          <a:prstGeom prst="rect">
            <a:avLst/>
          </a:prstGeom>
        </p:spPr>
        <p:txBody>
          <a:bodyPr lIns="91425" tIns="91425" rIns="91425" bIns="91425" anchor="t" anchorCtr="0">
            <a:noAutofit/>
          </a:bodyPr>
          <a:lstStyle/>
          <a:p>
            <a:pPr lvl="0">
              <a:spcBef>
                <a:spcPts val="0"/>
              </a:spcBef>
              <a:buNone/>
            </a:pPr>
            <a:endParaRPr/>
          </a:p>
        </p:txBody>
      </p:sp>
      <p:sp>
        <p:nvSpPr>
          <p:cNvPr id="189" name="Shape 189"/>
          <p:cNvSpPr/>
          <p:nvPr/>
        </p:nvSpPr>
        <p:spPr>
          <a:xfrm>
            <a:off x="1751925" y="1976550"/>
            <a:ext cx="4862700" cy="272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19204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2762650" y="2212375"/>
            <a:ext cx="8085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38536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479875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7868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1853000" y="2818850"/>
            <a:ext cx="4668000" cy="181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Truyền dữ liệu giữa Activity đến Fragment</a:t>
            </a: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truyền dữ liệu ở activity:fragment.setArguments(bundle)</a:t>
            </a:r>
          </a:p>
          <a:p>
            <a:pPr marL="457200" marR="0" lvl="0" indent="-393700" algn="l" rtl="0">
              <a:lnSpc>
                <a:spcPct val="115000"/>
              </a:lnSpc>
              <a:spcBef>
                <a:spcPts val="160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nhận dữ liệu ở fragment:Bundle abc=getArguments()</a:t>
            </a:r>
          </a:p>
          <a:p>
            <a:pPr marL="0" marR="0" lvl="0" indent="0" algn="l" rtl="0">
              <a:lnSpc>
                <a:spcPct val="115000"/>
              </a:lnSpc>
              <a:spcBef>
                <a:spcPts val="1600"/>
              </a:spcBef>
              <a:spcAft>
                <a:spcPts val="0"/>
              </a:spcAft>
              <a:buClr>
                <a:schemeClr val="dk2"/>
              </a:buClr>
              <a:buSzPct val="25000"/>
              <a:buFont typeface="Arial"/>
              <a:buNone/>
            </a:pPr>
            <a:r>
              <a:rPr lang="vi-VN" sz="2500" b="0" i="0" u="none" strike="noStrike" cap="none" dirty="0" smtClean="0">
                <a:solidFill>
                  <a:srgbClr val="FF0000"/>
                </a:solidFill>
                <a:latin typeface="Arial"/>
                <a:ea typeface="Arial"/>
                <a:cs typeface="Arial"/>
                <a:sym typeface="Arial"/>
              </a:rPr>
              <a:t>=&gt; C</a:t>
            </a:r>
            <a:r>
              <a:rPr lang="vi" sz="2500" b="0" i="0" u="none" strike="noStrike" cap="none" dirty="0" smtClean="0">
                <a:solidFill>
                  <a:srgbClr val="FF0000"/>
                </a:solidFill>
                <a:latin typeface="Arial"/>
                <a:ea typeface="Arial"/>
                <a:cs typeface="Arial"/>
                <a:sym typeface="Arial"/>
              </a:rPr>
              <a:t>hú ý</a:t>
            </a:r>
            <a:r>
              <a:rPr lang="vi-VN" sz="2500" b="0" i="0" u="none" strike="noStrike" cap="none" dirty="0" smtClean="0">
                <a:solidFill>
                  <a:srgbClr val="FF0000"/>
                </a:solidFill>
                <a:latin typeface="Arial"/>
                <a:ea typeface="Arial"/>
                <a:cs typeface="Arial"/>
                <a:sym typeface="Arial"/>
              </a:rPr>
              <a:t>:</a:t>
            </a:r>
            <a:r>
              <a:rPr lang="vi" sz="2500" b="0" i="0" u="none" strike="noStrike" cap="none" dirty="0" smtClean="0">
                <a:solidFill>
                  <a:srgbClr val="FF0000"/>
                </a:solidFill>
                <a:latin typeface="Arial"/>
                <a:ea typeface="Arial"/>
                <a:cs typeface="Arial"/>
                <a:sym typeface="Arial"/>
              </a:rPr>
              <a:t> </a:t>
            </a:r>
            <a:r>
              <a:rPr lang="vi" sz="2500" b="0" i="0" u="none" strike="noStrike" cap="none" dirty="0">
                <a:solidFill>
                  <a:srgbClr val="FF0000"/>
                </a:solidFill>
                <a:latin typeface="Arial"/>
                <a:ea typeface="Arial"/>
                <a:cs typeface="Arial"/>
                <a:sym typeface="Arial"/>
              </a:rPr>
              <a:t>đã có bundle thì ta có thể truyền được tất cả như </a:t>
            </a:r>
            <a:r>
              <a:rPr lang="en-US" sz="2500" b="0" i="0" u="none" strike="noStrike" cap="none" dirty="0" smtClean="0">
                <a:solidFill>
                  <a:srgbClr val="FF0000"/>
                </a:solidFill>
                <a:latin typeface="Arial"/>
                <a:ea typeface="Arial"/>
                <a:cs typeface="Arial"/>
                <a:sym typeface="Arial"/>
              </a:rPr>
              <a:t> </a:t>
            </a:r>
            <a:r>
              <a:rPr lang="en-US" sz="2500" b="0" i="0" u="none" strike="noStrike" cap="none" dirty="0" err="1" smtClean="0">
                <a:solidFill>
                  <a:srgbClr val="FF0000"/>
                </a:solidFill>
                <a:latin typeface="Arial"/>
                <a:ea typeface="Arial"/>
                <a:cs typeface="Arial"/>
                <a:sym typeface="Arial"/>
              </a:rPr>
              <a:t>truy</a:t>
            </a:r>
            <a:r>
              <a:rPr lang="vi-VN" sz="2500" b="0" i="0" u="none" strike="noStrike" cap="none" dirty="0" smtClean="0">
                <a:solidFill>
                  <a:srgbClr val="FF0000"/>
                </a:solidFill>
                <a:latin typeface="Arial"/>
                <a:ea typeface="Arial"/>
                <a:cs typeface="Arial"/>
                <a:sym typeface="Arial"/>
              </a:rPr>
              <a:t>ền Bundle qua </a:t>
            </a:r>
            <a:r>
              <a:rPr lang="vi" sz="2500" b="0" i="0" u="none" strike="noStrike" cap="none" dirty="0" smtClean="0">
                <a:solidFill>
                  <a:srgbClr val="FF0000"/>
                </a:solidFill>
                <a:latin typeface="Arial"/>
                <a:ea typeface="Arial"/>
                <a:cs typeface="Arial"/>
                <a:sym typeface="Arial"/>
              </a:rPr>
              <a:t>activity</a:t>
            </a:r>
            <a:r>
              <a:rPr lang="vi-VN" sz="2500" b="0" i="0" u="none" strike="noStrike" cap="none" dirty="0" smtClean="0">
                <a:solidFill>
                  <a:srgbClr val="FF0000"/>
                </a:solidFill>
                <a:latin typeface="Arial"/>
                <a:ea typeface="Arial"/>
                <a:cs typeface="Arial"/>
                <a:sym typeface="Arial"/>
              </a:rPr>
              <a:t> vậy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76550" y="103375"/>
            <a:ext cx="8534700" cy="471000"/>
          </a:xfrm>
          <a:prstGeom prst="rect">
            <a:avLst/>
          </a:prstGeom>
          <a:solidFill>
            <a:srgbClr val="0A59B0"/>
          </a:solid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Hạn Chế Của Activity</a:t>
            </a:r>
          </a:p>
        </p:txBody>
      </p:sp>
      <p:sp>
        <p:nvSpPr>
          <p:cNvPr id="84" name="Shape 84"/>
          <p:cNvSpPr txBox="1">
            <a:spLocks noGrp="1"/>
          </p:cNvSpPr>
          <p:nvPr>
            <p:ph type="subTitle" idx="1"/>
          </p:nvPr>
        </p:nvSpPr>
        <p:spPr>
          <a:xfrm>
            <a:off x="103375" y="655550"/>
            <a:ext cx="8728800" cy="4487700"/>
          </a:xfrm>
          <a:prstGeom prst="rect">
            <a:avLst/>
          </a:prstGeom>
          <a:noFill/>
          <a:ln>
            <a:noFill/>
          </a:ln>
        </p:spPr>
        <p:txBody>
          <a:bodyPr lIns="91425" tIns="91425" rIns="91425" bIns="914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vi" sz="2200" b="0" i="0" u="none" strike="noStrike" cap="none">
                <a:solidFill>
                  <a:schemeClr val="dk1"/>
                </a:solidFill>
                <a:latin typeface="Arial"/>
                <a:ea typeface="Arial"/>
                <a:cs typeface="Arial"/>
                <a:sym typeface="Arial"/>
              </a:rPr>
              <a:t>Trước khi giới thiệu về Fragment, thì có một hạn chế là tại cùng một thời điểm chúng ta chỉ có thể hiển thị một Activity duy nhất trên màn hình. Vì thế chúng ta không thể chia màn hình thiết bị ra thành nhiều phần và kiểm soát các thành phần khác nhau này một cách riêng biệt. Nhưng với Fragment thì màn hình được linh hoạt hơn, xóa bỏ việc chỉ có duy nhất 1 Activity trên màn hình tại một thời điểm. Bây giờ chúng ta cũng chỉ có một Activity duy nhất nhưng Activity này có thể chứa nhiều Fragment với layout, sự kiện, và vòng đời. Dưới đây là một ví dụ cụ thể về sử dụng Fragment. Thiết bị máy tính bảng với màn hình lớn thì một Activity có thể chứ 2 Fragment, còn thiết bị cầm tay với màn hình nhỏ thì có thể có 2 Activities với mỗi Activity là một Fragment.</a:t>
            </a:r>
          </a:p>
        </p:txBody>
      </p:sp>
      <p:sp>
        <p:nvSpPr>
          <p:cNvPr id="85" name="Shape 85"/>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65750" y="100400"/>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91" name="Shape 91"/>
          <p:cNvSpPr txBox="1">
            <a:spLocks noGrp="1"/>
          </p:cNvSpPr>
          <p:nvPr>
            <p:ph type="body" idx="1"/>
          </p:nvPr>
        </p:nvSpPr>
        <p:spPr>
          <a:xfrm>
            <a:off x="137850" y="773375"/>
            <a:ext cx="8879700" cy="4370100"/>
          </a:xfrm>
          <a:prstGeom prst="rect">
            <a:avLst/>
          </a:prstGeom>
          <a:noFill/>
          <a:ln>
            <a:noFill/>
          </a:ln>
        </p:spPr>
        <p:txBody>
          <a:bodyPr lIns="91425" tIns="91425" rIns="91425" bIns="91425" anchor="t" anchorCtr="0">
            <a:noAutofit/>
          </a:bodyPr>
          <a:lstStyle/>
          <a:p>
            <a:pPr marR="0" lvl="0" algn="just" rtl="0">
              <a:lnSpc>
                <a:spcPct val="115000"/>
              </a:lnSpc>
              <a:spcBef>
                <a:spcPts val="0"/>
              </a:spcBef>
              <a:spcAft>
                <a:spcPts val="0"/>
              </a:spcAft>
              <a:buNone/>
            </a:pPr>
            <a:r>
              <a:rPr lang="vi" sz="2400" b="0" i="0" u="none" strike="noStrike" cap="none">
                <a:solidFill>
                  <a:schemeClr val="dk1"/>
                </a:solidFill>
                <a:latin typeface="Arial"/>
                <a:ea typeface="Arial"/>
                <a:cs typeface="Arial"/>
                <a:sym typeface="Arial"/>
              </a:rPr>
              <a:t>Fragment là một phần giao diện người dùng hoặc hành vi của một ứng dụng. Fragment có thể được đặt trong Activity, nó có thể cho phép thiết kế activity với nhiều mô-đun. Có thể nói Fragment là một loại sub-Activity.</a:t>
            </a:r>
          </a:p>
          <a:p>
            <a:pPr marL="457200" marR="0" lvl="0" indent="-381000" algn="just" rtl="0">
              <a:lnSpc>
                <a:spcPct val="115000"/>
              </a:lnSpc>
              <a:spcBef>
                <a:spcPts val="0"/>
              </a:spcBef>
              <a:spcAft>
                <a:spcPts val="0"/>
              </a:spcAft>
              <a:buClr>
                <a:schemeClr val="dk1"/>
              </a:buClr>
              <a:buSzPct val="100000"/>
              <a:buFont typeface="Arial"/>
              <a:buChar char="❖"/>
            </a:pPr>
            <a:r>
              <a:rPr lang="vi" sz="2400" b="1" i="0" u="none" strike="noStrike" cap="none">
                <a:solidFill>
                  <a:schemeClr val="dk1"/>
                </a:solidFill>
                <a:latin typeface="Arial"/>
                <a:ea typeface="Arial"/>
                <a:cs typeface="Arial"/>
                <a:sym typeface="Arial"/>
              </a:rPr>
              <a:t>Đặc Điểm:</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Fragment cũng có layout của riêng của nó, cũng có các hành vi và vòng đời riêng.</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Chúng ta có thể thêm hoặc xóa Fragment trong một Activity trong khi Activity này đang chạy.(</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1"/>
                </a:solidFill>
                <a:latin typeface="Arial"/>
                <a:ea typeface="Arial"/>
                <a:cs typeface="Arial"/>
                <a:sym typeface="Arial"/>
              </a:rPr>
              <a:t>)</a:t>
            </a:r>
          </a:p>
        </p:txBody>
      </p:sp>
      <p:sp>
        <p:nvSpPr>
          <p:cNvPr id="92" name="Shape 9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98" name="Shape 98"/>
          <p:cNvSpPr txBox="1">
            <a:spLocks noGrp="1"/>
          </p:cNvSpPr>
          <p:nvPr>
            <p:ph type="body" idx="1"/>
          </p:nvPr>
        </p:nvSpPr>
        <p:spPr>
          <a:xfrm>
            <a:off x="311700" y="650125"/>
            <a:ext cx="8520599" cy="4369799"/>
          </a:xfrm>
          <a:prstGeom prst="rect">
            <a:avLst/>
          </a:prstGeom>
          <a:noFill/>
          <a:ln>
            <a:noFill/>
          </a:ln>
        </p:spPr>
        <p:txBody>
          <a:bodyPr lIns="91425" tIns="91425" rIns="91425" bIns="91425" anchor="t" anchorCtr="0">
            <a:noAutofit/>
          </a:bodyPr>
          <a:lstStyle/>
          <a:p>
            <a:pPr marL="457200" marR="0" lvl="0" indent="-4064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Đặc điểm(tt)</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Có thể kết hợp nhiều Fragment trong một Activity để xây dựng giao diện người dùng đa khung.</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Một Fragment có thể được sử dụng trong nhiều Activities.</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Vòng đời của Fragment có quan hệ chặt chẽ với vòng đời của Activity đang dùng nó điều này có nghĩa là khi Activity bị tạm dừng thì các Fragment sẽ dừng lại.</a:t>
            </a:r>
            <a:r>
              <a:rPr lang="vi" sz="2400" b="0" i="0" u="none" strike="noStrike" cap="none">
                <a:solidFill>
                  <a:schemeClr val="dk1"/>
                </a:solidFill>
                <a:latin typeface="Arial"/>
                <a:ea typeface="Arial"/>
                <a:cs typeface="Arial"/>
                <a:sym typeface="Arial"/>
              </a:rPr>
              <a:t>(</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1"/>
                </a:solidFill>
                <a:latin typeface="Arial"/>
                <a:ea typeface="Arial"/>
                <a:cs typeface="Arial"/>
                <a:sym typeface="Arial"/>
              </a:rPr>
              <a:t>)</a:t>
            </a:r>
          </a:p>
          <a:p>
            <a:pPr marL="0" marR="0" lvl="0" indent="0" algn="just" rtl="0">
              <a:lnSpc>
                <a:spcPct val="115000"/>
              </a:lnSpc>
              <a:spcBef>
                <a:spcPts val="0"/>
              </a:spcBef>
              <a:spcAft>
                <a:spcPts val="0"/>
              </a:spcAft>
              <a:buClr>
                <a:schemeClr val="dk2"/>
              </a:buClr>
              <a:buSzPct val="25000"/>
              <a:buFont typeface="Arial"/>
              <a:buNone/>
            </a:pPr>
            <a:endParaRPr sz="2200" b="0" i="0" u="none" strike="noStrike" cap="none">
              <a:solidFill>
                <a:schemeClr val="dk1"/>
              </a:solidFill>
              <a:latin typeface="Arial"/>
              <a:ea typeface="Arial"/>
              <a:cs typeface="Arial"/>
              <a:sym typeface="Arial"/>
            </a:endParaRPr>
          </a:p>
        </p:txBody>
      </p:sp>
      <p:sp>
        <p:nvSpPr>
          <p:cNvPr id="99" name="Shape 99"/>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311700" y="847450"/>
            <a:ext cx="8520599" cy="4172399"/>
          </a:xfrm>
          <a:prstGeom prst="rect">
            <a:avLst/>
          </a:prstGeom>
          <a:noFill/>
          <a:ln>
            <a:noFill/>
          </a:ln>
        </p:spPr>
        <p:txBody>
          <a:bodyPr lIns="91425" tIns="91425" rIns="91425" bIns="91425" anchor="t" anchorCtr="0">
            <a:noAutofit/>
          </a:bodyPr>
          <a:lstStyle/>
          <a:p>
            <a:pPr marL="457200" marR="0" lvl="0" indent="-4064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Đặc điểm(tt)</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Fragment có thể thực hiện một hành vi mà không có trong thành phần giao diện người dùng.</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Fragment được thêm vào API 11 trở lên.</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Bạn có thể tạo các Fragments bằng cách kế thừa lớp Fragment và Fragment được thêm vào layout bởi thẻ &lt;fragment&gt;</a:t>
            </a:r>
          </a:p>
        </p:txBody>
      </p:sp>
      <p:sp>
        <p:nvSpPr>
          <p:cNvPr id="105" name="Shape 105"/>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06" name="Shape 106"/>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descr="Screenshot from 2016-04-11 23:21:01.png"/>
          <p:cNvPicPr preferRelativeResize="0"/>
          <p:nvPr/>
        </p:nvPicPr>
        <p:blipFill rotWithShape="1">
          <a:blip r:embed="rId3">
            <a:alphaModFix/>
          </a:blip>
          <a:srcRect/>
          <a:stretch/>
        </p:blipFill>
        <p:spPr>
          <a:xfrm>
            <a:off x="1447275" y="-100"/>
            <a:ext cx="5884500" cy="5143500"/>
          </a:xfrm>
          <a:prstGeom prst="rect">
            <a:avLst/>
          </a:prstGeom>
          <a:noFill/>
          <a:ln>
            <a:noFill/>
          </a:ln>
        </p:spPr>
      </p:pic>
      <p:sp>
        <p:nvSpPr>
          <p:cNvPr id="112" name="Shape 11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42775" y="853987"/>
            <a:ext cx="8520599"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18" name="Shape 118"/>
          <p:cNvSpPr txBox="1">
            <a:spLocks noGrp="1"/>
          </p:cNvSpPr>
          <p:nvPr>
            <p:ph type="body" idx="1"/>
          </p:nvPr>
        </p:nvSpPr>
        <p:spPr>
          <a:xfrm>
            <a:off x="311700" y="1426700"/>
            <a:ext cx="8520599" cy="31421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onAttach(bắt đầu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onCreateView(khởi tạo view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onDestroyView(khi thay thế view)</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onDetach(kết thúc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còn lại tương tự với vòng đời activity</a:t>
            </a:r>
          </a:p>
        </p:txBody>
      </p:sp>
      <p:sp>
        <p:nvSpPr>
          <p:cNvPr id="119" name="Shape 119"/>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20" name="Shape 120"/>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311700" y="845000"/>
            <a:ext cx="8738400" cy="4155600"/>
          </a:xfrm>
          <a:prstGeom prst="rect">
            <a:avLst/>
          </a:prstGeom>
          <a:noFill/>
          <a:ln>
            <a:noFill/>
          </a:ln>
        </p:spPr>
        <p:txBody>
          <a:bodyPr lIns="91425" tIns="91425" rIns="91425" bIns="91425" anchor="t" anchorCtr="0">
            <a:noAutofit/>
          </a:bodyPr>
          <a:lstStyle/>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onAttach ()</a:t>
            </a:r>
            <a:r>
              <a:rPr lang="vi" sz="1600">
                <a:solidFill>
                  <a:srgbClr val="444444"/>
                </a:solidFill>
                <a:highlight>
                  <a:srgbClr val="FFFFFF"/>
                </a:highlight>
              </a:rPr>
              <a:t> : Các ví dụ mảnh được gắn liền với một hoạt động instance.Theo mảnh và hoạt động không được khởi tạo đầy đủ. Thông thường bạn sẽ có được trong phương pháp này liên quan đến các hoạt động trong đó sử dụng các đoạn cho việc khởi tạo thêm.</a:t>
            </a:r>
          </a:p>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onCreate ()</a:t>
            </a:r>
            <a:r>
              <a:rPr lang="vi" sz="1600">
                <a:solidFill>
                  <a:srgbClr val="444444"/>
                </a:solidFill>
                <a:highlight>
                  <a:srgbClr val="FFFFFF"/>
                </a:highlight>
              </a:rPr>
              <a:t> : Fragment được tạo ra. Các phương thức onCreate () phương pháp được gọi là sau khi onCreate () phương pháp của hoạt động này nhưng trước khi onCreateView () phương pháp của mảnh vỡ.</a:t>
            </a:r>
          </a:p>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onCreateView ()</a:t>
            </a:r>
            <a:r>
              <a:rPr lang="vi" sz="1600" i="1">
                <a:solidFill>
                  <a:srgbClr val="444444"/>
                </a:solidFill>
                <a:highlight>
                  <a:srgbClr val="FFFFFF"/>
                </a:highlight>
              </a:rPr>
              <a:t> </a:t>
            </a:r>
            <a:r>
              <a:rPr lang="vi" sz="1600">
                <a:solidFill>
                  <a:srgbClr val="444444"/>
                </a:solidFill>
                <a:highlight>
                  <a:srgbClr val="FFFFFF"/>
                </a:highlight>
              </a:rPr>
              <a:t>: Các ví dụ đoạn tạo ra hệ thống phân cấp quan điểm của mình. Trong onCreateView () phương pháp phân mảnh tạo ra giao diện người dùng của nó. Ở đây bạn có thể thổi phồng một cách bố trí thông qua phương pháp inflate() của inflator đối tượng thông qua như là một tham số để phương pháp này.</a:t>
            </a:r>
          </a:p>
        </p:txBody>
      </p:sp>
      <p:sp>
        <p:nvSpPr>
          <p:cNvPr id="126" name="Shape 126"/>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27" name="Shape 127"/>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242775" y="853987"/>
            <a:ext cx="8520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33" name="Shape 133"/>
          <p:cNvSpPr txBox="1">
            <a:spLocks noGrp="1"/>
          </p:cNvSpPr>
          <p:nvPr>
            <p:ph type="body" idx="1"/>
          </p:nvPr>
        </p:nvSpPr>
        <p:spPr>
          <a:xfrm>
            <a:off x="311700" y="1426700"/>
            <a:ext cx="8520600" cy="3142200"/>
          </a:xfrm>
          <a:prstGeom prst="rect">
            <a:avLst/>
          </a:prstGeom>
          <a:noFill/>
          <a:ln>
            <a:noFill/>
          </a:ln>
        </p:spPr>
        <p:txBody>
          <a:bodyPr lIns="91425" tIns="91425" rIns="91425" bIns="91425" anchor="t" anchorCtr="0">
            <a:noAutofit/>
          </a:bodyPr>
          <a:lstStyle/>
          <a:p>
            <a:pPr lvl="0" rtl="0">
              <a:lnSpc>
                <a:spcPct val="185700"/>
              </a:lnSpc>
              <a:spcBef>
                <a:spcPts val="0"/>
              </a:spcBef>
              <a:spcAft>
                <a:spcPts val="0"/>
              </a:spcAft>
              <a:buClr>
                <a:schemeClr val="dk1"/>
              </a:buClr>
              <a:buSzPct val="68750"/>
              <a:buFont typeface="Arial"/>
              <a:buNone/>
            </a:pPr>
            <a:r>
              <a:rPr lang="vi" sz="1600">
                <a:solidFill>
                  <a:srgbClr val="19232D"/>
                </a:solidFill>
                <a:highlight>
                  <a:srgbClr val="FFFFFF"/>
                </a:highlight>
              </a:rPr>
              <a:t>–  </a:t>
            </a:r>
            <a:r>
              <a:rPr lang="vi" sz="1600" b="1">
                <a:solidFill>
                  <a:srgbClr val="19232D"/>
                </a:solidFill>
                <a:highlight>
                  <a:srgbClr val="FFFFFF"/>
                </a:highlight>
              </a:rPr>
              <a:t>onActivityCreated()</a:t>
            </a:r>
            <a:r>
              <a:rPr lang="vi" sz="1600">
                <a:solidFill>
                  <a:srgbClr val="19232D"/>
                </a:solidFill>
                <a:highlight>
                  <a:srgbClr val="FFFFFF"/>
                </a:highlight>
              </a:rPr>
              <a:t> : Các onActivityCreated () được gọi sau khi phương thức onCreateView() khi hoạt động máy chủ được tạo ra. Hoạt động và dụ fragment đã được tạo ra cũng như sự phân cấp xem của hoạt động này. Tại thời điểm này, xem có thể được truy cập với các findViewById () phương pháp. ví dụ. Trong phương pháp này, bạn có thể nhanh chóng đối tượng đòi hỏi một đối tượng Context</a:t>
            </a:r>
          </a:p>
          <a:p>
            <a:pPr lvl="0" rtl="0">
              <a:lnSpc>
                <a:spcPct val="185700"/>
              </a:lnSpc>
              <a:spcBef>
                <a:spcPts val="0"/>
              </a:spcBef>
              <a:spcAft>
                <a:spcPts val="0"/>
              </a:spcAft>
              <a:buClr>
                <a:schemeClr val="dk1"/>
              </a:buClr>
              <a:buSzPct val="68750"/>
              <a:buFont typeface="Arial"/>
              <a:buNone/>
            </a:pPr>
            <a:r>
              <a:rPr lang="vi" sz="1600">
                <a:solidFill>
                  <a:srgbClr val="19232D"/>
                </a:solidFill>
                <a:highlight>
                  <a:srgbClr val="FFFFFF"/>
                </a:highlight>
              </a:rPr>
              <a:t>–  </a:t>
            </a:r>
            <a:r>
              <a:rPr lang="vi" sz="1600" b="1">
                <a:solidFill>
                  <a:srgbClr val="19232D"/>
                </a:solidFill>
                <a:highlight>
                  <a:srgbClr val="FFFFFF"/>
                </a:highlight>
              </a:rPr>
              <a:t>onStart()</a:t>
            </a:r>
            <a:r>
              <a:rPr lang="vi" sz="1600">
                <a:solidFill>
                  <a:srgbClr val="19232D"/>
                </a:solidFill>
                <a:highlight>
                  <a:srgbClr val="FFFFFF"/>
                </a:highlight>
              </a:rPr>
              <a:t> Phương thức onStart () được gọi là một lần các fragment được nhìn thấy được.</a:t>
            </a:r>
          </a:p>
        </p:txBody>
      </p:sp>
      <p:sp>
        <p:nvSpPr>
          <p:cNvPr id="134" name="Shape 134"/>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35" name="Shape 135"/>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1095</Words>
  <Application>Microsoft Macintosh PowerPoint</Application>
  <PresentationFormat>On-screen Show (16:9)</PresentationFormat>
  <Paragraphs>97</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Courier New</vt:lpstr>
      <vt:lpstr>Noto Sans Symbols</vt:lpstr>
      <vt:lpstr>Times New Roman</vt:lpstr>
      <vt:lpstr>1_Equity</vt:lpstr>
      <vt:lpstr>simple-light-2</vt:lpstr>
      <vt:lpstr>Buổi 5: Fragment</vt:lpstr>
      <vt:lpstr>Hạn Chế Của Activity</vt:lpstr>
      <vt:lpstr>Fragment</vt:lpstr>
      <vt:lpstr>Fragment</vt:lpstr>
      <vt:lpstr>Fragment</vt:lpstr>
      <vt:lpstr>PowerPoint Presentation</vt:lpstr>
      <vt:lpstr>Các phương thức trong vòng đời quan trong</vt:lpstr>
      <vt:lpstr>Fragment</vt:lpstr>
      <vt:lpstr>Các phương thức trong vòng đời quan trong</vt:lpstr>
      <vt:lpstr>Các phương thức trong vòng đời quan trong</vt:lpstr>
      <vt:lpstr>Các hàm dùng trong để sử dụng fragment</vt:lpstr>
      <vt:lpstr>Các hàm dùng trong để sử dụng fragment</vt:lpstr>
      <vt:lpstr>Fragment</vt:lpstr>
      <vt:lpstr>Fragment</vt:lpstr>
      <vt:lpstr>Fragment</vt:lpstr>
      <vt:lpstr>PowerPoint Presentation</vt:lpstr>
      <vt:lpstr>Truyền dữ liệu giữa Activity đến Fragment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Buổi10: Fragment</dc:title>
  <cp:lastModifiedBy>Microsoft Office User</cp:lastModifiedBy>
  <cp:revision>2</cp:revision>
  <dcterms:modified xsi:type="dcterms:W3CDTF">2018-06-09T05:30:44Z</dcterms:modified>
</cp:coreProperties>
</file>