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72" r:id="rId32"/>
    <p:sldId id="273" r:id="rId33"/>
    <p:sldId id="274"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62"/>
    <p:restoredTop sz="50000"/>
  </p:normalViewPr>
  <p:slideViewPr>
    <p:cSldViewPr snapToGrid="0" snapToObjects="1">
      <p:cViewPr varScale="1">
        <p:scale>
          <a:sx n="56" d="100"/>
          <a:sy n="56"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4143375" y="0"/>
            <a:ext cx="3170235" cy="4794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9120185"/>
            <a:ext cx="3170235" cy="479425"/>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4143375" y="9120185"/>
            <a:ext cx="3170235" cy="479425"/>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983124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1729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15" name="Shape 11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037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8450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26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a:t>android.support.v7.widget.SearchView</a:t>
            </a:r>
          </a:p>
        </p:txBody>
      </p:sp>
      <p:sp>
        <p:nvSpPr>
          <p:cNvPr id="138" name="Shape 13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1269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00206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55" name="Shape 15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935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@Override</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public boolean onCreateOptionsMenu(Menu menu) {</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getMenuInflater().inflate(R.menu.actionbar_menu, menu);</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 </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 Set up ShareActionProvider's default share intent</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MenuItem shareItem = menu.findItem(R.id.action_share);</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ShareActionProvider myShareActionProvider = (ShareActionProvider) MenuItemCompat</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.getActionProvider(shareItem);</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 </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Intent myIntent = new Intent();</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myIntent.setAction(Intent.ACTION_SEND);</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myIntent.putExtra(Intent.EXTRA_TEXT,</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"Đây là đoạn text tôi muốn chia sẻ");</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myIntent.setType("text/plain");</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 </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myShareActionProvider.setShareIntent(myIntent);</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 </a:t>
            </a:r>
          </a:p>
          <a:p>
            <a:pPr marL="0" marR="0" lvl="0" indent="-69850" algn="l" rtl="0">
              <a:spcBef>
                <a:spcPts val="0"/>
              </a:spcBef>
              <a:buClr>
                <a:schemeClr val="dk1"/>
              </a:buClr>
              <a:buSzPct val="100000"/>
              <a:buFont typeface="Arial"/>
              <a:buNone/>
            </a:pPr>
            <a:r>
              <a:rPr lang="en-US" sz="1050">
                <a:solidFill>
                  <a:srgbClr val="C7254E"/>
                </a:solidFill>
                <a:highlight>
                  <a:srgbClr val="FFFFFF"/>
                </a:highlight>
                <a:latin typeface="Courier New"/>
                <a:ea typeface="Courier New"/>
                <a:cs typeface="Courier New"/>
                <a:sym typeface="Courier New"/>
              </a:rPr>
              <a:t>    </a:t>
            </a:r>
            <a:r>
              <a:rPr lang="en-US" sz="1050">
                <a:solidFill>
                  <a:srgbClr val="505050"/>
                </a:solidFill>
                <a:highlight>
                  <a:srgbClr val="FFFFFF"/>
                </a:highlight>
                <a:latin typeface="Courier New"/>
                <a:ea typeface="Courier New"/>
                <a:cs typeface="Courier New"/>
                <a:sym typeface="Courier New"/>
              </a:rPr>
              <a:t>return super.onCreateOptionsMenu(menu);</a:t>
            </a:r>
          </a:p>
          <a:p>
            <a:pPr marL="0" marR="0" lvl="0" indent="-69850" algn="l" rtl="0">
              <a:spcBef>
                <a:spcPts val="0"/>
              </a:spcBef>
              <a:buClr>
                <a:schemeClr val="dk1"/>
              </a:buClr>
              <a:buSzPct val="100000"/>
              <a:buFont typeface="Arial"/>
              <a:buNone/>
            </a:pPr>
            <a:r>
              <a:rPr lang="en-US" sz="1050">
                <a:solidFill>
                  <a:srgbClr val="505050"/>
                </a:solidFill>
                <a:highlight>
                  <a:srgbClr val="FFFFFF"/>
                </a:highlight>
                <a:latin typeface="Courier New"/>
                <a:ea typeface="Courier New"/>
                <a:cs typeface="Courier New"/>
                <a:sym typeface="Courier New"/>
              </a:rPr>
              <a:t>}</a:t>
            </a:r>
          </a:p>
          <a:p>
            <a:pPr marL="0" marR="0" lvl="0" indent="0" algn="l" rtl="0">
              <a:spcBef>
                <a:spcPts val="0"/>
              </a:spcBef>
              <a:buClr>
                <a:schemeClr val="dk1"/>
              </a:buClr>
              <a:buSzPct val="25000"/>
              <a:buFont typeface="Arial"/>
              <a:buNone/>
            </a:pPr>
            <a:endParaRPr/>
          </a:p>
        </p:txBody>
      </p:sp>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24734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32114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782436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6534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54" name="Shape 5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69893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532670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492067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939819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960709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496987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953443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24624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389040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500618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2977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dirty="0">
              <a:solidFill>
                <a:schemeClr val="dk1"/>
              </a:solidFill>
              <a:latin typeface="Arial"/>
              <a:ea typeface="Arial"/>
              <a:cs typeface="Arial"/>
              <a:sym typeface="Arial"/>
            </a:endParaRPr>
          </a:p>
        </p:txBody>
      </p:sp>
      <p:sp>
        <p:nvSpPr>
          <p:cNvPr id="61" name="Shape 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0848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71" name="Shape 17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30406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a:t>Tối ni về sớm bữa anh nghe mệt vãi nồi :D ⇒ câu chuyện về cái "Nồi" nhà em</a:t>
            </a:r>
          </a:p>
        </p:txBody>
      </p:sp>
      <p:sp>
        <p:nvSpPr>
          <p:cNvPr id="179" name="Shape 17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82417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87" name="Shape 18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5957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297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76" name="Shape 7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277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84" name="Shape 8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59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92" name="Shape 9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96925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00" name="Shape 10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584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800" b="0" i="0" u="none" strike="noStrike" cap="none">
              <a:solidFill>
                <a:schemeClr val="dk1"/>
              </a:solidFill>
              <a:latin typeface="Arial"/>
              <a:ea typeface="Arial"/>
              <a:cs typeface="Arial"/>
              <a:sym typeface="Arial"/>
            </a:endParaRPr>
          </a:p>
        </p:txBody>
      </p:sp>
      <p:sp>
        <p:nvSpPr>
          <p:cNvPr id="107" name="Shape 10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738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295400" y="3200400"/>
            <a:ext cx="6400799" cy="1600198"/>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ctrTitle"/>
          </p:nvPr>
        </p:nvSpPr>
        <p:spPr>
          <a:xfrm>
            <a:off x="457200" y="1505929"/>
            <a:ext cx="82296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7" name="Shape 27"/>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Shape 29"/>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5536" y="260645"/>
            <a:ext cx="8280919" cy="724941"/>
          </a:xfrm>
          <a:prstGeom prst="rect">
            <a:avLst/>
          </a:prstGeom>
          <a:solidFill>
            <a:srgbClr val="0A59B0"/>
          </a:solidFill>
          <a:ln w="38100" cap="flat" cmpd="sng">
            <a:solidFill>
              <a:schemeClr val="lt1"/>
            </a:solidFill>
            <a:prstDash val="solid"/>
            <a:round/>
            <a:headEnd type="none" w="med" len="med"/>
            <a:tailEnd type="none" w="med" len="med"/>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40" name="Shape 40"/>
          <p:cNvSpPr txBox="1">
            <a:spLocks noGrp="1"/>
          </p:cNvSpPr>
          <p:nvPr>
            <p:ph type="body" idx="1"/>
          </p:nvPr>
        </p:nvSpPr>
        <p:spPr>
          <a:xfrm>
            <a:off x="395536" y="1124744"/>
            <a:ext cx="8280919" cy="4968551"/>
          </a:xfrm>
          <a:prstGeom prst="rect">
            <a:avLst/>
          </a:prstGeom>
          <a:noFill/>
          <a:ln>
            <a:noFill/>
          </a:ln>
        </p:spPr>
        <p:txBody>
          <a:bodyPr lIns="91425" tIns="91425" rIns="91425" bIns="91425" anchor="t" anchorCtr="0"/>
          <a:lstStyle>
            <a:lvl1pPr marL="273050" marR="0" lvl="0" indent="44450" algn="l" rtl="0">
              <a:lnSpc>
                <a:spcPct val="100000"/>
              </a:lnSpc>
              <a:spcBef>
                <a:spcPts val="575"/>
              </a:spcBef>
              <a:spcAft>
                <a:spcPts val="0"/>
              </a:spcAft>
              <a:buClr>
                <a:schemeClr val="accent1"/>
              </a:buClr>
              <a:buSzPct val="100000"/>
              <a:buFont typeface="Noto Sans Symbols"/>
              <a:buChar char="●"/>
              <a:defRPr sz="1400" b="0" i="0" u="none" strike="noStrike" cap="none">
                <a:solidFill>
                  <a:srgbClr val="000000"/>
                </a:solidFill>
                <a:latin typeface="Arial"/>
                <a:ea typeface="Arial"/>
                <a:cs typeface="Arial"/>
                <a:sym typeface="Arial"/>
              </a:defRPr>
            </a:lvl1pPr>
            <a:lvl2pPr marL="547688" marR="0" lvl="1" indent="74612" algn="l" rtl="0">
              <a:lnSpc>
                <a:spcPct val="100000"/>
              </a:lnSpc>
              <a:spcBef>
                <a:spcPts val="375"/>
              </a:spcBef>
              <a:spcAft>
                <a:spcPts val="0"/>
              </a:spcAft>
              <a:buClr>
                <a:schemeClr val="accent2"/>
              </a:buClr>
              <a:buSzPct val="100000"/>
              <a:buFont typeface="Noto Sans Symbols"/>
              <a:buChar char="●"/>
              <a:defRPr sz="1400" b="0" i="0" u="none" strike="noStrike" cap="none">
                <a:solidFill>
                  <a:srgbClr val="000000"/>
                </a:solidFill>
                <a:latin typeface="Arial"/>
                <a:ea typeface="Arial"/>
                <a:cs typeface="Arial"/>
                <a:sym typeface="Arial"/>
              </a:defRPr>
            </a:lvl2pPr>
            <a:lvl3pPr marL="822325" marR="0" lvl="2" indent="41275" algn="l" rtl="0">
              <a:lnSpc>
                <a:spcPct val="100000"/>
              </a:lnSpc>
              <a:spcBef>
                <a:spcPts val="375"/>
              </a:spcBef>
              <a:spcAft>
                <a:spcPts val="0"/>
              </a:spcAft>
              <a:buClr>
                <a:srgbClr val="E6B1AB"/>
              </a:buClr>
              <a:buSzPct val="100000"/>
              <a:buFont typeface="Noto Sans Symbols"/>
              <a:buChar char="●"/>
              <a:defRPr sz="1400" b="0" i="0" u="none" strike="noStrike" cap="none">
                <a:solidFill>
                  <a:srgbClr val="000000"/>
                </a:solidFill>
                <a:latin typeface="Arial"/>
                <a:ea typeface="Arial"/>
                <a:cs typeface="Arial"/>
                <a:sym typeface="Arial"/>
              </a:defRPr>
            </a:lvl3pPr>
            <a:lvl4pPr marL="1096963" marR="0" lvl="3" indent="46037" algn="l" rtl="0">
              <a:lnSpc>
                <a:spcPct val="100000"/>
              </a:lnSpc>
              <a:spcBef>
                <a:spcPts val="375"/>
              </a:spcBef>
              <a:spcAft>
                <a:spcPts val="0"/>
              </a:spcAft>
              <a:buClr>
                <a:srgbClr val="A28E6A"/>
              </a:buClr>
              <a:buSzPct val="100000"/>
              <a:buFont typeface="Noto Sans Symbols"/>
              <a:buChar char="●"/>
              <a:defRPr sz="1400" b="0" i="0" u="none" strike="noStrike" cap="none">
                <a:solidFill>
                  <a:srgbClr val="000000"/>
                </a:solidFill>
                <a:latin typeface="Arial"/>
                <a:ea typeface="Arial"/>
                <a:cs typeface="Arial"/>
                <a:sym typeface="Arial"/>
              </a:defRPr>
            </a:lvl4pPr>
            <a:lvl5pPr marL="1371600" marR="0" lvl="4" indent="76200" algn="l" rtl="0">
              <a:lnSpc>
                <a:spcPct val="100000"/>
              </a:lnSpc>
              <a:spcBef>
                <a:spcPts val="375"/>
              </a:spcBef>
              <a:spcAft>
                <a:spcPts val="0"/>
              </a:spcAft>
              <a:buClr>
                <a:srgbClr val="A28E6A"/>
              </a:buClr>
              <a:buSzPct val="100000"/>
              <a:buFont typeface="Times New Roman"/>
              <a:buChar char="o"/>
              <a:defRPr sz="1400" b="0" i="0" u="none" strike="noStrike" cap="none">
                <a:solidFill>
                  <a:srgbClr val="000000"/>
                </a:solidFill>
                <a:latin typeface="Arial"/>
                <a:ea typeface="Arial"/>
                <a:cs typeface="Arial"/>
                <a:sym typeface="Arial"/>
              </a:defRPr>
            </a:lvl5pPr>
            <a:lvl6pPr marL="1645920" marR="0" lvl="5" indent="55879" algn="l" rtl="0">
              <a:lnSpc>
                <a:spcPct val="100000"/>
              </a:lnSpc>
              <a:spcBef>
                <a:spcPts val="370"/>
              </a:spcBef>
              <a:spcAft>
                <a:spcPts val="0"/>
              </a:spcAft>
              <a:buClr>
                <a:schemeClr val="accent3"/>
              </a:buClr>
              <a:buSzPct val="100000"/>
              <a:buFont typeface="Times New Roman"/>
              <a:buChar char="•"/>
              <a:defRPr sz="1400" b="0" i="0" u="none" strike="noStrike" cap="none">
                <a:solidFill>
                  <a:srgbClr val="000000"/>
                </a:solidFill>
                <a:latin typeface="Arial"/>
                <a:ea typeface="Arial"/>
                <a:cs typeface="Arial"/>
                <a:sym typeface="Arial"/>
              </a:defRPr>
            </a:lvl6pPr>
            <a:lvl7pPr marL="1920240" marR="0" lvl="6" indent="60960" algn="l" rtl="0">
              <a:lnSpc>
                <a:spcPct val="100000"/>
              </a:lnSpc>
              <a:spcBef>
                <a:spcPts val="370"/>
              </a:spcBef>
              <a:spcAft>
                <a:spcPts val="0"/>
              </a:spcAft>
              <a:buClr>
                <a:schemeClr val="accent2"/>
              </a:buClr>
              <a:buSzPct val="100000"/>
              <a:buFont typeface="Times New Roman"/>
              <a:buChar char="•"/>
              <a:defRPr sz="1400" b="0" i="0" u="none" strike="noStrike" cap="none">
                <a:solidFill>
                  <a:srgbClr val="000000"/>
                </a:solidFill>
                <a:latin typeface="Arial"/>
                <a:ea typeface="Arial"/>
                <a:cs typeface="Arial"/>
                <a:sym typeface="Arial"/>
              </a:defRPr>
            </a:lvl7pPr>
            <a:lvl8pPr marL="2194560" marR="0" lvl="7" indent="53339" algn="l" rtl="0">
              <a:lnSpc>
                <a:spcPct val="100000"/>
              </a:lnSpc>
              <a:spcBef>
                <a:spcPts val="370"/>
              </a:spcBef>
              <a:spcAft>
                <a:spcPts val="0"/>
              </a:spcAft>
              <a:buClr>
                <a:srgbClr val="F0C1B0"/>
              </a:buClr>
              <a:buSzPct val="100000"/>
              <a:buFont typeface="Times New Roman"/>
              <a:buChar char="•"/>
              <a:defRPr sz="1400" b="0" i="0" u="none" strike="noStrike" cap="none">
                <a:solidFill>
                  <a:srgbClr val="000000"/>
                </a:solidFill>
                <a:latin typeface="Arial"/>
                <a:ea typeface="Arial"/>
                <a:cs typeface="Arial"/>
                <a:sym typeface="Arial"/>
              </a:defRPr>
            </a:lvl8pPr>
            <a:lvl9pPr marL="2468880" marR="0" lvl="8" indent="58420" algn="l" rtl="0">
              <a:lnSpc>
                <a:spcPct val="100000"/>
              </a:lnSpc>
              <a:spcBef>
                <a:spcPts val="370"/>
              </a:spcBef>
              <a:spcAft>
                <a:spcPts val="0"/>
              </a:spcAft>
              <a:buClr>
                <a:srgbClr val="DDB8B3"/>
              </a:buClr>
              <a:buSzPct val="100000"/>
              <a:buFont typeface="Times New Roman"/>
              <a:buChar char="•"/>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Shape 43"/>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9" y="992767"/>
            <a:ext cx="8520599" cy="27367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32" name="Shape 32"/>
          <p:cNvSpPr txBox="1">
            <a:spLocks noGrp="1"/>
          </p:cNvSpPr>
          <p:nvPr>
            <p:ph type="subTitle" idx="1"/>
          </p:nvPr>
        </p:nvSpPr>
        <p:spPr>
          <a:xfrm>
            <a:off x="311701" y="3778833"/>
            <a:ext cx="8520599" cy="1056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8" y="6217621"/>
            <a:ext cx="548699" cy="524800"/>
          </a:xfrm>
          <a:prstGeom prst="rect">
            <a:avLst/>
          </a:prstGeom>
          <a:noFill/>
          <a:ln>
            <a:noFill/>
          </a:ln>
        </p:spPr>
        <p:txBody>
          <a:bodyPr lIns="91425" tIns="91425" rIns="91425" bIns="91425" anchor="ctr" anchorCtr="0">
            <a:noAutofit/>
          </a:bodyPr>
          <a:lstStyle/>
          <a:p>
            <a:pPr>
              <a:buClr>
                <a:srgbClr val="000000"/>
              </a:buClr>
              <a:buSzPct val="25000"/>
            </a:pPr>
            <a:fld id="{00000000-1234-1234-1234-123412341234}" type="slidenum">
              <a:rPr lang="vi" smtClean="0"/>
              <a:pPr>
                <a:buClr>
                  <a:srgbClr val="000000"/>
                </a:buClr>
                <a:buSzPct val="25000"/>
              </a:pPr>
              <a:t>‹#›</a:t>
            </a:fld>
            <a:endParaRPr lang="vi"/>
          </a:p>
        </p:txBody>
      </p:sp>
    </p:spTree>
    <p:extLst>
      <p:ext uri="{BB962C8B-B14F-4D97-AF65-F5344CB8AC3E}">
        <p14:creationId xmlns:p14="http://schemas.microsoft.com/office/powerpoint/2010/main" val="193996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1" y="593367"/>
            <a:ext cx="8520599" cy="7635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36" name="Shape 36"/>
          <p:cNvSpPr txBox="1">
            <a:spLocks noGrp="1"/>
          </p:cNvSpPr>
          <p:nvPr>
            <p:ph type="body" idx="1"/>
          </p:nvPr>
        </p:nvSpPr>
        <p:spPr>
          <a:xfrm>
            <a:off x="311701" y="1536633"/>
            <a:ext cx="8520599" cy="4555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72458" y="6217621"/>
            <a:ext cx="548699" cy="524800"/>
          </a:xfrm>
          <a:prstGeom prst="rect">
            <a:avLst/>
          </a:prstGeom>
          <a:noFill/>
          <a:ln>
            <a:noFill/>
          </a:ln>
        </p:spPr>
        <p:txBody>
          <a:bodyPr lIns="91425" tIns="91425" rIns="91425" bIns="91425" anchor="ctr" anchorCtr="0">
            <a:noAutofit/>
          </a:bodyPr>
          <a:lstStyle/>
          <a:p>
            <a:pPr>
              <a:buClr>
                <a:srgbClr val="000000"/>
              </a:buClr>
              <a:buSzPct val="25000"/>
            </a:pPr>
            <a:fld id="{00000000-1234-1234-1234-123412341234}" type="slidenum">
              <a:rPr lang="vi" smtClean="0"/>
              <a:pPr>
                <a:buClr>
                  <a:srgbClr val="000000"/>
                </a:buClr>
                <a:buSzPct val="25000"/>
              </a:pPr>
              <a:t>‹#›</a:t>
            </a:fld>
            <a:endParaRPr lang="vi"/>
          </a:p>
        </p:txBody>
      </p:sp>
    </p:spTree>
    <p:extLst>
      <p:ext uri="{BB962C8B-B14F-4D97-AF65-F5344CB8AC3E}">
        <p14:creationId xmlns:p14="http://schemas.microsoft.com/office/powerpoint/2010/main" val="10678545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theme" Target="../theme/theme2.xml"/><Relationship Id="rId5"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13" name="Shape 13"/>
          <p:cNvGrpSpPr/>
          <p:nvPr/>
        </p:nvGrpSpPr>
        <p:grpSpPr>
          <a:xfrm>
            <a:off x="60325" y="60325"/>
            <a:ext cx="9023350" cy="6705599"/>
            <a:chOff x="60325" y="60325"/>
            <a:chExt cx="9023350" cy="6705599"/>
          </a:xfrm>
        </p:grpSpPr>
        <p:pic>
          <p:nvPicPr>
            <p:cNvPr id="14" name="Shape 14"/>
            <p:cNvPicPr preferRelativeResize="0"/>
            <p:nvPr/>
          </p:nvPicPr>
          <p:blipFill rotWithShape="1">
            <a:blip r:embed="rId4">
              <a:alphaModFix/>
            </a:blip>
            <a:srcRect/>
            <a:stretch/>
          </p:blipFill>
          <p:spPr>
            <a:xfrm>
              <a:off x="60325" y="60325"/>
              <a:ext cx="9023350" cy="6705599"/>
            </a:xfrm>
            <a:prstGeom prst="rect">
              <a:avLst/>
            </a:prstGeom>
            <a:noFill/>
            <a:ln>
              <a:noFill/>
            </a:ln>
          </p:spPr>
        </p:pic>
        <p:sp>
          <p:nvSpPr>
            <p:cNvPr id="15" name="Shape 15"/>
            <p:cNvSpPr txBox="1"/>
            <p:nvPr/>
          </p:nvSpPr>
          <p:spPr>
            <a:xfrm>
              <a:off x="161925" y="166685"/>
              <a:ext cx="8820148" cy="649763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6" name="Shape 16"/>
          <p:cNvSpPr txBox="1"/>
          <p:nvPr/>
        </p:nvSpPr>
        <p:spPr>
          <a:xfrm>
            <a:off x="63500" y="1449387"/>
            <a:ext cx="9020175" cy="1527175"/>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txBox="1"/>
          <p:nvPr/>
        </p:nvSpPr>
        <p:spPr>
          <a:xfrm>
            <a:off x="63500" y="1397000"/>
            <a:ext cx="9020175" cy="12064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txBox="1"/>
          <p:nvPr/>
        </p:nvSpPr>
        <p:spPr>
          <a:xfrm>
            <a:off x="63500" y="2976560"/>
            <a:ext cx="9020175" cy="111125"/>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0" name="Shape 20"/>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Shape 23"/>
          <p:cNvSpPr>
            <a:spLocks noGrp="1"/>
          </p:cNvSpPr>
          <p:nvPr>
            <p:ph type="sldNum" idx="12"/>
          </p:nvPr>
        </p:nvSpPr>
        <p:spPr>
          <a:xfrm>
            <a:off x="146050" y="6210300"/>
            <a:ext cx="457200" cy="457200"/>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5">
            <a:alphaModFix/>
          </a:blip>
          <a:stretch>
            <a:fillRect/>
          </a:stretch>
        </a:blipFill>
        <a:effectLst/>
      </p:bgPr>
    </p:bg>
    <p:spTree>
      <p:nvGrpSpPr>
        <p:cNvPr id="1" name="Shape 30"/>
        <p:cNvGrpSpPr/>
        <p:nvPr/>
      </p:nvGrpSpPr>
      <p:grpSpPr>
        <a:xfrm>
          <a:off x="0" y="0"/>
          <a:ext cx="0" cy="0"/>
          <a:chOff x="0" y="0"/>
          <a:chExt cx="0" cy="0"/>
        </a:xfrm>
      </p:grpSpPr>
      <p:sp>
        <p:nvSpPr>
          <p:cNvPr id="31" name="Shape 31"/>
          <p:cNvSpPr txBox="1"/>
          <p:nvPr/>
        </p:nvSpPr>
        <p:spPr>
          <a:xfrm>
            <a:off x="0" y="0"/>
            <a:ext cx="9144000" cy="6858000"/>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a:off x="63500" y="69850"/>
            <a:ext cx="9013825" cy="6692898"/>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914400" y="274637"/>
            <a:ext cx="7772400" cy="11430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4" name="Shape 34"/>
          <p:cNvSpPr txBox="1">
            <a:spLocks noGrp="1"/>
          </p:cNvSpPr>
          <p:nvPr>
            <p:ph type="body" idx="1"/>
          </p:nvPr>
        </p:nvSpPr>
        <p:spPr>
          <a:xfrm>
            <a:off x="914400" y="1447800"/>
            <a:ext cx="7772400" cy="4572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dt" idx="10"/>
          </p:nvPr>
        </p:nvSpPr>
        <p:spPr>
          <a:xfrm>
            <a:off x="6172200" y="6191250"/>
            <a:ext cx="2476500" cy="47624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Shape 36"/>
          <p:cNvSpPr txBox="1">
            <a:spLocks noGrp="1"/>
          </p:cNvSpPr>
          <p:nvPr>
            <p:ph type="ftr" idx="11"/>
          </p:nvPr>
        </p:nvSpPr>
        <p:spPr>
          <a:xfrm>
            <a:off x="914400" y="6172200"/>
            <a:ext cx="3962399" cy="4572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a:spLocks noGrp="1"/>
          </p:cNvSpPr>
          <p:nvPr>
            <p:ph type="sldNum" idx="12"/>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laptrinhandroid.net.vn/" TargetMode="External"/><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subTitle" idx="1"/>
          </p:nvPr>
        </p:nvSpPr>
        <p:spPr>
          <a:xfrm>
            <a:off x="146062" y="135675"/>
            <a:ext cx="6400800" cy="1752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US" sz="2600" b="1" i="0" u="none" strike="noStrike" cap="none">
                <a:solidFill>
                  <a:srgbClr val="000000"/>
                </a:solidFill>
                <a:latin typeface="Times New Roman"/>
                <a:ea typeface="Times New Roman"/>
                <a:cs typeface="Times New Roman"/>
                <a:sym typeface="Times New Roman"/>
              </a:rPr>
              <a:t>LẬP TRÌNH ANDROID</a:t>
            </a:r>
          </a:p>
        </p:txBody>
      </p:sp>
      <p:sp>
        <p:nvSpPr>
          <p:cNvPr id="49" name="Shape 49"/>
          <p:cNvSpPr txBox="1">
            <a:spLocks noGrp="1"/>
          </p:cNvSpPr>
          <p:nvPr>
            <p:ph type="ctrTitle"/>
          </p:nvPr>
        </p:nvSpPr>
        <p:spPr>
          <a:xfrm>
            <a:off x="457200" y="1665726"/>
            <a:ext cx="8229600" cy="1310700"/>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en-US" sz="4000" b="0" i="0" u="none" strike="noStrike" cap="none" dirty="0" err="1">
                <a:solidFill>
                  <a:srgbClr val="FFFFFF"/>
                </a:solidFill>
                <a:latin typeface="Times New Roman"/>
                <a:ea typeface="Times New Roman"/>
                <a:cs typeface="Times New Roman"/>
                <a:sym typeface="Times New Roman"/>
              </a:rPr>
              <a:t>Buổi</a:t>
            </a:r>
            <a:r>
              <a:rPr lang="en-US" sz="4000" b="0" i="0" u="none" strike="noStrike" cap="none" dirty="0">
                <a:solidFill>
                  <a:srgbClr val="FFFFFF"/>
                </a:solidFill>
                <a:latin typeface="Times New Roman"/>
                <a:ea typeface="Times New Roman"/>
                <a:cs typeface="Times New Roman"/>
                <a:sym typeface="Times New Roman"/>
              </a:rPr>
              <a:t> </a:t>
            </a:r>
            <a:r>
              <a:rPr lang="en-US" sz="4000" dirty="0">
                <a:solidFill>
                  <a:srgbClr val="FFFFFF"/>
                </a:solidFill>
                <a:latin typeface="Times New Roman"/>
                <a:ea typeface="Times New Roman"/>
                <a:cs typeface="Times New Roman"/>
                <a:sym typeface="Times New Roman"/>
              </a:rPr>
              <a:t>6</a:t>
            </a:r>
            <a:r>
              <a:rPr lang="en-US" sz="4000" b="0" i="0" u="none" strike="noStrike" cap="none" dirty="0" smtClean="0">
                <a:solidFill>
                  <a:srgbClr val="FFFFFF"/>
                </a:solidFill>
                <a:latin typeface="Times New Roman"/>
                <a:ea typeface="Times New Roman"/>
                <a:cs typeface="Times New Roman"/>
                <a:sym typeface="Times New Roman"/>
              </a:rPr>
              <a:t>: </a:t>
            </a:r>
            <a:r>
              <a:rPr lang="en-US" sz="4000" b="0" i="0" u="none" strike="noStrike" cap="none" dirty="0">
                <a:solidFill>
                  <a:srgbClr val="FFFFFF"/>
                </a:solidFill>
                <a:latin typeface="Times New Roman"/>
                <a:ea typeface="Times New Roman"/>
                <a:cs typeface="Times New Roman"/>
                <a:sym typeface="Times New Roman"/>
              </a:rPr>
              <a:t>Action bar, menu </a:t>
            </a:r>
            <a:r>
              <a:rPr lang="en-US" sz="4000" b="0" i="0" u="none" strike="noStrike" cap="none" dirty="0" err="1">
                <a:solidFill>
                  <a:srgbClr val="FFFFFF"/>
                </a:solidFill>
                <a:latin typeface="Times New Roman"/>
                <a:ea typeface="Times New Roman"/>
                <a:cs typeface="Times New Roman"/>
                <a:sym typeface="Times New Roman"/>
              </a:rPr>
              <a:t>và</a:t>
            </a:r>
            <a:r>
              <a:rPr lang="en-US" sz="4000" b="0" i="0" u="none" strike="noStrike" cap="none" dirty="0">
                <a:solidFill>
                  <a:srgbClr val="FFFFFF"/>
                </a:solidFill>
                <a:latin typeface="Times New Roman"/>
                <a:ea typeface="Times New Roman"/>
                <a:cs typeface="Times New Roman"/>
                <a:sym typeface="Times New Roman"/>
              </a:rPr>
              <a:t> Alert Dialog </a:t>
            </a:r>
            <a:r>
              <a:rPr lang="en-US" sz="4000" b="0" i="0" u="none" strike="noStrike" cap="none" dirty="0" err="1">
                <a:solidFill>
                  <a:srgbClr val="FFFFFF"/>
                </a:solidFill>
                <a:latin typeface="Times New Roman"/>
                <a:ea typeface="Times New Roman"/>
                <a:cs typeface="Times New Roman"/>
                <a:sym typeface="Times New Roman"/>
              </a:rPr>
              <a:t>trong</a:t>
            </a:r>
            <a:r>
              <a:rPr lang="en-US" sz="4000" b="0" i="0" u="none" strike="noStrike" cap="none" dirty="0">
                <a:solidFill>
                  <a:srgbClr val="FFFFFF"/>
                </a:solidFill>
                <a:latin typeface="Times New Roman"/>
                <a:ea typeface="Times New Roman"/>
                <a:cs typeface="Times New Roman"/>
                <a:sym typeface="Times New Roman"/>
              </a:rPr>
              <a:t> Android</a:t>
            </a:r>
          </a:p>
        </p:txBody>
      </p:sp>
      <p:sp>
        <p:nvSpPr>
          <p:cNvPr id="50" name="Shape 50"/>
          <p:cNvSpPr txBox="1"/>
          <p:nvPr/>
        </p:nvSpPr>
        <p:spPr>
          <a:xfrm>
            <a:off x="-142875" y="6286500"/>
            <a:ext cx="1928812" cy="36988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8 - 2016</a:t>
            </a:r>
          </a:p>
        </p:txBody>
      </p:sp>
      <p:sp>
        <p:nvSpPr>
          <p:cNvPr id="51" name="Shape 51"/>
          <p:cNvSpPr/>
          <p:nvPr/>
        </p:nvSpPr>
        <p:spPr>
          <a:xfrm>
            <a:off x="146050" y="6210300"/>
            <a:ext cx="457200" cy="4572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1" i="0" u="none" strike="noStrike" cap="none">
                <a:solidFill>
                  <a:schemeClr val="lt1"/>
                </a:solidFill>
                <a:latin typeface="Arial"/>
                <a:ea typeface="Arial"/>
                <a:cs typeface="Arial"/>
                <a:sym typeface="Arial"/>
              </a:rPr>
              <a:t>4. Tạo nút quay về tại icon Ứng dụng</a:t>
            </a:r>
          </a:p>
        </p:txBody>
      </p:sp>
      <p:sp>
        <p:nvSpPr>
          <p:cNvPr id="118" name="Shape 118"/>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400" b="0" i="0" u="none" strike="noStrike" cap="none">
                <a:solidFill>
                  <a:srgbClr val="000000"/>
                </a:solidFill>
                <a:latin typeface="Arial"/>
                <a:ea typeface="Arial"/>
                <a:cs typeface="Arial"/>
                <a:sym typeface="Arial"/>
              </a:rPr>
              <a:t>Khi ứng dụng ở một activity nào đó không phải home. Bạn sẽ thấy trên icon ứng dụng có mũi tên quay về như thế này:</a:t>
            </a:r>
          </a:p>
        </p:txBody>
      </p:sp>
      <p:sp>
        <p:nvSpPr>
          <p:cNvPr id="119" name="Shape 11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20" name="Shape 120"/>
          <p:cNvPicPr preferRelativeResize="0"/>
          <p:nvPr/>
        </p:nvPicPr>
        <p:blipFill rotWithShape="1">
          <a:blip r:embed="rId3">
            <a:alphaModFix/>
          </a:blip>
          <a:srcRect/>
          <a:stretch/>
        </p:blipFill>
        <p:spPr>
          <a:xfrm>
            <a:off x="1066800" y="3429000"/>
            <a:ext cx="70866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1" i="0" u="none" strike="noStrike" cap="none">
                <a:solidFill>
                  <a:schemeClr val="lt1"/>
                </a:solidFill>
                <a:latin typeface="Arial"/>
                <a:ea typeface="Arial"/>
                <a:cs typeface="Arial"/>
                <a:sym typeface="Arial"/>
              </a:rPr>
              <a:t>4. Tạo nút quay về tại icon Ứng dụng</a:t>
            </a:r>
          </a:p>
        </p:txBody>
      </p:sp>
      <p:sp>
        <p:nvSpPr>
          <p:cNvPr id="126" name="Shape 126"/>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100000"/>
              <a:buFont typeface="Noto Sans Symbols"/>
              <a:buChar char="●"/>
            </a:pPr>
            <a:r>
              <a:rPr lang="en-US" sz="2000" b="0" i="0" u="none" strike="noStrike" cap="none">
                <a:solidFill>
                  <a:srgbClr val="000000"/>
                </a:solidFill>
                <a:latin typeface="Arial"/>
                <a:ea typeface="Arial"/>
                <a:cs typeface="Arial"/>
                <a:sym typeface="Arial"/>
              </a:rPr>
              <a:t>Nút này cho phép bạn quay trở về màn hình (Activity) trước nó hoặc một activity nào đó bất kỳ. Nói chung nó tương tự như khi ấn nút Back trên điện thoại. </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2000" b="0" i="0" u="none" strike="noStrike" cap="none">
                <a:solidFill>
                  <a:srgbClr val="000000"/>
                </a:solidFill>
                <a:latin typeface="Arial"/>
                <a:ea typeface="Arial"/>
                <a:cs typeface="Arial"/>
                <a:sym typeface="Arial"/>
              </a:rPr>
              <a:t>Tại acitivity bạn muốn chèn nút up, bạn chỉ cần cho nó hiện lên bằng cách gọi:</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2000" b="0" i="0" u="none" strike="noStrike" cap="none">
                <a:solidFill>
                  <a:srgbClr val="000000"/>
                </a:solidFill>
                <a:latin typeface="Arial"/>
                <a:ea typeface="Arial"/>
                <a:cs typeface="Arial"/>
                <a:sym typeface="Arial"/>
              </a:rPr>
              <a:t>actionBar.setDisplayHomeAsUpEnabled(true);</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2000" b="0" i="0" u="none" strike="noStrike" cap="none">
                <a:solidFill>
                  <a:schemeClr val="dk1"/>
                </a:solidFill>
                <a:latin typeface="Arial"/>
                <a:ea typeface="Arial"/>
                <a:cs typeface="Arial"/>
                <a:sym typeface="Arial"/>
              </a:rPr>
              <a:t>Để bắt sự kiện của nút thì  dùng id android.R.id.home</a:t>
            </a:r>
          </a:p>
          <a:p>
            <a:pPr marL="273050" marR="0" lvl="0" indent="-44450" algn="l" rtl="0">
              <a:lnSpc>
                <a:spcPct val="100000"/>
              </a:lnSpc>
              <a:spcBef>
                <a:spcPts val="575"/>
              </a:spcBef>
              <a:spcAft>
                <a:spcPts val="0"/>
              </a:spcAft>
              <a:buClr>
                <a:schemeClr val="accent1"/>
              </a:buClr>
              <a:buSzPct val="100000"/>
              <a:buFont typeface="Noto Sans Symbols"/>
              <a:buNone/>
            </a:pPr>
            <a:endParaRPr sz="20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chemeClr val="accent1"/>
              </a:buClr>
              <a:buSzPct val="100000"/>
              <a:buFont typeface="Noto Sans Symbols"/>
              <a:buNone/>
            </a:pPr>
            <a:endParaRPr sz="2000" b="0" i="0" u="none" strike="noStrike" cap="none">
              <a:solidFill>
                <a:schemeClr val="dk1"/>
              </a:solidFill>
              <a:highlight>
                <a:srgbClr val="FFFFFF"/>
              </a:highlight>
              <a:latin typeface="Roboto"/>
              <a:ea typeface="Roboto"/>
              <a:cs typeface="Roboto"/>
              <a:sym typeface="Roboto"/>
            </a:endParaRPr>
          </a:p>
        </p:txBody>
      </p:sp>
      <p:sp>
        <p:nvSpPr>
          <p:cNvPr id="127" name="Shape 127"/>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1" i="0" u="none" strike="noStrike" cap="none">
                <a:solidFill>
                  <a:schemeClr val="lt1"/>
                </a:solidFill>
                <a:latin typeface="Arial"/>
                <a:ea typeface="Arial"/>
                <a:cs typeface="Arial"/>
                <a:sym typeface="Arial"/>
              </a:rPr>
              <a:t>5. SearchView trên ActionBar</a:t>
            </a:r>
          </a:p>
        </p:txBody>
      </p:sp>
      <p:sp>
        <p:nvSpPr>
          <p:cNvPr id="133" name="Shape 133"/>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Android cung cấp một số hành động ngay trên ActionBar, mình sẽ hướng dẫn các bạn tạo khung tìm kiếm khi ấn vào menu search. Việc tạo khung search rất dễ dàng, bạn chỉ cần viết lại item search trong menu file:</a:t>
            </a: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p:txBody>
      </p:sp>
      <p:sp>
        <p:nvSpPr>
          <p:cNvPr id="134" name="Shape 134"/>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35" name="Shape 135"/>
          <p:cNvPicPr preferRelativeResize="0"/>
          <p:nvPr/>
        </p:nvPicPr>
        <p:blipFill rotWithShape="1">
          <a:blip r:embed="rId3">
            <a:alphaModFix/>
          </a:blip>
          <a:srcRect/>
          <a:stretch/>
        </p:blipFill>
        <p:spPr>
          <a:xfrm>
            <a:off x="1037575" y="3261400"/>
            <a:ext cx="7543800" cy="21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1" i="0" u="none" strike="noStrike" cap="none">
                <a:solidFill>
                  <a:schemeClr val="lt1"/>
                </a:solidFill>
                <a:latin typeface="Arial"/>
                <a:ea typeface="Arial"/>
                <a:cs typeface="Arial"/>
                <a:sym typeface="Arial"/>
              </a:rPr>
              <a:t>5. SearchView trên ActionBar</a:t>
            </a:r>
          </a:p>
        </p:txBody>
      </p:sp>
      <p:sp>
        <p:nvSpPr>
          <p:cNvPr id="141" name="Shape 141"/>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Đối với android 3.0 trở xuống bạn làm như sau:</a:t>
            </a: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p:txBody>
      </p:sp>
      <p:sp>
        <p:nvSpPr>
          <p:cNvPr id="142" name="Shape 142"/>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43" name="Shape 143"/>
          <p:cNvPicPr preferRelativeResize="0"/>
          <p:nvPr/>
        </p:nvPicPr>
        <p:blipFill rotWithShape="1">
          <a:blip r:embed="rId3">
            <a:alphaModFix/>
          </a:blip>
          <a:srcRect/>
          <a:stretch/>
        </p:blipFill>
        <p:spPr>
          <a:xfrm>
            <a:off x="1143000" y="2514600"/>
            <a:ext cx="7010400" cy="2209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200" b="1" i="0" u="none" strike="noStrike" cap="none">
                <a:solidFill>
                  <a:schemeClr val="lt1"/>
                </a:solidFill>
                <a:latin typeface="Arial"/>
                <a:ea typeface="Arial"/>
                <a:cs typeface="Arial"/>
                <a:sym typeface="Arial"/>
              </a:rPr>
              <a:t>6. Sử dụng menu share trên ActionBar</a:t>
            </a:r>
          </a:p>
        </p:txBody>
      </p:sp>
      <p:sp>
        <p:nvSpPr>
          <p:cNvPr id="149" name="Shape 149"/>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273050" marR="0" lvl="0" indent="-4445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Android cho phép chúng ta chia sẻ một số thông tin qua mạng xã hội hoặc một dịch vụ nào đó. Ví dụ này mình sẽ thực hiện chia sẻ một đoạn text.</a:t>
            </a: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Để thực hiện menu share ta thực hiện thay đổi item trong menu như sau:</a:t>
            </a: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25000"/>
              <a:buFont typeface="Noto Sans Symbols"/>
              <a:buNone/>
            </a:pPr>
            <a:endParaRPr sz="1800" b="0" i="0" u="none" strike="noStrike" cap="none">
              <a:solidFill>
                <a:srgbClr val="000000"/>
              </a:solidFill>
              <a:latin typeface="Arial"/>
              <a:ea typeface="Arial"/>
              <a:cs typeface="Arial"/>
              <a:sym typeface="Arial"/>
            </a:endParaRPr>
          </a:p>
          <a:p>
            <a:pPr marL="273050" marR="0" lvl="0" indent="-44450" algn="l" rtl="0">
              <a:lnSpc>
                <a:spcPct val="100000"/>
              </a:lnSpc>
              <a:spcBef>
                <a:spcPts val="575"/>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Dưới 3.0 thì khai báo</a:t>
            </a:r>
          </a:p>
          <a:p>
            <a:pPr marL="273050" marR="0" lvl="0" indent="-44450" algn="l" rtl="0">
              <a:lnSpc>
                <a:spcPct val="100000"/>
              </a:lnSpc>
              <a:spcBef>
                <a:spcPts val="575"/>
              </a:spcBef>
              <a:spcAft>
                <a:spcPts val="0"/>
              </a:spcAft>
              <a:buClr>
                <a:schemeClr val="accent1"/>
              </a:buClr>
              <a:buSzPct val="100000"/>
              <a:buFont typeface="Noto Sans Symbols"/>
              <a:buNone/>
            </a:pPr>
            <a:endParaRPr sz="18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p:txBody>
      </p:sp>
      <p:sp>
        <p:nvSpPr>
          <p:cNvPr id="150" name="Shape 15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51" name="Shape 151"/>
          <p:cNvPicPr preferRelativeResize="0"/>
          <p:nvPr/>
        </p:nvPicPr>
        <p:blipFill rotWithShape="1">
          <a:blip r:embed="rId3">
            <a:alphaModFix/>
          </a:blip>
          <a:srcRect/>
          <a:stretch/>
        </p:blipFill>
        <p:spPr>
          <a:xfrm>
            <a:off x="1609725" y="2667000"/>
            <a:ext cx="5934000" cy="1295400"/>
          </a:xfrm>
          <a:prstGeom prst="rect">
            <a:avLst/>
          </a:prstGeom>
          <a:noFill/>
          <a:ln>
            <a:noFill/>
          </a:ln>
        </p:spPr>
      </p:pic>
      <p:pic>
        <p:nvPicPr>
          <p:cNvPr id="152" name="Shape 152"/>
          <p:cNvPicPr preferRelativeResize="0"/>
          <p:nvPr/>
        </p:nvPicPr>
        <p:blipFill rotWithShape="1">
          <a:blip r:embed="rId4">
            <a:alphaModFix/>
          </a:blip>
          <a:srcRect/>
          <a:stretch/>
        </p:blipFill>
        <p:spPr>
          <a:xfrm>
            <a:off x="1447800" y="5029200"/>
            <a:ext cx="6248399" cy="12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1" i="0" u="none" strike="noStrike" cap="none">
                <a:solidFill>
                  <a:schemeClr val="lt1"/>
                </a:solidFill>
                <a:latin typeface="Arial"/>
                <a:ea typeface="Arial"/>
                <a:cs typeface="Arial"/>
                <a:sym typeface="Arial"/>
              </a:rPr>
              <a:t>6. Sử dụng menu share trên ActionBar</a:t>
            </a:r>
          </a:p>
        </p:txBody>
      </p:sp>
      <p:sp>
        <p:nvSpPr>
          <p:cNvPr id="158" name="Shape 158"/>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Tiếp theo vào MainActivity và sửa lại phương thức </a:t>
            </a:r>
            <a:r>
              <a:rPr lang="en-US" sz="1800" b="1" i="0" u="none" strike="noStrike" cap="none">
                <a:solidFill>
                  <a:srgbClr val="000000"/>
                </a:solidFill>
                <a:latin typeface="Arial"/>
                <a:ea typeface="Arial"/>
                <a:cs typeface="Arial"/>
                <a:sym typeface="Arial"/>
              </a:rPr>
              <a:t>onCreateOptionsMenu</a:t>
            </a:r>
          </a:p>
          <a:p>
            <a:pPr marL="457200" marR="0" lvl="0" indent="-228600" algn="l" rtl="0">
              <a:lnSpc>
                <a:spcPct val="100000"/>
              </a:lnSpc>
              <a:spcBef>
                <a:spcPts val="0"/>
              </a:spcBef>
              <a:spcAft>
                <a:spcPts val="0"/>
              </a:spcAft>
              <a:buClr>
                <a:schemeClr val="accent1"/>
              </a:buClr>
              <a:buSzPct val="100000"/>
              <a:buFont typeface="Noto Sans Symbols"/>
              <a:buNone/>
            </a:pPr>
            <a:endParaRPr sz="1800" b="0" i="0" u="none" strike="noStrike" cap="none">
              <a:solidFill>
                <a:schemeClr val="dk1"/>
              </a:solidFill>
              <a:highlight>
                <a:srgbClr val="FFFFFF"/>
              </a:highlight>
              <a:latin typeface="Roboto"/>
              <a:ea typeface="Roboto"/>
              <a:cs typeface="Roboto"/>
              <a:sym typeface="Roboto"/>
            </a:endParaRPr>
          </a:p>
        </p:txBody>
      </p:sp>
      <p:sp>
        <p:nvSpPr>
          <p:cNvPr id="159" name="Shape 159"/>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60" name="Shape 160"/>
          <p:cNvPicPr preferRelativeResize="0"/>
          <p:nvPr/>
        </p:nvPicPr>
        <p:blipFill rotWithShape="1">
          <a:blip r:embed="rId3">
            <a:alphaModFix/>
          </a:blip>
          <a:srcRect/>
          <a:stretch/>
        </p:blipFill>
        <p:spPr>
          <a:xfrm>
            <a:off x="1295400" y="2062163"/>
            <a:ext cx="7010400" cy="4033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1" i="0" u="none" strike="noStrike" cap="none">
                <a:solidFill>
                  <a:schemeClr val="lt1"/>
                </a:solidFill>
                <a:latin typeface="Arial"/>
                <a:ea typeface="Arial"/>
                <a:cs typeface="Arial"/>
                <a:sym typeface="Arial"/>
              </a:rPr>
              <a:t>6. Sử dụng menu share trên ActionBar</a:t>
            </a:r>
          </a:p>
        </p:txBody>
      </p:sp>
      <p:sp>
        <p:nvSpPr>
          <p:cNvPr id="166" name="Shape 166"/>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rgbClr val="000000"/>
                </a:solidFill>
                <a:latin typeface="Arial"/>
                <a:ea typeface="Arial"/>
                <a:cs typeface="Arial"/>
                <a:sym typeface="Arial"/>
              </a:rPr>
              <a:t>Tiếp theo vào MainActivity và sửa lại phương thức </a:t>
            </a:r>
            <a:r>
              <a:rPr lang="en-US" sz="1800" b="1" i="0" u="none" strike="noStrike" cap="none">
                <a:solidFill>
                  <a:srgbClr val="000000"/>
                </a:solidFill>
                <a:latin typeface="Arial"/>
                <a:ea typeface="Arial"/>
                <a:cs typeface="Arial"/>
                <a:sym typeface="Arial"/>
              </a:rPr>
              <a:t>onCreateOptionsMenu</a:t>
            </a:r>
          </a:p>
          <a:p>
            <a:pPr marL="457200" marR="0" lvl="0" indent="-228600" algn="l" rtl="0">
              <a:lnSpc>
                <a:spcPct val="100000"/>
              </a:lnSpc>
              <a:spcBef>
                <a:spcPts val="0"/>
              </a:spcBef>
              <a:spcAft>
                <a:spcPts val="0"/>
              </a:spcAft>
              <a:buClr>
                <a:schemeClr val="accent1"/>
              </a:buClr>
              <a:buSzPct val="100000"/>
              <a:buFont typeface="Noto Sans Symbols"/>
              <a:buChar char="❖"/>
            </a:pPr>
            <a:r>
              <a:rPr lang="en-US" sz="1800" b="0" i="0" u="none" strike="noStrike" cap="none">
                <a:solidFill>
                  <a:schemeClr val="dk1"/>
                </a:solidFill>
                <a:highlight>
                  <a:srgbClr val="FFFFFF"/>
                </a:highlight>
                <a:latin typeface="Roboto"/>
                <a:ea typeface="Roboto"/>
                <a:cs typeface="Roboto"/>
                <a:sym typeface="Roboto"/>
              </a:rPr>
              <a:t> (dưới 3.0)</a:t>
            </a:r>
          </a:p>
        </p:txBody>
      </p:sp>
      <p:sp>
        <p:nvSpPr>
          <p:cNvPr id="167" name="Shape 167"/>
          <p:cNvSpPr/>
          <p:nvPr/>
        </p:nvSpPr>
        <p:spPr>
          <a:xfrm>
            <a:off x="172400" y="60960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68" name="Shape 168"/>
          <p:cNvPicPr preferRelativeResize="0"/>
          <p:nvPr/>
        </p:nvPicPr>
        <p:blipFill rotWithShape="1">
          <a:blip r:embed="rId3">
            <a:alphaModFix/>
          </a:blip>
          <a:srcRect/>
          <a:stretch/>
        </p:blipFill>
        <p:spPr>
          <a:xfrm>
            <a:off x="1143000" y="2362200"/>
            <a:ext cx="7096125" cy="41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 sz="3200" b="1">
                <a:solidFill>
                  <a:srgbClr val="FFFFFF"/>
                </a:solidFill>
              </a:rPr>
              <a:t>Nội dung</a:t>
            </a: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vi" sz="3200" dirty="0" smtClean="0"/>
              <a:t>Toolba</a:t>
            </a:r>
            <a:r>
              <a:rPr lang="vi-VN" sz="3200" dirty="0" smtClean="0"/>
              <a:t>r</a:t>
            </a:r>
            <a:endParaRPr lang="vi" sz="3200" dirty="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211225576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1" y="957651"/>
            <a:ext cx="8520599" cy="572699"/>
          </a:xfrm>
          <a:prstGeom prst="rect">
            <a:avLst/>
          </a:prstGeom>
          <a:solidFill>
            <a:srgbClr val="0A59B0"/>
          </a:solidFill>
          <a:ln>
            <a:noFill/>
          </a:ln>
        </p:spPr>
        <p:txBody>
          <a:bodyPr lIns="91425" tIns="91425" rIns="91425" bIns="91425" anchor="t" anchorCtr="0">
            <a:noAutofit/>
          </a:bodyPr>
          <a:lstStyle/>
          <a:p>
            <a:pPr>
              <a:buSzPct val="25000"/>
            </a:pPr>
            <a:r>
              <a:rPr lang="vi" sz="3200" b="1">
                <a:solidFill>
                  <a:srgbClr val="FFFFFF"/>
                </a:solidFill>
              </a:rPr>
              <a:t>ToolBar</a:t>
            </a:r>
          </a:p>
        </p:txBody>
      </p:sp>
      <p:sp>
        <p:nvSpPr>
          <p:cNvPr id="91" name="Shape 91"/>
          <p:cNvSpPr txBox="1">
            <a:spLocks noGrp="1"/>
          </p:cNvSpPr>
          <p:nvPr>
            <p:ph type="body" idx="1"/>
          </p:nvPr>
        </p:nvSpPr>
        <p:spPr>
          <a:xfrm>
            <a:off x="311701" y="1530350"/>
            <a:ext cx="8520599" cy="4470300"/>
          </a:xfrm>
          <a:prstGeom prst="rect">
            <a:avLst/>
          </a:prstGeom>
          <a:noFill/>
          <a:ln>
            <a:noFill/>
          </a:ln>
        </p:spPr>
        <p:txBody>
          <a:bodyPr lIns="91425" tIns="91425" rIns="91425" bIns="91425" anchor="t" anchorCtr="0">
            <a:noAutofit/>
          </a:bodyPr>
          <a:lstStyle/>
          <a:p>
            <a:pPr algn="just">
              <a:spcAft>
                <a:spcPts val="0"/>
              </a:spcAft>
              <a:buSzPct val="25000"/>
            </a:pPr>
            <a:r>
              <a:rPr lang="vi" sz="2500"/>
              <a:t>Giới thiệu:Toolbar được tạo ra để thay thế Actionbar, nó dễ dàng chỉnh sửa lại giao diện hơn là Actionbar. Được giới thiệu từ API 21 nhưng google cũng cho ta 1 thư viện để có thể chạy nó trên các đời android thấp hơn. đó là android.support.v7.widget.Toolbar</a:t>
            </a:r>
          </a:p>
          <a:p>
            <a:pPr algn="just">
              <a:spcAft>
                <a:spcPts val="0"/>
              </a:spcAft>
              <a:buClr>
                <a:schemeClr val="dk1"/>
              </a:buClr>
              <a:buSzPct val="25000"/>
            </a:pPr>
            <a:endParaRPr sz="2500"/>
          </a:p>
        </p:txBody>
      </p:sp>
      <p:sp>
        <p:nvSpPr>
          <p:cNvPr id="92" name="Shape 92"/>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35211860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1" y="957651"/>
            <a:ext cx="8520599" cy="572699"/>
          </a:xfrm>
          <a:prstGeom prst="rect">
            <a:avLst/>
          </a:prstGeom>
          <a:solidFill>
            <a:srgbClr val="0A59B0"/>
          </a:solidFill>
          <a:ln>
            <a:noFill/>
          </a:ln>
        </p:spPr>
        <p:txBody>
          <a:bodyPr lIns="91425" tIns="91425" rIns="91425" bIns="91425" anchor="t" anchorCtr="0">
            <a:noAutofit/>
          </a:bodyPr>
          <a:lstStyle/>
          <a:p>
            <a:pPr>
              <a:buSzPct val="25000"/>
            </a:pPr>
            <a:r>
              <a:rPr lang="vi" sz="3200" b="1">
                <a:solidFill>
                  <a:srgbClr val="FFFFFF"/>
                </a:solidFill>
              </a:rPr>
              <a:t>ToolBar(Hướng dẫn demo)</a:t>
            </a:r>
          </a:p>
        </p:txBody>
      </p:sp>
      <p:sp>
        <p:nvSpPr>
          <p:cNvPr id="98" name="Shape 98"/>
          <p:cNvSpPr txBox="1">
            <a:spLocks noGrp="1"/>
          </p:cNvSpPr>
          <p:nvPr>
            <p:ph type="body" idx="1"/>
          </p:nvPr>
        </p:nvSpPr>
        <p:spPr>
          <a:xfrm>
            <a:off x="311701" y="1530350"/>
            <a:ext cx="8520599" cy="4470300"/>
          </a:xfrm>
          <a:prstGeom prst="rect">
            <a:avLst/>
          </a:prstGeom>
          <a:noFill/>
          <a:ln>
            <a:noFill/>
          </a:ln>
        </p:spPr>
        <p:txBody>
          <a:bodyPr lIns="91425" tIns="91425" rIns="91425" bIns="91425" anchor="t" anchorCtr="0">
            <a:noAutofit/>
          </a:bodyPr>
          <a:lstStyle/>
          <a:p>
            <a:pPr algn="just">
              <a:spcAft>
                <a:spcPts val="0"/>
              </a:spcAft>
              <a:buSzPct val="25000"/>
            </a:pPr>
            <a:r>
              <a:rPr lang="vi" sz="2500" u="sng"/>
              <a:t>B1.tạo layout</a:t>
            </a:r>
          </a:p>
          <a:p>
            <a:pPr>
              <a:spcAft>
                <a:spcPts val="0"/>
              </a:spcAft>
              <a:buSzPct val="25000"/>
            </a:pPr>
            <a:r>
              <a:rPr lang="vi" sz="900">
                <a:solidFill>
                  <a:schemeClr val="dk1"/>
                </a:solidFill>
                <a:highlight>
                  <a:srgbClr val="FFFFFF"/>
                </a:highlight>
              </a:rPr>
              <a:t>&lt;</a:t>
            </a:r>
            <a:r>
              <a:rPr lang="vi" sz="900" b="1">
                <a:solidFill>
                  <a:srgbClr val="000080"/>
                </a:solidFill>
                <a:highlight>
                  <a:srgbClr val="FFFFFF"/>
                </a:highlight>
              </a:rPr>
              <a:t>android.support.v7.widget.Toolbar</a:t>
            </a:r>
          </a:p>
          <a:p>
            <a:pPr>
              <a:spcAft>
                <a:spcPts val="0"/>
              </a:spcAft>
              <a:buSzPct val="25000"/>
            </a:pPr>
            <a:r>
              <a:rPr lang="vi" sz="900" b="1">
                <a:solidFill>
                  <a:srgbClr val="00008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:layout_width=</a:t>
            </a:r>
            <a:r>
              <a:rPr lang="vi" sz="900" b="1">
                <a:solidFill>
                  <a:srgbClr val="008000"/>
                </a:solidFill>
                <a:highlight>
                  <a:srgbClr val="FFFFFF"/>
                </a:highlight>
              </a:rPr>
              <a:t>"match_parent"</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:layout_height=</a:t>
            </a:r>
            <a:r>
              <a:rPr lang="vi" sz="900" b="1">
                <a:solidFill>
                  <a:srgbClr val="008000"/>
                </a:solidFill>
                <a:highlight>
                  <a:srgbClr val="FFFFFF"/>
                </a:highlight>
              </a:rPr>
              <a:t>"56dp"</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:background=</a:t>
            </a:r>
            <a:r>
              <a:rPr lang="vi" sz="900" b="1">
                <a:solidFill>
                  <a:srgbClr val="008000"/>
                </a:solidFill>
                <a:highlight>
                  <a:srgbClr val="FFFFFF"/>
                </a:highlight>
              </a:rPr>
              <a:t>"#ff00ff"</a:t>
            </a:r>
            <a:r>
              <a:rPr lang="vi" sz="900">
                <a:solidFill>
                  <a:schemeClr val="dk1"/>
                </a:solidFill>
                <a:highlight>
                  <a:srgbClr val="FFFFFF"/>
                </a:highlight>
              </a:rPr>
              <a:t>&gt;</a:t>
            </a:r>
          </a:p>
          <a:p>
            <a:pPr>
              <a:spcAft>
                <a:spcPts val="0"/>
              </a:spcAft>
              <a:buSzPct val="25000"/>
            </a:pPr>
            <a:endParaRPr sz="900">
              <a:solidFill>
                <a:schemeClr val="dk1"/>
              </a:solidFill>
              <a:highlight>
                <a:srgbClr val="FFFFFF"/>
              </a:highlight>
            </a:endParaRPr>
          </a:p>
          <a:p>
            <a:pPr>
              <a:spcAft>
                <a:spcPts val="0"/>
              </a:spcAft>
              <a:buSzPct val="25000"/>
            </a:pPr>
            <a:r>
              <a:rPr lang="vi" sz="900">
                <a:solidFill>
                  <a:schemeClr val="dk1"/>
                </a:solidFill>
                <a:highlight>
                  <a:srgbClr val="FFFFFF"/>
                </a:highlight>
              </a:rPr>
              <a:t>   &lt;</a:t>
            </a:r>
            <a:r>
              <a:rPr lang="vi" sz="900" b="1">
                <a:solidFill>
                  <a:srgbClr val="000080"/>
                </a:solidFill>
                <a:highlight>
                  <a:srgbClr val="FFFFFF"/>
                </a:highlight>
              </a:rPr>
              <a:t>LinearLayout</a:t>
            </a:r>
          </a:p>
          <a:p>
            <a:pPr>
              <a:spcAft>
                <a:spcPts val="0"/>
              </a:spcAft>
              <a:buSzPct val="25000"/>
            </a:pPr>
            <a:r>
              <a:rPr lang="vi" sz="900" b="1">
                <a:solidFill>
                  <a:srgbClr val="00008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:layout_width=</a:t>
            </a:r>
            <a:r>
              <a:rPr lang="vi" sz="900" b="1">
                <a:solidFill>
                  <a:srgbClr val="008000"/>
                </a:solidFill>
                <a:highlight>
                  <a:srgbClr val="FFFFFF"/>
                </a:highlight>
              </a:rPr>
              <a:t>"match_parent"</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:layout_height=</a:t>
            </a:r>
            <a:r>
              <a:rPr lang="vi" sz="900" b="1">
                <a:solidFill>
                  <a:srgbClr val="008000"/>
                </a:solidFill>
                <a:highlight>
                  <a:srgbClr val="FFFFFF"/>
                </a:highlight>
              </a:rPr>
              <a:t>"wrap_content"</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:gravity=</a:t>
            </a:r>
            <a:r>
              <a:rPr lang="vi" sz="900" b="1">
                <a:solidFill>
                  <a:srgbClr val="008000"/>
                </a:solidFill>
                <a:highlight>
                  <a:srgbClr val="FFFFFF"/>
                </a:highlight>
              </a:rPr>
              <a:t>"center"</a:t>
            </a:r>
            <a:r>
              <a:rPr lang="vi" sz="900">
                <a:solidFill>
                  <a:schemeClr val="dk1"/>
                </a:solidFill>
                <a:highlight>
                  <a:srgbClr val="FFFFFF"/>
                </a:highlight>
              </a:rPr>
              <a:t>&gt;</a:t>
            </a:r>
          </a:p>
          <a:p>
            <a:pPr>
              <a:spcAft>
                <a:spcPts val="0"/>
              </a:spcAft>
              <a:buSzPct val="25000"/>
            </a:pPr>
            <a:endParaRPr sz="900">
              <a:solidFill>
                <a:schemeClr val="dk1"/>
              </a:solidFill>
              <a:highlight>
                <a:srgbClr val="FFFFFF"/>
              </a:highlight>
            </a:endParaRPr>
          </a:p>
          <a:p>
            <a:pPr>
              <a:spcAft>
                <a:spcPts val="0"/>
              </a:spcAft>
              <a:buSzPct val="25000"/>
            </a:pPr>
            <a:r>
              <a:rPr lang="vi" sz="900">
                <a:solidFill>
                  <a:schemeClr val="dk1"/>
                </a:solidFill>
                <a:highlight>
                  <a:srgbClr val="FFFFFF"/>
                </a:highlight>
              </a:rPr>
              <a:t>       &lt;</a:t>
            </a:r>
            <a:r>
              <a:rPr lang="vi" sz="900" b="1">
                <a:solidFill>
                  <a:srgbClr val="000080"/>
                </a:solidFill>
                <a:highlight>
                  <a:srgbClr val="FFFFFF"/>
                </a:highlight>
              </a:rPr>
              <a:t>TextView</a:t>
            </a:r>
          </a:p>
          <a:p>
            <a:pPr>
              <a:spcAft>
                <a:spcPts val="0"/>
              </a:spcAft>
              <a:buSzPct val="25000"/>
            </a:pPr>
            <a:r>
              <a:rPr lang="vi" sz="900" b="1">
                <a:solidFill>
                  <a:srgbClr val="00008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:layout_width=</a:t>
            </a:r>
            <a:r>
              <a:rPr lang="vi" sz="900" b="1">
                <a:solidFill>
                  <a:srgbClr val="008000"/>
                </a:solidFill>
                <a:highlight>
                  <a:srgbClr val="FFFFFF"/>
                </a:highlight>
              </a:rPr>
              <a:t>"wrap_content"</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:layout_height=</a:t>
            </a:r>
            <a:r>
              <a:rPr lang="vi" sz="900" b="1">
                <a:solidFill>
                  <a:srgbClr val="008000"/>
                </a:solidFill>
                <a:highlight>
                  <a:srgbClr val="FFFFFF"/>
                </a:highlight>
              </a:rPr>
              <a:t>"wrap_content"</a:t>
            </a:r>
          </a:p>
          <a:p>
            <a:pPr>
              <a:spcAft>
                <a:spcPts val="0"/>
              </a:spcAft>
              <a:buSzPct val="25000"/>
            </a:pPr>
            <a:r>
              <a:rPr lang="vi" sz="900" b="1">
                <a:solidFill>
                  <a:srgbClr val="008000"/>
                </a:solidFill>
                <a:highlight>
                  <a:srgbClr val="FFFFFF"/>
                </a:highlight>
              </a:rPr>
              <a:t>           </a:t>
            </a:r>
            <a:r>
              <a:rPr lang="vi" sz="900" b="1">
                <a:solidFill>
                  <a:srgbClr val="660E7A"/>
                </a:solidFill>
                <a:highlight>
                  <a:srgbClr val="FFFFFF"/>
                </a:highlight>
              </a:rPr>
              <a:t>android</a:t>
            </a:r>
            <a:r>
              <a:rPr lang="vi" sz="900" b="1">
                <a:solidFill>
                  <a:srgbClr val="0000FF"/>
                </a:solidFill>
                <a:highlight>
                  <a:srgbClr val="FFFFFF"/>
                </a:highlight>
              </a:rPr>
              <a:t>:text=</a:t>
            </a:r>
            <a:r>
              <a:rPr lang="vi" sz="900" b="1">
                <a:solidFill>
                  <a:srgbClr val="008000"/>
                </a:solidFill>
                <a:highlight>
                  <a:srgbClr val="FFFFFF"/>
                </a:highlight>
              </a:rPr>
              <a:t>"Title" </a:t>
            </a:r>
            <a:r>
              <a:rPr lang="vi" sz="900">
                <a:solidFill>
                  <a:schemeClr val="dk1"/>
                </a:solidFill>
                <a:highlight>
                  <a:srgbClr val="FFFFFF"/>
                </a:highlight>
              </a:rPr>
              <a:t>/&gt;</a:t>
            </a:r>
          </a:p>
          <a:p>
            <a:pPr>
              <a:spcAft>
                <a:spcPts val="0"/>
              </a:spcAft>
              <a:buSzPct val="25000"/>
            </a:pPr>
            <a:r>
              <a:rPr lang="vi" sz="900">
                <a:solidFill>
                  <a:schemeClr val="dk1"/>
                </a:solidFill>
                <a:highlight>
                  <a:srgbClr val="FFFFFF"/>
                </a:highlight>
              </a:rPr>
              <a:t>   &lt;/</a:t>
            </a:r>
            <a:r>
              <a:rPr lang="vi" sz="900" b="1">
                <a:solidFill>
                  <a:srgbClr val="000080"/>
                </a:solidFill>
                <a:highlight>
                  <a:srgbClr val="FFFFFF"/>
                </a:highlight>
              </a:rPr>
              <a:t>LinearLayout</a:t>
            </a:r>
            <a:r>
              <a:rPr lang="vi" sz="900">
                <a:solidFill>
                  <a:schemeClr val="dk1"/>
                </a:solidFill>
                <a:highlight>
                  <a:srgbClr val="FFFFFF"/>
                </a:highlight>
              </a:rPr>
              <a:t>&gt;</a:t>
            </a:r>
          </a:p>
          <a:p>
            <a:pPr>
              <a:spcAft>
                <a:spcPts val="0"/>
              </a:spcAft>
              <a:buSzPct val="25000"/>
            </a:pPr>
            <a:r>
              <a:rPr lang="vi" sz="900">
                <a:solidFill>
                  <a:schemeClr val="dk1"/>
                </a:solidFill>
                <a:highlight>
                  <a:srgbClr val="FFFFFF"/>
                </a:highlight>
              </a:rPr>
              <a:t>&lt;/</a:t>
            </a:r>
            <a:r>
              <a:rPr lang="vi" sz="900" b="1">
                <a:solidFill>
                  <a:srgbClr val="000080"/>
                </a:solidFill>
                <a:highlight>
                  <a:srgbClr val="FFFFFF"/>
                </a:highlight>
              </a:rPr>
              <a:t>android.support.v7.widget.Toolbar</a:t>
            </a:r>
            <a:r>
              <a:rPr lang="vi" sz="900">
                <a:solidFill>
                  <a:schemeClr val="dk1"/>
                </a:solidFill>
                <a:highlight>
                  <a:srgbClr val="FFFFFF"/>
                </a:highlight>
              </a:rPr>
              <a:t>&gt;</a:t>
            </a:r>
          </a:p>
          <a:p>
            <a:pPr algn="just">
              <a:spcAft>
                <a:spcPts val="0"/>
              </a:spcAft>
              <a:buClr>
                <a:schemeClr val="dk1"/>
              </a:buClr>
              <a:buSzPct val="25000"/>
            </a:pPr>
            <a:endParaRPr sz="900">
              <a:solidFill>
                <a:schemeClr val="dk1"/>
              </a:solidFill>
              <a:highlight>
                <a:srgbClr val="FFFFFF"/>
              </a:highlight>
            </a:endParaRPr>
          </a:p>
          <a:p>
            <a:pPr algn="just">
              <a:spcAft>
                <a:spcPts val="0"/>
              </a:spcAft>
              <a:buClr>
                <a:schemeClr val="dk1"/>
              </a:buClr>
              <a:buSzPct val="25000"/>
            </a:pPr>
            <a:endParaRPr/>
          </a:p>
        </p:txBody>
      </p:sp>
      <p:sp>
        <p:nvSpPr>
          <p:cNvPr id="99" name="Shape 99"/>
          <p:cNvSpPr txBox="1"/>
          <p:nvPr/>
        </p:nvSpPr>
        <p:spPr>
          <a:xfrm>
            <a:off x="3492176" y="1881250"/>
            <a:ext cx="5231699" cy="4023900"/>
          </a:xfrm>
          <a:prstGeom prst="rect">
            <a:avLst/>
          </a:prstGeom>
          <a:noFill/>
          <a:ln>
            <a:noFill/>
          </a:ln>
        </p:spPr>
        <p:txBody>
          <a:bodyPr lIns="91425" tIns="91425" rIns="91425" bIns="91425" anchor="ctr" anchorCtr="0">
            <a:noAutofit/>
          </a:bodyPr>
          <a:lstStyle/>
          <a:p>
            <a:pPr algn="just">
              <a:lnSpc>
                <a:spcPct val="115000"/>
              </a:lnSpc>
              <a:buClr>
                <a:srgbClr val="FF9900"/>
              </a:buClr>
              <a:buSzPct val="25000"/>
            </a:pPr>
            <a:r>
              <a:rPr lang="vi" sz="2000">
                <a:solidFill>
                  <a:srgbClr val="FF9900"/>
                </a:solidFill>
              </a:rPr>
              <a:t>bỏ view trên vào activity muốn hiển thị view toolBar, trong đó width,height background chúng ta thêm tùy ý.</a:t>
            </a:r>
          </a:p>
          <a:p>
            <a:pPr algn="just">
              <a:lnSpc>
                <a:spcPct val="115000"/>
              </a:lnSpc>
              <a:buClr>
                <a:srgbClr val="FF9900"/>
              </a:buClr>
              <a:buSzPct val="25000"/>
            </a:pPr>
            <a:r>
              <a:rPr lang="vi" sz="2000">
                <a:solidFill>
                  <a:srgbClr val="FF9900"/>
                </a:solidFill>
              </a:rPr>
              <a:t>chú ý:vì nó dùng để thay thế actionbar nên thường bỏ ở trên cùng của các view.đây là viewGroup nên nó có thể chứa các view khác và đều đặc biệt là nó chỉ chứa  1 và chỉ 1 viewGroup khác(đề này làm cho việc custom actionbar 1 cách dễ dàng).</a:t>
            </a:r>
          </a:p>
          <a:p>
            <a:pPr algn="just">
              <a:lnSpc>
                <a:spcPct val="115000"/>
              </a:lnSpc>
              <a:buClr>
                <a:srgbClr val="FF9900"/>
              </a:buClr>
              <a:buSzPct val="25000"/>
            </a:pPr>
            <a:r>
              <a:rPr lang="vi" sz="2000">
                <a:solidFill>
                  <a:srgbClr val="FF9900"/>
                </a:solidFill>
              </a:rPr>
              <a:t>ở đây đơn giản chỉ bỏ 1 Textview vào nằm giữa toolBar.</a:t>
            </a:r>
          </a:p>
          <a:p>
            <a:pPr algn="just">
              <a:lnSpc>
                <a:spcPct val="115000"/>
              </a:lnSpc>
              <a:buClr>
                <a:srgbClr val="000000"/>
              </a:buClr>
            </a:pPr>
            <a:endParaRPr sz="2000">
              <a:solidFill>
                <a:srgbClr val="FF9900"/>
              </a:solidFill>
            </a:endParaRPr>
          </a:p>
        </p:txBody>
      </p:sp>
      <p:sp>
        <p:nvSpPr>
          <p:cNvPr id="100" name="Shape 100"/>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190900290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Nội dung</a:t>
            </a:r>
          </a:p>
        </p:txBody>
      </p:sp>
      <p:sp>
        <p:nvSpPr>
          <p:cNvPr id="57" name="Shape 57"/>
          <p:cNvSpPr txBox="1">
            <a:spLocks noGrp="1"/>
          </p:cNvSpPr>
          <p:nvPr>
            <p:ph type="body" idx="1"/>
          </p:nvPr>
        </p:nvSpPr>
        <p:spPr>
          <a:xfrm>
            <a:off x="395275" y="1243849"/>
            <a:ext cx="8280300" cy="5309400"/>
          </a:xfrm>
          <a:prstGeom prst="rect">
            <a:avLst/>
          </a:prstGeom>
          <a:noFill/>
          <a:ln>
            <a:noFill/>
          </a:ln>
        </p:spPr>
        <p:txBody>
          <a:bodyPr lIns="91425" tIns="45700" rIns="91425" bIns="45700" anchor="t" anchorCtr="0">
            <a:noAutofit/>
          </a:bodyPr>
          <a:lstStyle/>
          <a:p>
            <a:pPr marL="228600" marR="0" lvl="0" indent="0" algn="just" rtl="0">
              <a:lnSpc>
                <a:spcPct val="100000"/>
              </a:lnSpc>
              <a:spcBef>
                <a:spcPts val="0"/>
              </a:spcBef>
              <a:spcAft>
                <a:spcPts val="0"/>
              </a:spcAft>
              <a:buClr>
                <a:schemeClr val="accent1"/>
              </a:buClr>
              <a:buSzPct val="100000"/>
              <a:buNone/>
            </a:pPr>
            <a:r>
              <a:rPr lang="en-US" sz="4000" b="0" i="0" u="none" strike="noStrike" cap="none" dirty="0" smtClean="0">
                <a:solidFill>
                  <a:srgbClr val="000000"/>
                </a:solidFill>
                <a:latin typeface="Arial"/>
                <a:ea typeface="Arial"/>
                <a:cs typeface="Arial"/>
                <a:sym typeface="Arial"/>
              </a:rPr>
              <a:t>I. </a:t>
            </a:r>
            <a:r>
              <a:rPr lang="en-US" sz="4000" b="0" i="0" u="none" strike="noStrike" cap="none" dirty="0" err="1" smtClean="0">
                <a:solidFill>
                  <a:srgbClr val="000000"/>
                </a:solidFill>
                <a:latin typeface="Arial"/>
                <a:ea typeface="Arial"/>
                <a:cs typeface="Arial"/>
                <a:sym typeface="Arial"/>
              </a:rPr>
              <a:t>ActionBar</a:t>
            </a:r>
            <a:r>
              <a:rPr lang="en-US" sz="4000" b="0" i="0" u="none" strike="noStrike" cap="none" dirty="0" smtClean="0">
                <a:solidFill>
                  <a:srgbClr val="000000"/>
                </a:solidFill>
                <a:latin typeface="Arial"/>
                <a:ea typeface="Arial"/>
                <a:cs typeface="Arial"/>
                <a:sym typeface="Arial"/>
              </a:rPr>
              <a:t> </a:t>
            </a:r>
            <a:r>
              <a:rPr lang="en-US" sz="4000" b="0" i="0" u="none" strike="noStrike" cap="none" dirty="0" err="1">
                <a:solidFill>
                  <a:srgbClr val="000000"/>
                </a:solidFill>
                <a:latin typeface="Arial"/>
                <a:ea typeface="Arial"/>
                <a:cs typeface="Arial"/>
                <a:sym typeface="Arial"/>
              </a:rPr>
              <a:t>trong</a:t>
            </a:r>
            <a:r>
              <a:rPr lang="en-US" sz="4000" b="0" i="0" u="none" strike="noStrike" cap="none" dirty="0">
                <a:solidFill>
                  <a:srgbClr val="000000"/>
                </a:solidFill>
                <a:latin typeface="Arial"/>
                <a:ea typeface="Arial"/>
                <a:cs typeface="Arial"/>
                <a:sym typeface="Arial"/>
              </a:rPr>
              <a:t> Android</a:t>
            </a:r>
          </a:p>
          <a:p>
            <a:pPr marL="228600" marR="0" lvl="0" indent="0" algn="just" rtl="0">
              <a:lnSpc>
                <a:spcPct val="100000"/>
              </a:lnSpc>
              <a:spcBef>
                <a:spcPts val="0"/>
              </a:spcBef>
              <a:spcAft>
                <a:spcPts val="0"/>
              </a:spcAft>
              <a:buClr>
                <a:schemeClr val="accent1"/>
              </a:buClr>
              <a:buSzPct val="100000"/>
              <a:buNone/>
            </a:pPr>
            <a:r>
              <a:rPr lang="en-US" sz="4000" dirty="0" smtClean="0"/>
              <a:t>II. Menu </a:t>
            </a:r>
            <a:r>
              <a:rPr lang="en-US" sz="4000" dirty="0" err="1" smtClean="0"/>
              <a:t>trong</a:t>
            </a:r>
            <a:r>
              <a:rPr lang="en-US" sz="4000" dirty="0" smtClean="0"/>
              <a:t> Android</a:t>
            </a:r>
            <a:endParaRPr lang="en-US" sz="4000" dirty="0"/>
          </a:p>
          <a:p>
            <a:pPr marL="228600" marR="0" lvl="0" indent="0" algn="just" rtl="0">
              <a:lnSpc>
                <a:spcPct val="100000"/>
              </a:lnSpc>
              <a:spcBef>
                <a:spcPts val="0"/>
              </a:spcBef>
              <a:spcAft>
                <a:spcPts val="0"/>
              </a:spcAft>
              <a:buClr>
                <a:schemeClr val="accent1"/>
              </a:buClr>
              <a:buSzPct val="100000"/>
              <a:buNone/>
            </a:pPr>
            <a:r>
              <a:rPr lang="en-US" sz="4000" b="0" i="0" u="none" strike="noStrike" cap="none" dirty="0" smtClean="0">
                <a:solidFill>
                  <a:srgbClr val="000000"/>
                </a:solidFill>
                <a:latin typeface="Arial"/>
                <a:ea typeface="Arial"/>
                <a:cs typeface="Arial"/>
                <a:sym typeface="Arial"/>
              </a:rPr>
              <a:t>III. Custom </a:t>
            </a:r>
            <a:r>
              <a:rPr lang="en-US" sz="4000" b="0" i="0" u="none" strike="noStrike" cap="none" dirty="0" err="1">
                <a:solidFill>
                  <a:srgbClr val="000000"/>
                </a:solidFill>
                <a:latin typeface="Arial"/>
                <a:ea typeface="Arial"/>
                <a:cs typeface="Arial"/>
                <a:sym typeface="Arial"/>
              </a:rPr>
              <a:t>AlertDialog</a:t>
            </a:r>
            <a:endParaRPr lang="en-US" sz="4000" b="0" i="0" u="none" strike="noStrike" cap="none" dirty="0">
              <a:solidFill>
                <a:srgbClr val="000000"/>
              </a:solidFill>
              <a:latin typeface="Arial"/>
              <a:ea typeface="Arial"/>
              <a:cs typeface="Arial"/>
              <a:sym typeface="Arial"/>
            </a:endParaRPr>
          </a:p>
          <a:p>
            <a:pPr marL="273050" marR="0" lvl="0" indent="-273050" algn="just" rtl="0">
              <a:lnSpc>
                <a:spcPct val="150000"/>
              </a:lnSpc>
              <a:spcBef>
                <a:spcPts val="0"/>
              </a:spcBef>
              <a:spcAft>
                <a:spcPts val="0"/>
              </a:spcAft>
              <a:buClr>
                <a:schemeClr val="accent1"/>
              </a:buClr>
              <a:buSzPct val="85000"/>
              <a:buFont typeface="Noto Sans Symbols"/>
              <a:buNone/>
            </a:pPr>
            <a:endParaRPr sz="4000" b="0" i="0" u="none" strike="noStrike" cap="none" dirty="0">
              <a:solidFill>
                <a:srgbClr val="000000"/>
              </a:solidFill>
              <a:latin typeface="Times New Roman"/>
              <a:ea typeface="Times New Roman"/>
              <a:cs typeface="Times New Roman"/>
              <a:sym typeface="Times New Roman"/>
            </a:endParaRPr>
          </a:p>
        </p:txBody>
      </p:sp>
      <p:sp>
        <p:nvSpPr>
          <p:cNvPr id="58" name="Shape 5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1" y="1003601"/>
            <a:ext cx="8520599" cy="572699"/>
          </a:xfrm>
          <a:prstGeom prst="rect">
            <a:avLst/>
          </a:prstGeom>
          <a:solidFill>
            <a:srgbClr val="0A59B0"/>
          </a:solidFill>
          <a:ln>
            <a:noFill/>
          </a:ln>
        </p:spPr>
        <p:txBody>
          <a:bodyPr lIns="91425" tIns="91425" rIns="91425" bIns="91425" anchor="t" anchorCtr="0">
            <a:noAutofit/>
          </a:bodyPr>
          <a:lstStyle/>
          <a:p>
            <a:pPr>
              <a:buSzPct val="25000"/>
            </a:pPr>
            <a:r>
              <a:rPr lang="vi" sz="3200" b="1">
                <a:solidFill>
                  <a:srgbClr val="FFFFFF"/>
                </a:solidFill>
              </a:rPr>
              <a:t>ToolBar (Hướng dẫn demo)</a:t>
            </a:r>
          </a:p>
        </p:txBody>
      </p:sp>
      <p:sp>
        <p:nvSpPr>
          <p:cNvPr id="106" name="Shape 106"/>
          <p:cNvSpPr txBox="1">
            <a:spLocks noGrp="1"/>
          </p:cNvSpPr>
          <p:nvPr>
            <p:ph type="body" idx="1"/>
          </p:nvPr>
        </p:nvSpPr>
        <p:spPr>
          <a:xfrm>
            <a:off x="311701" y="1661375"/>
            <a:ext cx="8520599" cy="3764698"/>
          </a:xfrm>
          <a:prstGeom prst="rect">
            <a:avLst/>
          </a:prstGeom>
          <a:noFill/>
          <a:ln>
            <a:noFill/>
          </a:ln>
        </p:spPr>
        <p:txBody>
          <a:bodyPr lIns="91425" tIns="91425" rIns="91425" bIns="91425" anchor="t" anchorCtr="0">
            <a:noAutofit/>
          </a:bodyPr>
          <a:lstStyle/>
          <a:p>
            <a:pPr>
              <a:spcAft>
                <a:spcPts val="0"/>
              </a:spcAft>
              <a:buSzPct val="25000"/>
            </a:pPr>
            <a:r>
              <a:rPr lang="vi" sz="2500" u="sng"/>
              <a:t>B2.Phải dùng theme không có actionBar</a:t>
            </a:r>
          </a:p>
          <a:p>
            <a:pPr>
              <a:spcBef>
                <a:spcPts val="1600"/>
              </a:spcBef>
              <a:spcAft>
                <a:spcPts val="0"/>
              </a:spcAft>
              <a:buSzPct val="25000"/>
            </a:pPr>
            <a:r>
              <a:rPr lang="vi"/>
              <a:t>thường thì vào values/styles.xml và thay thành theme như sau</a:t>
            </a:r>
          </a:p>
          <a:p>
            <a:pPr>
              <a:spcBef>
                <a:spcPts val="1600"/>
              </a:spcBef>
              <a:spcAft>
                <a:spcPts val="0"/>
              </a:spcAft>
              <a:buSzPct val="25000"/>
            </a:pPr>
            <a:endParaRPr/>
          </a:p>
        </p:txBody>
      </p:sp>
      <p:pic>
        <p:nvPicPr>
          <p:cNvPr id="107" name="Shape 107"/>
          <p:cNvPicPr preferRelativeResize="0"/>
          <p:nvPr/>
        </p:nvPicPr>
        <p:blipFill rotWithShape="1">
          <a:blip r:embed="rId3">
            <a:alphaModFix/>
          </a:blip>
          <a:srcRect/>
          <a:stretch/>
        </p:blipFill>
        <p:spPr>
          <a:xfrm>
            <a:off x="1568788" y="2625860"/>
            <a:ext cx="5248275" cy="2295524"/>
          </a:xfrm>
          <a:prstGeom prst="rect">
            <a:avLst/>
          </a:prstGeom>
          <a:noFill/>
          <a:ln>
            <a:noFill/>
          </a:ln>
        </p:spPr>
      </p:pic>
      <p:sp>
        <p:nvSpPr>
          <p:cNvPr id="108" name="Shape 108"/>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139523512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42776" y="1038051"/>
            <a:ext cx="8520599" cy="572699"/>
          </a:xfrm>
          <a:prstGeom prst="rect">
            <a:avLst/>
          </a:prstGeom>
          <a:solidFill>
            <a:srgbClr val="0A59B0"/>
          </a:solidFill>
          <a:ln>
            <a:noFill/>
          </a:ln>
        </p:spPr>
        <p:txBody>
          <a:bodyPr lIns="91425" tIns="91425" rIns="91425" bIns="91425" anchor="t" anchorCtr="0">
            <a:noAutofit/>
          </a:bodyPr>
          <a:lstStyle/>
          <a:p>
            <a:pPr>
              <a:buSzPct val="25000"/>
            </a:pPr>
            <a:r>
              <a:rPr lang="vi" sz="3200" b="1">
                <a:solidFill>
                  <a:srgbClr val="FFFFFF"/>
                </a:solidFill>
              </a:rPr>
              <a:t>ToolBar(Hướng dẫn demo)</a:t>
            </a:r>
          </a:p>
        </p:txBody>
      </p:sp>
      <p:sp>
        <p:nvSpPr>
          <p:cNvPr id="114" name="Shape 114"/>
          <p:cNvSpPr txBox="1">
            <a:spLocks noGrp="1"/>
          </p:cNvSpPr>
          <p:nvPr>
            <p:ph type="body" idx="1"/>
          </p:nvPr>
        </p:nvSpPr>
        <p:spPr>
          <a:xfrm>
            <a:off x="311701" y="1610751"/>
            <a:ext cx="8520599" cy="4389899"/>
          </a:xfrm>
          <a:prstGeom prst="rect">
            <a:avLst/>
          </a:prstGeom>
          <a:noFill/>
          <a:ln>
            <a:noFill/>
          </a:ln>
        </p:spPr>
        <p:txBody>
          <a:bodyPr lIns="91425" tIns="91425" rIns="91425" bIns="91425" anchor="t" anchorCtr="0">
            <a:noAutofit/>
          </a:bodyPr>
          <a:lstStyle/>
          <a:p>
            <a:pPr>
              <a:spcAft>
                <a:spcPts val="0"/>
              </a:spcAft>
              <a:buSzPct val="25000"/>
            </a:pPr>
            <a:r>
              <a:rPr lang="vi" sz="2500" u="sng"/>
              <a:t>B3:để sử dụng ToolBar như actionBar(tức là có thể thêm menu như trong actionbar) thì làm như sau:</a:t>
            </a:r>
          </a:p>
          <a:p>
            <a:pPr>
              <a:spcAft>
                <a:spcPts val="0"/>
              </a:spcAft>
              <a:buSzPct val="25000"/>
            </a:pPr>
            <a:r>
              <a:rPr lang="vi"/>
              <a:t>//Khởi tạo toolbar</a:t>
            </a:r>
          </a:p>
          <a:p>
            <a:pPr>
              <a:spcAft>
                <a:spcPts val="0"/>
              </a:spcAft>
              <a:buSzPct val="25000"/>
            </a:pPr>
            <a:r>
              <a:rPr lang="vi"/>
              <a:t> Toolbar toolbar = (Toolbar) findViewById(R.id.toolbar);</a:t>
            </a:r>
          </a:p>
          <a:p>
            <a:pPr>
              <a:spcAft>
                <a:spcPts val="0"/>
              </a:spcAft>
              <a:buClr>
                <a:schemeClr val="dk1"/>
              </a:buClr>
              <a:buSzPct val="25000"/>
            </a:pPr>
            <a:r>
              <a:rPr lang="vi">
                <a:solidFill>
                  <a:srgbClr val="FF0000"/>
                </a:solidFill>
              </a:rPr>
              <a:t>setSupportActionBar(toolbar);(để toolBar giống như actionBar)</a:t>
            </a:r>
          </a:p>
          <a:p>
            <a:pPr>
              <a:spcAft>
                <a:spcPts val="0"/>
              </a:spcAft>
              <a:buSzPct val="25000"/>
            </a:pPr>
            <a:r>
              <a:rPr lang="vi"/>
              <a:t>chú ý:giờ mọi thao tác trên actionBar được thay thế bằng toolBar</a:t>
            </a:r>
          </a:p>
          <a:p>
            <a:pPr>
              <a:spcAft>
                <a:spcPts val="0"/>
              </a:spcAft>
              <a:buSzPct val="25000"/>
            </a:pPr>
            <a:r>
              <a:rPr lang="vi"/>
              <a:t>ví dụ đơn giản:</a:t>
            </a:r>
          </a:p>
          <a:p>
            <a:pPr>
              <a:spcAft>
                <a:spcPts val="0"/>
              </a:spcAft>
              <a:buSzPct val="25000"/>
            </a:pPr>
            <a:r>
              <a:rPr lang="vi"/>
              <a:t>//Không hiện tiêu đề</a:t>
            </a:r>
          </a:p>
          <a:p>
            <a:pPr>
              <a:spcAft>
                <a:spcPts val="0"/>
              </a:spcAft>
              <a:buClr>
                <a:schemeClr val="dk1"/>
              </a:buClr>
              <a:buSzPct val="25000"/>
            </a:pPr>
            <a:r>
              <a:rPr lang="vi"/>
              <a:t> getSupportActionBar().setDisplayShowTitleEnabled(false);</a:t>
            </a:r>
          </a:p>
          <a:p>
            <a:pPr>
              <a:spcAft>
                <a:spcPts val="0"/>
              </a:spcAft>
              <a:buClr>
                <a:schemeClr val="dk1"/>
              </a:buClr>
              <a:buSzPct val="25000"/>
            </a:pPr>
            <a:r>
              <a:rPr lang="vi"/>
              <a:t> //Hiện nút back</a:t>
            </a:r>
          </a:p>
          <a:p>
            <a:pPr>
              <a:spcAft>
                <a:spcPts val="0"/>
              </a:spcAft>
              <a:buSzPct val="25000"/>
            </a:pPr>
            <a:r>
              <a:rPr lang="vi"/>
              <a:t> getSupportActionBar().setDisplayHomeAsUpEnabled(true);</a:t>
            </a:r>
          </a:p>
          <a:p>
            <a:pPr>
              <a:spcAft>
                <a:spcPts val="0"/>
              </a:spcAft>
              <a:buClr>
                <a:schemeClr val="dk1"/>
              </a:buClr>
              <a:buSzPct val="25000"/>
            </a:pPr>
            <a:r>
              <a:rPr lang="vi"/>
              <a:t>- thêm menu tương tự như trong actionBar.</a:t>
            </a:r>
          </a:p>
        </p:txBody>
      </p:sp>
      <p:sp>
        <p:nvSpPr>
          <p:cNvPr id="115" name="Shape 11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1351797369"/>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en-US" sz="3200" b="1" dirty="0" smtClean="0">
                <a:solidFill>
                  <a:srgbClr val="FFFFFF"/>
                </a:solidFill>
              </a:rPr>
              <a:t>II. </a:t>
            </a:r>
            <a:r>
              <a:rPr lang="en-US" sz="3200" b="1" dirty="0" smtClean="0">
                <a:solidFill>
                  <a:srgbClr val="FFFFFF"/>
                </a:solidFill>
              </a:rPr>
              <a:t>Menu</a:t>
            </a:r>
            <a:endParaRPr lang="vi" sz="3200" b="1" dirty="0">
              <a:solidFill>
                <a:srgbClr val="FFFFFF"/>
              </a:solidFill>
            </a:endParaRP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vi-VN" sz="3200" dirty="0" smtClean="0"/>
              <a:t> Type of Menu</a:t>
            </a:r>
          </a:p>
          <a:p>
            <a:pPr marL="914400" lvl="1" indent="-254000" algn="just">
              <a:buSzPct val="100000"/>
              <a:buFont typeface="Arial"/>
              <a:buChar char="●"/>
            </a:pPr>
            <a:r>
              <a:rPr lang="vi-VN" sz="3200" dirty="0"/>
              <a:t> </a:t>
            </a:r>
            <a:r>
              <a:rPr lang="vi-VN" sz="3200" dirty="0" smtClean="0"/>
              <a:t>OptionMenu</a:t>
            </a:r>
          </a:p>
          <a:p>
            <a:pPr marL="914400" lvl="1" indent="-254000" algn="just">
              <a:buSzPct val="100000"/>
              <a:buFont typeface="Arial"/>
              <a:buChar char="●"/>
            </a:pPr>
            <a:r>
              <a:rPr lang="vi-VN" sz="3200" dirty="0" smtClean="0"/>
              <a:t> </a:t>
            </a:r>
            <a:r>
              <a:rPr lang="vi-VN" sz="3200" dirty="0" smtClean="0"/>
              <a:t>ContextMenu</a:t>
            </a:r>
          </a:p>
          <a:p>
            <a:pPr marL="914400" lvl="1" indent="-254000" algn="just">
              <a:buSzPct val="100000"/>
              <a:buFont typeface="Arial"/>
              <a:buChar char="●"/>
            </a:pPr>
            <a:r>
              <a:rPr lang="vi-VN" sz="3200" dirty="0" smtClean="0"/>
              <a:t> PopupMenu</a:t>
            </a:r>
            <a:endParaRPr lang="vi" sz="3200" dirty="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8435389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1. OptionMenu</a:t>
            </a:r>
            <a:endParaRPr lang="vi" sz="3200" b="1" dirty="0">
              <a:solidFill>
                <a:srgbClr val="FFFFFF"/>
              </a:solidFill>
            </a:endParaRP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en-US" sz="3200" dirty="0"/>
              <a:t>1 </a:t>
            </a:r>
            <a:r>
              <a:rPr lang="en-US" sz="3200" dirty="0" err="1"/>
              <a:t>ứng</a:t>
            </a:r>
            <a:r>
              <a:rPr lang="en-US" sz="3200" dirty="0"/>
              <a:t> </a:t>
            </a:r>
            <a:r>
              <a:rPr lang="en-US" sz="3200" dirty="0" err="1"/>
              <a:t>dụng</a:t>
            </a:r>
            <a:r>
              <a:rPr lang="en-US" sz="3200" dirty="0"/>
              <a:t> </a:t>
            </a:r>
            <a:r>
              <a:rPr lang="en-US" sz="3200" dirty="0" err="1"/>
              <a:t>có</a:t>
            </a:r>
            <a:r>
              <a:rPr lang="en-US" sz="3200" dirty="0"/>
              <a:t> </a:t>
            </a:r>
            <a:r>
              <a:rPr lang="en-US" sz="3200" dirty="0" err="1"/>
              <a:t>thể</a:t>
            </a:r>
            <a:r>
              <a:rPr lang="en-US" sz="3200" dirty="0"/>
              <a:t> </a:t>
            </a:r>
            <a:r>
              <a:rPr lang="en-US" sz="3200" dirty="0" err="1"/>
              <a:t>mở</a:t>
            </a:r>
            <a:r>
              <a:rPr lang="en-US" sz="3200" dirty="0"/>
              <a:t> </a:t>
            </a:r>
            <a:r>
              <a:rPr lang="en-US" sz="3200" dirty="0" err="1"/>
              <a:t>ra</a:t>
            </a:r>
            <a:r>
              <a:rPr lang="en-US" sz="3200" dirty="0"/>
              <a:t> 1 menu </a:t>
            </a:r>
            <a:r>
              <a:rPr lang="en-US" sz="3200" dirty="0" err="1"/>
              <a:t>để</a:t>
            </a:r>
            <a:r>
              <a:rPr lang="en-US" sz="3200" dirty="0"/>
              <a:t> </a:t>
            </a:r>
            <a:r>
              <a:rPr lang="en-US" sz="3200" dirty="0" err="1"/>
              <a:t>hiển</a:t>
            </a:r>
            <a:r>
              <a:rPr lang="en-US" sz="3200" dirty="0"/>
              <a:t> </a:t>
            </a:r>
            <a:r>
              <a:rPr lang="en-US" sz="3200" dirty="0" err="1"/>
              <a:t>thị</a:t>
            </a:r>
            <a:r>
              <a:rPr lang="en-US" sz="3200" dirty="0"/>
              <a:t> </a:t>
            </a:r>
            <a:r>
              <a:rPr lang="en-US" sz="3200" dirty="0" err="1"/>
              <a:t>các</a:t>
            </a:r>
            <a:r>
              <a:rPr lang="en-US" sz="3200" dirty="0"/>
              <a:t> </a:t>
            </a:r>
            <a:r>
              <a:rPr lang="en-US" sz="3200" dirty="0" err="1"/>
              <a:t>hành</a:t>
            </a:r>
            <a:r>
              <a:rPr lang="en-US" sz="3200" dirty="0"/>
              <a:t> </a:t>
            </a:r>
            <a:r>
              <a:rPr lang="en-US" sz="3200" dirty="0" err="1"/>
              <a:t>động</a:t>
            </a:r>
            <a:r>
              <a:rPr lang="en-US" sz="3200" dirty="0"/>
              <a:t> </a:t>
            </a:r>
            <a:r>
              <a:rPr lang="en-US" sz="3200" dirty="0" err="1"/>
              <a:t>thông</a:t>
            </a:r>
            <a:r>
              <a:rPr lang="en-US" sz="3200" dirty="0"/>
              <a:t> qua 1 popup. </a:t>
            </a:r>
            <a:r>
              <a:rPr lang="en-US" sz="3200" dirty="0" err="1"/>
              <a:t>Các</a:t>
            </a:r>
            <a:r>
              <a:rPr lang="en-US" sz="3200" dirty="0"/>
              <a:t> Option menu </a:t>
            </a:r>
            <a:r>
              <a:rPr lang="en-US" sz="3200" dirty="0" err="1"/>
              <a:t>chỉ</a:t>
            </a:r>
            <a:r>
              <a:rPr lang="en-US" sz="3200" dirty="0"/>
              <a:t> </a:t>
            </a:r>
            <a:r>
              <a:rPr lang="en-US" sz="3200" dirty="0" err="1"/>
              <a:t>tồn</a:t>
            </a:r>
            <a:r>
              <a:rPr lang="en-US" sz="3200" dirty="0"/>
              <a:t> </a:t>
            </a:r>
            <a:r>
              <a:rPr lang="en-US" sz="3200" dirty="0" err="1"/>
              <a:t>tại</a:t>
            </a:r>
            <a:r>
              <a:rPr lang="en-US" sz="3200" dirty="0"/>
              <a:t> </a:t>
            </a:r>
            <a:r>
              <a:rPr lang="en-US" sz="3200" dirty="0" err="1"/>
              <a:t>nếu</a:t>
            </a:r>
            <a:r>
              <a:rPr lang="en-US" sz="3200" dirty="0"/>
              <a:t> </a:t>
            </a:r>
            <a:r>
              <a:rPr lang="en-US" sz="3200" dirty="0" err="1"/>
              <a:t>thiết</a:t>
            </a:r>
            <a:r>
              <a:rPr lang="en-US" sz="3200" dirty="0"/>
              <a:t> </a:t>
            </a:r>
            <a:r>
              <a:rPr lang="en-US" sz="3200" dirty="0" err="1"/>
              <a:t>bị</a:t>
            </a:r>
            <a:r>
              <a:rPr lang="en-US" sz="3200" dirty="0"/>
              <a:t> </a:t>
            </a:r>
            <a:r>
              <a:rPr lang="en-US" sz="3200" dirty="0" err="1"/>
              <a:t>có</a:t>
            </a:r>
            <a:r>
              <a:rPr lang="en-US" sz="3200" dirty="0"/>
              <a:t> </a:t>
            </a:r>
            <a:r>
              <a:rPr lang="en-US" sz="3200" dirty="0" err="1"/>
              <a:t>hỗ</a:t>
            </a:r>
            <a:r>
              <a:rPr lang="en-US" sz="3200" dirty="0"/>
              <a:t> </a:t>
            </a:r>
            <a:r>
              <a:rPr lang="en-US" sz="3200" dirty="0" err="1"/>
              <a:t>trợ</a:t>
            </a:r>
            <a:r>
              <a:rPr lang="en-US" sz="3200" dirty="0"/>
              <a:t> </a:t>
            </a:r>
            <a:r>
              <a:rPr lang="en-US" sz="3200" dirty="0" err="1"/>
              <a:t>phím</a:t>
            </a:r>
            <a:r>
              <a:rPr lang="en-US" sz="3200" dirty="0"/>
              <a:t> “option”. </a:t>
            </a:r>
            <a:r>
              <a:rPr lang="en-US" sz="3200" dirty="0" err="1"/>
              <a:t>Nhưng</a:t>
            </a:r>
            <a:r>
              <a:rPr lang="en-US" sz="3200" dirty="0"/>
              <a:t> </a:t>
            </a:r>
            <a:r>
              <a:rPr lang="en-US" sz="3200" dirty="0" err="1"/>
              <a:t>mặc</a:t>
            </a:r>
            <a:r>
              <a:rPr lang="en-US" sz="3200" dirty="0"/>
              <a:t> </a:t>
            </a:r>
            <a:r>
              <a:rPr lang="en-US" sz="3200" dirty="0" err="1"/>
              <a:t>dù</a:t>
            </a:r>
            <a:r>
              <a:rPr lang="en-US" sz="3200" dirty="0"/>
              <a:t> </a:t>
            </a:r>
            <a:r>
              <a:rPr lang="en-US" sz="3200" dirty="0" err="1"/>
              <a:t>có</a:t>
            </a:r>
            <a:r>
              <a:rPr lang="en-US" sz="3200" dirty="0"/>
              <a:t> </a:t>
            </a:r>
            <a:r>
              <a:rPr lang="en-US" sz="3200" dirty="0" err="1"/>
              <a:t>sẵn</a:t>
            </a:r>
            <a:r>
              <a:rPr lang="en-US" sz="3200" dirty="0"/>
              <a:t> </a:t>
            </a:r>
            <a:r>
              <a:rPr lang="en-US" sz="3200" dirty="0" err="1"/>
              <a:t>phím</a:t>
            </a:r>
            <a:r>
              <a:rPr lang="en-US" sz="3200" dirty="0"/>
              <a:t> </a:t>
            </a:r>
            <a:r>
              <a:rPr lang="en-US" sz="3200" dirty="0" err="1"/>
              <a:t>này</a:t>
            </a:r>
            <a:r>
              <a:rPr lang="en-US" sz="3200" dirty="0"/>
              <a:t>, Android 4.0 </a:t>
            </a:r>
            <a:r>
              <a:rPr lang="en-US" sz="3200" dirty="0" err="1"/>
              <a:t>trở</a:t>
            </a:r>
            <a:r>
              <a:rPr lang="en-US" sz="3200" dirty="0"/>
              <a:t> </a:t>
            </a:r>
            <a:r>
              <a:rPr lang="en-US" sz="3200" dirty="0" err="1"/>
              <a:t>lên</a:t>
            </a:r>
            <a:r>
              <a:rPr lang="en-US" sz="3200" dirty="0"/>
              <a:t> </a:t>
            </a:r>
            <a:r>
              <a:rPr lang="en-US" sz="3200" dirty="0" err="1"/>
              <a:t>khuyến</a:t>
            </a:r>
            <a:r>
              <a:rPr lang="en-US" sz="3200" dirty="0"/>
              <a:t> </a:t>
            </a:r>
            <a:r>
              <a:rPr lang="en-US" sz="3200" dirty="0" err="1"/>
              <a:t>khích</a:t>
            </a:r>
            <a:r>
              <a:rPr lang="en-US" sz="3200" dirty="0"/>
              <a:t> </a:t>
            </a:r>
            <a:r>
              <a:rPr lang="en-US" sz="3200" dirty="0" err="1"/>
              <a:t>người</a:t>
            </a:r>
            <a:r>
              <a:rPr lang="en-US" sz="3200" dirty="0"/>
              <a:t> </a:t>
            </a:r>
            <a:r>
              <a:rPr lang="en-US" sz="3200" dirty="0" err="1"/>
              <a:t>lập</a:t>
            </a:r>
            <a:r>
              <a:rPr lang="en-US" sz="3200" dirty="0"/>
              <a:t> </a:t>
            </a:r>
            <a:r>
              <a:rPr lang="en-US" sz="3200" dirty="0" err="1"/>
              <a:t>trình</a:t>
            </a:r>
            <a:r>
              <a:rPr lang="en-US" sz="3200" dirty="0"/>
              <a:t> </a:t>
            </a:r>
            <a:r>
              <a:rPr lang="en-US" sz="3200" dirty="0" err="1"/>
              <a:t>sử</a:t>
            </a:r>
            <a:r>
              <a:rPr lang="en-US" sz="3200" dirty="0"/>
              <a:t> </a:t>
            </a:r>
            <a:r>
              <a:rPr lang="en-US" sz="3200" dirty="0" err="1"/>
              <a:t>dụng</a:t>
            </a:r>
            <a:r>
              <a:rPr lang="en-US" sz="3200" dirty="0"/>
              <a:t> </a:t>
            </a:r>
            <a:r>
              <a:rPr lang="en-US" sz="3200" dirty="0" err="1"/>
              <a:t>ActionBar</a:t>
            </a:r>
            <a:r>
              <a:rPr lang="en-US" sz="3200" dirty="0"/>
              <a:t> </a:t>
            </a:r>
            <a:r>
              <a:rPr lang="en-US" sz="3200" dirty="0" err="1"/>
              <a:t>thay</a:t>
            </a:r>
            <a:r>
              <a:rPr lang="en-US" sz="3200" dirty="0"/>
              <a:t> </a:t>
            </a:r>
            <a:r>
              <a:rPr lang="en-US" sz="3200" dirty="0" err="1"/>
              <a:t>cho</a:t>
            </a:r>
            <a:r>
              <a:rPr lang="en-US" sz="3200" dirty="0"/>
              <a:t> menu.</a:t>
            </a:r>
            <a:endParaRPr lang="vi" sz="3200" dirty="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Tree>
    <p:extLst>
      <p:ext uri="{BB962C8B-B14F-4D97-AF65-F5344CB8AC3E}">
        <p14:creationId xmlns:p14="http://schemas.microsoft.com/office/powerpoint/2010/main" val="84114836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304800" y="202128"/>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1. OptionMenu</a:t>
            </a:r>
            <a:endParaRPr lang="vi" sz="3200" b="1" dirty="0">
              <a:solidFill>
                <a:srgbClr val="FFFFFF"/>
              </a:solidFill>
            </a:endParaRPr>
          </a:p>
        </p:txBody>
      </p:sp>
      <p:sp>
        <p:nvSpPr>
          <p:cNvPr id="84" name="Shape 84"/>
          <p:cNvSpPr txBox="1">
            <a:spLocks noGrp="1"/>
          </p:cNvSpPr>
          <p:nvPr>
            <p:ph type="subTitle" idx="1"/>
          </p:nvPr>
        </p:nvSpPr>
        <p:spPr>
          <a:xfrm>
            <a:off x="304799" y="930602"/>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en-US" sz="3200" dirty="0" smtClean="0"/>
              <a:t> B1. T</a:t>
            </a:r>
            <a:r>
              <a:rPr lang="vi-VN" sz="3200" dirty="0" smtClean="0"/>
              <a:t>ạo file menu</a:t>
            </a:r>
          </a:p>
          <a:p>
            <a:pPr marL="203200" algn="just">
              <a:buSzPct val="100000"/>
            </a:pPr>
            <a:endParaRPr lang="vi-VN" sz="3200" dirty="0" smtClean="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
        <p:nvSpPr>
          <p:cNvPr id="2" name="AutoShape 2" descr="2"/>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448" y="1657350"/>
            <a:ext cx="6591300" cy="4200525"/>
          </a:xfrm>
          <a:prstGeom prst="rect">
            <a:avLst/>
          </a:prstGeom>
        </p:spPr>
      </p:pic>
    </p:spTree>
    <p:extLst>
      <p:ext uri="{BB962C8B-B14F-4D97-AF65-F5344CB8AC3E}">
        <p14:creationId xmlns:p14="http://schemas.microsoft.com/office/powerpoint/2010/main" val="70604332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304800" y="202128"/>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1. OptionMenu</a:t>
            </a:r>
            <a:endParaRPr lang="vi" sz="3200" b="1" dirty="0">
              <a:solidFill>
                <a:srgbClr val="FFFFFF"/>
              </a:solidFill>
            </a:endParaRPr>
          </a:p>
        </p:txBody>
      </p:sp>
      <p:sp>
        <p:nvSpPr>
          <p:cNvPr id="84" name="Shape 84"/>
          <p:cNvSpPr txBox="1">
            <a:spLocks noGrp="1"/>
          </p:cNvSpPr>
          <p:nvPr>
            <p:ph type="subTitle" idx="1"/>
          </p:nvPr>
        </p:nvSpPr>
        <p:spPr>
          <a:xfrm>
            <a:off x="304799" y="930602"/>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en-US" sz="3200" dirty="0" smtClean="0"/>
              <a:t> B2. </a:t>
            </a:r>
            <a:r>
              <a:rPr lang="vi-VN" sz="3200" dirty="0" smtClean="0"/>
              <a:t>Load menu mặc đinh</a:t>
            </a:r>
          </a:p>
          <a:p>
            <a:pPr marL="203200" algn="just">
              <a:buSzPct val="100000"/>
            </a:pPr>
            <a:endParaRPr lang="vi-VN" sz="3200" dirty="0" smtClean="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
        <p:nvSpPr>
          <p:cNvPr id="2" name="AutoShape 2" descr="2"/>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603250" y="2642832"/>
            <a:ext cx="8222148" cy="2123658"/>
          </a:xfrm>
          <a:prstGeom prst="rect">
            <a:avLst/>
          </a:prstGeom>
        </p:spPr>
        <p:txBody>
          <a:bodyPr wrap="square">
            <a:spAutoFit/>
          </a:bodyPr>
          <a:lstStyle/>
          <a:p>
            <a:r>
              <a:rPr lang="en-US" sz="2200" dirty="0">
                <a:latin typeface="Roboto" charset="0"/>
              </a:rPr>
              <a:t>@Override</a:t>
            </a:r>
          </a:p>
          <a:p>
            <a:r>
              <a:rPr lang="en-US" sz="2200" dirty="0" smtClean="0">
                <a:latin typeface="Roboto" charset="0"/>
              </a:rPr>
              <a:t>public </a:t>
            </a:r>
            <a:r>
              <a:rPr lang="en-US" sz="2200" dirty="0" err="1" smtClean="0">
                <a:latin typeface="Roboto" charset="0"/>
              </a:rPr>
              <a:t>boolean</a:t>
            </a:r>
            <a:r>
              <a:rPr lang="en-US" sz="2200" dirty="0" smtClean="0">
                <a:latin typeface="Roboto" charset="0"/>
              </a:rPr>
              <a:t> </a:t>
            </a:r>
            <a:r>
              <a:rPr lang="en-US" sz="2200" dirty="0" err="1" smtClean="0">
                <a:latin typeface="Roboto" charset="0"/>
              </a:rPr>
              <a:t>onCreateOptionsMenu</a:t>
            </a:r>
            <a:r>
              <a:rPr lang="en-US" sz="2200" dirty="0" smtClean="0">
                <a:latin typeface="Roboto" charset="0"/>
              </a:rPr>
              <a:t>(Menu menu) {</a:t>
            </a:r>
            <a:br>
              <a:rPr lang="en-US" sz="2200" dirty="0" smtClean="0">
                <a:latin typeface="Roboto" charset="0"/>
              </a:rPr>
            </a:br>
            <a:r>
              <a:rPr lang="en-US" sz="2200" dirty="0" smtClean="0">
                <a:latin typeface="Roboto" charset="0"/>
              </a:rPr>
              <a:t>// Inflate the menu; this adds items to the action bar if it is present.</a:t>
            </a:r>
            <a:br>
              <a:rPr lang="en-US" sz="2200" dirty="0" smtClean="0">
                <a:latin typeface="Roboto" charset="0"/>
              </a:rPr>
            </a:br>
            <a:r>
              <a:rPr lang="en-US" sz="2200" dirty="0" err="1" smtClean="0">
                <a:latin typeface="Roboto" charset="0"/>
              </a:rPr>
              <a:t>getMenuInflater</a:t>
            </a:r>
            <a:r>
              <a:rPr lang="en-US" sz="2200" dirty="0" smtClean="0">
                <a:latin typeface="Roboto" charset="0"/>
              </a:rPr>
              <a:t>().inflate(</a:t>
            </a:r>
            <a:r>
              <a:rPr lang="en-US" sz="2200" dirty="0" err="1" smtClean="0">
                <a:latin typeface="Roboto" charset="0"/>
              </a:rPr>
              <a:t>R.menu.menu_main</a:t>
            </a:r>
            <a:r>
              <a:rPr lang="en-US" sz="2200" dirty="0" smtClean="0">
                <a:latin typeface="Roboto" charset="0"/>
              </a:rPr>
              <a:t>, menu);</a:t>
            </a:r>
            <a:br>
              <a:rPr lang="en-US" sz="2200" dirty="0" smtClean="0">
                <a:latin typeface="Roboto" charset="0"/>
              </a:rPr>
            </a:br>
            <a:r>
              <a:rPr lang="en-US" sz="2200" dirty="0" smtClean="0">
                <a:latin typeface="Roboto" charset="0"/>
              </a:rPr>
              <a:t>return true;</a:t>
            </a:r>
            <a:br>
              <a:rPr lang="en-US" sz="2200" dirty="0" smtClean="0">
                <a:latin typeface="Roboto" charset="0"/>
              </a:rPr>
            </a:br>
            <a:r>
              <a:rPr lang="en-US" sz="2200" dirty="0" smtClean="0">
                <a:latin typeface="Roboto" charset="0"/>
              </a:rPr>
              <a:t>}</a:t>
            </a:r>
            <a:endParaRPr lang="en-US" sz="2200" dirty="0">
              <a:latin typeface="Roboto" charset="0"/>
            </a:endParaRPr>
          </a:p>
        </p:txBody>
      </p:sp>
    </p:spTree>
    <p:extLst>
      <p:ext uri="{BB962C8B-B14F-4D97-AF65-F5344CB8AC3E}">
        <p14:creationId xmlns:p14="http://schemas.microsoft.com/office/powerpoint/2010/main" val="194332768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304800" y="202128"/>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1. OptionMenu</a:t>
            </a:r>
            <a:endParaRPr lang="vi" sz="3200" b="1" dirty="0">
              <a:solidFill>
                <a:srgbClr val="FFFFFF"/>
              </a:solidFill>
            </a:endParaRPr>
          </a:p>
        </p:txBody>
      </p:sp>
      <p:sp>
        <p:nvSpPr>
          <p:cNvPr id="84" name="Shape 84"/>
          <p:cNvSpPr txBox="1">
            <a:spLocks noGrp="1"/>
          </p:cNvSpPr>
          <p:nvPr>
            <p:ph type="subTitle" idx="1"/>
          </p:nvPr>
        </p:nvSpPr>
        <p:spPr>
          <a:xfrm>
            <a:off x="304799" y="930602"/>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en-US" sz="3200" dirty="0" smtClean="0"/>
              <a:t> B3. </a:t>
            </a:r>
            <a:r>
              <a:rPr lang="vi-VN" sz="3200" dirty="0" smtClean="0"/>
              <a:t>Xử lí sự kiện click item menu</a:t>
            </a:r>
          </a:p>
          <a:p>
            <a:pPr marL="203200" algn="just">
              <a:buSzPct val="100000"/>
            </a:pPr>
            <a:endParaRPr lang="vi-VN" sz="3200" dirty="0" smtClean="0"/>
          </a:p>
          <a:p>
            <a:pPr marL="203200" algn="just">
              <a:buSzPct val="100000"/>
            </a:pPr>
            <a:endParaRPr lang="vi-VN" sz="3200" dirty="0" smtClean="0"/>
          </a:p>
        </p:txBody>
      </p:sp>
      <p:sp>
        <p:nvSpPr>
          <p:cNvPr id="85" name="Shape 85"/>
          <p:cNvSpPr/>
          <p:nvPr/>
        </p:nvSpPr>
        <p:spPr>
          <a:xfrm>
            <a:off x="146050" y="5514976"/>
            <a:ext cx="457200" cy="342899"/>
          </a:xfrm>
          <a:prstGeom prst="ellipse">
            <a:avLst/>
          </a:prstGeom>
          <a:solidFill>
            <a:srgbClr val="0A59B0"/>
          </a:solidFill>
          <a:ln>
            <a:noFill/>
          </a:ln>
        </p:spPr>
        <p:txBody>
          <a:bodyPr lIns="0" tIns="0" rIns="0" bIns="0" anchor="ctr" anchorCtr="1">
            <a:noAutofit/>
          </a:bodyPr>
          <a:lstStyle/>
          <a:p>
            <a:pPr algn="ctr">
              <a:buClr>
                <a:srgbClr val="000000"/>
              </a:buClr>
              <a:buSzPct val="25000"/>
            </a:pPr>
            <a:r>
              <a:rPr lang="vi"/>
              <a:t> </a:t>
            </a:r>
          </a:p>
        </p:txBody>
      </p:sp>
      <p:sp>
        <p:nvSpPr>
          <p:cNvPr id="2" name="AutoShape 2" descr="2"/>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603250" y="2642832"/>
            <a:ext cx="8222148" cy="3016210"/>
          </a:xfrm>
          <a:prstGeom prst="rect">
            <a:avLst/>
          </a:prstGeom>
        </p:spPr>
        <p:txBody>
          <a:bodyPr wrap="square">
            <a:spAutoFit/>
          </a:bodyPr>
          <a:lstStyle/>
          <a:p>
            <a:r>
              <a:rPr lang="en-US" sz="2400" dirty="0"/>
              <a:t>// </a:t>
            </a:r>
            <a:r>
              <a:rPr lang="en-US" sz="2400" dirty="0" err="1"/>
              <a:t>Hàm</a:t>
            </a:r>
            <a:r>
              <a:rPr lang="en-US" sz="2400" dirty="0"/>
              <a:t> </a:t>
            </a:r>
            <a:r>
              <a:rPr lang="en-US" sz="2400" dirty="0" err="1"/>
              <a:t>sử</a:t>
            </a:r>
            <a:r>
              <a:rPr lang="en-US" sz="2400" dirty="0"/>
              <a:t> </a:t>
            </a:r>
            <a:r>
              <a:rPr lang="en-US" sz="2400" dirty="0" err="1"/>
              <a:t>lý</a:t>
            </a:r>
            <a:r>
              <a:rPr lang="en-US" sz="2400" dirty="0"/>
              <a:t> </a:t>
            </a:r>
            <a:r>
              <a:rPr lang="en-US" sz="2400" dirty="0" err="1"/>
              <a:t>sự</a:t>
            </a:r>
            <a:r>
              <a:rPr lang="en-US" sz="2400" dirty="0"/>
              <a:t> </a:t>
            </a:r>
            <a:r>
              <a:rPr lang="en-US" sz="2400" dirty="0" err="1"/>
              <a:t>kiện</a:t>
            </a:r>
            <a:r>
              <a:rPr lang="en-US" sz="2400" dirty="0"/>
              <a:t> </a:t>
            </a:r>
            <a:r>
              <a:rPr lang="en-US" sz="2400" dirty="0" err="1"/>
              <a:t>khi</a:t>
            </a:r>
            <a:r>
              <a:rPr lang="en-US" sz="2400" dirty="0"/>
              <a:t> click </a:t>
            </a:r>
            <a:r>
              <a:rPr lang="en-US" sz="2400" dirty="0" err="1"/>
              <a:t>vào</a:t>
            </a:r>
            <a:r>
              <a:rPr lang="en-US" sz="2400" dirty="0"/>
              <a:t> </a:t>
            </a:r>
            <a:r>
              <a:rPr lang="en-US" sz="2400" dirty="0" err="1"/>
              <a:t>mỗi</a:t>
            </a:r>
            <a:r>
              <a:rPr lang="en-US" sz="2400" dirty="0"/>
              <a:t> item</a:t>
            </a:r>
          </a:p>
          <a:p>
            <a:r>
              <a:rPr lang="en-US" sz="2400" dirty="0"/>
              <a:t>@Override</a:t>
            </a:r>
          </a:p>
          <a:p>
            <a:r>
              <a:rPr lang="en-US" sz="2400" dirty="0"/>
              <a:t>public </a:t>
            </a:r>
            <a:r>
              <a:rPr lang="en-US" sz="2400" dirty="0" err="1"/>
              <a:t>boolean</a:t>
            </a:r>
            <a:r>
              <a:rPr lang="en-US" sz="2400" dirty="0"/>
              <a:t> </a:t>
            </a:r>
            <a:r>
              <a:rPr lang="en-US" sz="2400" dirty="0" err="1"/>
              <a:t>onOptionsItemSelected</a:t>
            </a:r>
            <a:r>
              <a:rPr lang="en-US" sz="2400" dirty="0"/>
              <a:t>(</a:t>
            </a:r>
            <a:r>
              <a:rPr lang="en-US" sz="2400" dirty="0" err="1"/>
              <a:t>MenuItem</a:t>
            </a:r>
            <a:r>
              <a:rPr lang="en-US" sz="2400" dirty="0"/>
              <a:t> item) </a:t>
            </a:r>
            <a:r>
              <a:rPr lang="en-US" sz="2400" dirty="0" smtClean="0"/>
              <a:t>{</a:t>
            </a:r>
          </a:p>
          <a:p>
            <a:r>
              <a:rPr lang="vi-VN" sz="2400" dirty="0" smtClean="0"/>
              <a:t>	.....</a:t>
            </a:r>
          </a:p>
          <a:p>
            <a:r>
              <a:rPr lang="vi-VN" sz="2400" dirty="0" smtClean="0"/>
              <a:t>}</a:t>
            </a:r>
          </a:p>
          <a:p>
            <a:endParaRPr lang="vi-VN" sz="2400" dirty="0"/>
          </a:p>
          <a:p>
            <a:r>
              <a:rPr lang="vi-VN" sz="2400" dirty="0" smtClean="0"/>
              <a:t>=&gt; Implement and run in Project Sample</a:t>
            </a:r>
            <a:endParaRPr lang="en-US" sz="2400" dirty="0"/>
          </a:p>
          <a:p>
            <a:endParaRPr lang="en-US" sz="2200" dirty="0">
              <a:latin typeface="Roboto" charset="0"/>
            </a:endParaRPr>
          </a:p>
        </p:txBody>
      </p:sp>
    </p:spTree>
    <p:extLst>
      <p:ext uri="{BB962C8B-B14F-4D97-AF65-F5344CB8AC3E}">
        <p14:creationId xmlns:p14="http://schemas.microsoft.com/office/powerpoint/2010/main" val="630668850"/>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2. ContextMenu</a:t>
            </a:r>
            <a:endParaRPr lang="vi" sz="3200" b="1" dirty="0">
              <a:solidFill>
                <a:srgbClr val="FFFFFF"/>
              </a:solidFill>
            </a:endParaRP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marL="457200" indent="-254000" algn="just">
              <a:buSzPct val="100000"/>
              <a:buFont typeface="Arial"/>
              <a:buChar char="●"/>
            </a:pPr>
            <a:r>
              <a:rPr lang="en-US" sz="3200" dirty="0" err="1"/>
              <a:t>Bạn</a:t>
            </a:r>
            <a:r>
              <a:rPr lang="en-US" sz="3200" dirty="0"/>
              <a:t> </a:t>
            </a:r>
            <a:r>
              <a:rPr lang="en-US" sz="3200" dirty="0" err="1"/>
              <a:t>cũng</a:t>
            </a:r>
            <a:r>
              <a:rPr lang="en-US" sz="3200" dirty="0"/>
              <a:t> </a:t>
            </a:r>
            <a:r>
              <a:rPr lang="en-US" sz="3200" dirty="0" err="1"/>
              <a:t>có</a:t>
            </a:r>
            <a:r>
              <a:rPr lang="en-US" sz="3200" dirty="0"/>
              <a:t> </a:t>
            </a:r>
            <a:r>
              <a:rPr lang="en-US" sz="3200" dirty="0" err="1"/>
              <a:t>thể</a:t>
            </a:r>
            <a:r>
              <a:rPr lang="en-US" sz="3200" dirty="0"/>
              <a:t> </a:t>
            </a:r>
            <a:r>
              <a:rPr lang="en-US" sz="3200" dirty="0" err="1"/>
              <a:t>chỉ</a:t>
            </a:r>
            <a:r>
              <a:rPr lang="en-US" sz="3200" dirty="0"/>
              <a:t> </a:t>
            </a:r>
            <a:r>
              <a:rPr lang="en-US" sz="3200" dirty="0" err="1"/>
              <a:t>định</a:t>
            </a:r>
            <a:r>
              <a:rPr lang="en-US" sz="3200" dirty="0"/>
              <a:t> </a:t>
            </a:r>
            <a:r>
              <a:rPr lang="en-US" sz="3200" dirty="0" err="1"/>
              <a:t>một</a:t>
            </a:r>
            <a:r>
              <a:rPr lang="en-US" sz="3200" dirty="0"/>
              <a:t> </a:t>
            </a:r>
            <a:r>
              <a:rPr lang="en-US" sz="3200" dirty="0" err="1"/>
              <a:t>ContextMenu</a:t>
            </a:r>
            <a:r>
              <a:rPr lang="en-US" sz="3200" dirty="0"/>
              <a:t> (menu </a:t>
            </a:r>
            <a:r>
              <a:rPr lang="en-US" sz="3200" dirty="0" err="1"/>
              <a:t>cho</a:t>
            </a:r>
            <a:r>
              <a:rPr lang="en-US" sz="3200" dirty="0"/>
              <a:t> </a:t>
            </a:r>
            <a:r>
              <a:rPr lang="en-US" sz="3200" dirty="0" err="1"/>
              <a:t>ngữ</a:t>
            </a:r>
            <a:r>
              <a:rPr lang="en-US" sz="3200" dirty="0"/>
              <a:t> </a:t>
            </a:r>
            <a:r>
              <a:rPr lang="en-US" sz="3200" dirty="0" err="1"/>
              <a:t>cảnh</a:t>
            </a:r>
            <a:r>
              <a:rPr lang="en-US" sz="3200" dirty="0"/>
              <a:t>) </a:t>
            </a:r>
            <a:r>
              <a:rPr lang="en-US" sz="3200" dirty="0" err="1"/>
              <a:t>cho</a:t>
            </a:r>
            <a:r>
              <a:rPr lang="en-US" sz="3200" dirty="0"/>
              <a:t> </a:t>
            </a:r>
            <a:r>
              <a:rPr lang="en-US" sz="3200" dirty="0" err="1"/>
              <a:t>một</a:t>
            </a:r>
            <a:r>
              <a:rPr lang="en-US" sz="3200" dirty="0"/>
              <a:t> View. </a:t>
            </a:r>
            <a:r>
              <a:rPr lang="en-US" sz="3200" dirty="0" err="1"/>
              <a:t>Nó</a:t>
            </a:r>
            <a:r>
              <a:rPr lang="en-US" sz="3200" dirty="0"/>
              <a:t> </a:t>
            </a:r>
            <a:r>
              <a:rPr lang="en-US" sz="3200" dirty="0" err="1"/>
              <a:t>được</a:t>
            </a:r>
            <a:r>
              <a:rPr lang="en-US" sz="3200" dirty="0"/>
              <a:t> </a:t>
            </a:r>
            <a:r>
              <a:rPr lang="en-US" sz="3200" dirty="0" err="1"/>
              <a:t>kích</a:t>
            </a:r>
            <a:r>
              <a:rPr lang="en-US" sz="3200" dirty="0"/>
              <a:t> </a:t>
            </a:r>
            <a:r>
              <a:rPr lang="en-US" sz="3200" dirty="0" err="1"/>
              <a:t>hoạt</a:t>
            </a:r>
            <a:r>
              <a:rPr lang="en-US" sz="3200" dirty="0"/>
              <a:t> </a:t>
            </a:r>
            <a:r>
              <a:rPr lang="en-US" sz="3200" dirty="0" err="1"/>
              <a:t>thông</a:t>
            </a:r>
            <a:r>
              <a:rPr lang="en-US" sz="3200" dirty="0"/>
              <a:t> qua </a:t>
            </a:r>
            <a:r>
              <a:rPr lang="en-US" sz="3200" dirty="0" err="1"/>
              <a:t>hành</a:t>
            </a:r>
            <a:r>
              <a:rPr lang="en-US" sz="3200" dirty="0"/>
              <a:t> </a:t>
            </a:r>
            <a:r>
              <a:rPr lang="en-US" sz="3200" dirty="0" err="1"/>
              <a:t>động</a:t>
            </a:r>
            <a:r>
              <a:rPr lang="en-US" sz="3200" dirty="0"/>
              <a:t> long-click </a:t>
            </a:r>
            <a:r>
              <a:rPr lang="en-US" sz="3200" dirty="0" err="1"/>
              <a:t>lên</a:t>
            </a:r>
            <a:r>
              <a:rPr lang="en-US" sz="3200" dirty="0"/>
              <a:t> </a:t>
            </a:r>
            <a:r>
              <a:rPr lang="en-US" sz="3200" dirty="0" err="1"/>
              <a:t>View.Một</a:t>
            </a:r>
            <a:r>
              <a:rPr lang="en-US" sz="3200" dirty="0"/>
              <a:t> context menu </a:t>
            </a:r>
            <a:r>
              <a:rPr lang="en-US" sz="3200" dirty="0" err="1"/>
              <a:t>cho</a:t>
            </a:r>
            <a:r>
              <a:rPr lang="en-US" sz="3200" dirty="0"/>
              <a:t> </a:t>
            </a:r>
            <a:r>
              <a:rPr lang="en-US" sz="3200" dirty="0" err="1"/>
              <a:t>một</a:t>
            </a:r>
            <a:r>
              <a:rPr lang="en-US" sz="3200" dirty="0"/>
              <a:t> View </a:t>
            </a:r>
            <a:r>
              <a:rPr lang="en-US" sz="3200" dirty="0" err="1"/>
              <a:t>được</a:t>
            </a:r>
            <a:r>
              <a:rPr lang="en-US" sz="3200" dirty="0"/>
              <a:t> </a:t>
            </a:r>
            <a:r>
              <a:rPr lang="en-US" sz="3200" dirty="0" err="1"/>
              <a:t>đăng</a:t>
            </a:r>
            <a:r>
              <a:rPr lang="en-US" sz="3200" dirty="0"/>
              <a:t> </a:t>
            </a:r>
            <a:r>
              <a:rPr lang="en-US" sz="3200" dirty="0" err="1"/>
              <a:t>kí</a:t>
            </a:r>
            <a:r>
              <a:rPr lang="en-US" sz="3200" dirty="0"/>
              <a:t> </a:t>
            </a:r>
            <a:r>
              <a:rPr lang="en-US" sz="3200" dirty="0" err="1"/>
              <a:t>thông</a:t>
            </a:r>
            <a:r>
              <a:rPr lang="en-US" sz="3200" dirty="0"/>
              <a:t> qua </a:t>
            </a:r>
            <a:r>
              <a:rPr lang="en-US" sz="3200" dirty="0" err="1"/>
              <a:t>hàm</a:t>
            </a:r>
            <a:r>
              <a:rPr lang="en-US" sz="3200" dirty="0"/>
              <a:t> </a:t>
            </a:r>
            <a:r>
              <a:rPr lang="en-US" sz="3200" dirty="0" err="1"/>
              <a:t>registerForContextMenu</a:t>
            </a:r>
            <a:r>
              <a:rPr lang="en-US" sz="3200" dirty="0"/>
              <a:t>(view). </a:t>
            </a:r>
            <a:r>
              <a:rPr lang="en-US" sz="3200" dirty="0" err="1"/>
              <a:t>Hàm</a:t>
            </a:r>
            <a:r>
              <a:rPr lang="en-US" sz="3200" dirty="0"/>
              <a:t> </a:t>
            </a:r>
            <a:r>
              <a:rPr lang="en-US" sz="3200" dirty="0" err="1"/>
              <a:t>onCreateContextMenu</a:t>
            </a:r>
            <a:r>
              <a:rPr lang="en-US" sz="3200" dirty="0"/>
              <a:t>() </a:t>
            </a:r>
            <a:r>
              <a:rPr lang="en-US" sz="3200" dirty="0" err="1"/>
              <a:t>sẽ</a:t>
            </a:r>
            <a:r>
              <a:rPr lang="en-US" sz="3200" dirty="0"/>
              <a:t> </a:t>
            </a:r>
            <a:r>
              <a:rPr lang="en-US" sz="3200" dirty="0" err="1"/>
              <a:t>được</a:t>
            </a:r>
            <a:r>
              <a:rPr lang="en-US" sz="3200" dirty="0"/>
              <a:t> </a:t>
            </a:r>
            <a:r>
              <a:rPr lang="en-US" sz="3200" dirty="0" err="1"/>
              <a:t>gọi</a:t>
            </a:r>
            <a:r>
              <a:rPr lang="en-US" sz="3200" dirty="0"/>
              <a:t> </a:t>
            </a:r>
            <a:r>
              <a:rPr lang="en-US" sz="3200" dirty="0" err="1"/>
              <a:t>mỗi</a:t>
            </a:r>
            <a:r>
              <a:rPr lang="en-US" sz="3200" dirty="0"/>
              <a:t> </a:t>
            </a:r>
            <a:r>
              <a:rPr lang="en-US" sz="3200" dirty="0" err="1"/>
              <a:t>khi</a:t>
            </a:r>
            <a:r>
              <a:rPr lang="en-US" sz="3200" dirty="0"/>
              <a:t> context menu </a:t>
            </a:r>
            <a:r>
              <a:rPr lang="en-US" sz="3200" dirty="0" err="1"/>
              <a:t>được</a:t>
            </a:r>
            <a:r>
              <a:rPr lang="en-US" sz="3200" dirty="0"/>
              <a:t> </a:t>
            </a:r>
            <a:r>
              <a:rPr lang="en-US" sz="3200" dirty="0" err="1"/>
              <a:t>kích</a:t>
            </a:r>
            <a:r>
              <a:rPr lang="en-US" sz="3200" dirty="0"/>
              <a:t> </a:t>
            </a:r>
            <a:r>
              <a:rPr lang="en-US" sz="3200" dirty="0" err="1"/>
              <a:t>hoạt</a:t>
            </a:r>
            <a:r>
              <a:rPr lang="en-US" sz="3200" dirty="0"/>
              <a:t>.</a:t>
            </a:r>
            <a:endParaRPr lang="vi" sz="3200" dirty="0"/>
          </a:p>
        </p:txBody>
      </p:sp>
    </p:spTree>
    <p:extLst>
      <p:ext uri="{BB962C8B-B14F-4D97-AF65-F5344CB8AC3E}">
        <p14:creationId xmlns:p14="http://schemas.microsoft.com/office/powerpoint/2010/main" val="184158579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smtClean="0">
                <a:solidFill>
                  <a:srgbClr val="FFFFFF"/>
                </a:solidFill>
              </a:rPr>
              <a:t>2. ContextMenu</a:t>
            </a:r>
            <a:endParaRPr lang="vi" sz="3200" b="1" dirty="0">
              <a:solidFill>
                <a:srgbClr val="FFFFFF"/>
              </a:solidFill>
            </a:endParaRP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algn="l"/>
            <a:r>
              <a:rPr lang="en-US" dirty="0"/>
              <a:t>– </a:t>
            </a:r>
            <a:r>
              <a:rPr lang="en-US" dirty="0" smtClean="0"/>
              <a:t>Step 1. </a:t>
            </a:r>
            <a:r>
              <a:rPr lang="en-US" dirty="0" err="1" smtClean="0"/>
              <a:t>registerForContextMenu</a:t>
            </a:r>
            <a:r>
              <a:rPr lang="en-US" dirty="0"/>
              <a:t> </a:t>
            </a:r>
            <a:r>
              <a:rPr lang="en-US" dirty="0" err="1" smtClean="0"/>
              <a:t>câu</a:t>
            </a:r>
            <a:r>
              <a:rPr lang="en-US" dirty="0" smtClean="0"/>
              <a:t> </a:t>
            </a:r>
            <a:r>
              <a:rPr lang="en-US" dirty="0" err="1"/>
              <a:t>lệnh</a:t>
            </a:r>
            <a:r>
              <a:rPr lang="en-US" dirty="0"/>
              <a:t> </a:t>
            </a:r>
            <a:r>
              <a:rPr lang="en-US" dirty="0" err="1"/>
              <a:t>đăng</a:t>
            </a:r>
            <a:r>
              <a:rPr lang="en-US" dirty="0"/>
              <a:t> </a:t>
            </a:r>
            <a:r>
              <a:rPr lang="en-US" dirty="0" err="1"/>
              <a:t>ký</a:t>
            </a:r>
            <a:r>
              <a:rPr lang="en-US" dirty="0"/>
              <a:t> </a:t>
            </a:r>
            <a:r>
              <a:rPr lang="en-US" dirty="0" err="1"/>
              <a:t>ContextMenu</a:t>
            </a:r>
            <a:r>
              <a:rPr lang="en-US" dirty="0"/>
              <a:t> </a:t>
            </a:r>
          </a:p>
          <a:p>
            <a:pPr algn="l"/>
            <a:endParaRPr lang="en-US" dirty="0" smtClean="0"/>
          </a:p>
          <a:p>
            <a:pPr algn="l"/>
            <a:r>
              <a:rPr lang="en-US" dirty="0" smtClean="0"/>
              <a:t>– Step 2: </a:t>
            </a:r>
            <a:r>
              <a:rPr lang="en-US" dirty="0" err="1"/>
              <a:t>hàm</a:t>
            </a:r>
            <a:r>
              <a:rPr lang="en-US" dirty="0"/>
              <a:t> </a:t>
            </a:r>
            <a:r>
              <a:rPr lang="en-US" b="1" dirty="0" err="1"/>
              <a:t>onCreateContextMenu</a:t>
            </a:r>
            <a:r>
              <a:rPr lang="en-US" dirty="0"/>
              <a:t> </a:t>
            </a:r>
            <a:r>
              <a:rPr lang="en-US" dirty="0" err="1"/>
              <a:t>dùng</a:t>
            </a:r>
            <a:r>
              <a:rPr lang="en-US" dirty="0"/>
              <a:t> </a:t>
            </a:r>
            <a:r>
              <a:rPr lang="en-US" dirty="0" err="1"/>
              <a:t>để</a:t>
            </a:r>
            <a:r>
              <a:rPr lang="en-US" dirty="0"/>
              <a:t> </a:t>
            </a:r>
            <a:r>
              <a:rPr lang="en-US" dirty="0" err="1"/>
              <a:t>nạp</a:t>
            </a:r>
            <a:r>
              <a:rPr lang="en-US" dirty="0"/>
              <a:t> Context Menu XML </a:t>
            </a:r>
            <a:r>
              <a:rPr lang="en-US" dirty="0" err="1"/>
              <a:t>vào</a:t>
            </a:r>
            <a:r>
              <a:rPr lang="en-US" dirty="0"/>
              <a:t> </a:t>
            </a:r>
            <a:r>
              <a:rPr lang="en-US" dirty="0" err="1"/>
              <a:t>ứng</a:t>
            </a:r>
            <a:r>
              <a:rPr lang="en-US" dirty="0"/>
              <a:t> </a:t>
            </a:r>
            <a:r>
              <a:rPr lang="en-US" dirty="0" err="1"/>
              <a:t>dụng</a:t>
            </a:r>
            <a:endParaRPr lang="en-US" dirty="0"/>
          </a:p>
          <a:p>
            <a:pPr algn="l"/>
            <a:endParaRPr lang="en-US" dirty="0" smtClean="0"/>
          </a:p>
          <a:p>
            <a:pPr algn="l"/>
            <a:r>
              <a:rPr lang="en-US" dirty="0" smtClean="0"/>
              <a:t>– Step 3: </a:t>
            </a:r>
            <a:r>
              <a:rPr lang="en-US" dirty="0" err="1"/>
              <a:t>hàm</a:t>
            </a:r>
            <a:r>
              <a:rPr lang="en-US" dirty="0"/>
              <a:t> </a:t>
            </a:r>
            <a:r>
              <a:rPr lang="en-US" b="1" dirty="0" err="1"/>
              <a:t>onContextItemSelected</a:t>
            </a:r>
            <a:r>
              <a:rPr lang="en-US" dirty="0"/>
              <a:t> </a:t>
            </a:r>
            <a:r>
              <a:rPr lang="en-US" dirty="0" err="1"/>
              <a:t>dùng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smtClean="0"/>
              <a:t>.</a:t>
            </a:r>
          </a:p>
          <a:p>
            <a:pPr algn="l"/>
            <a:endParaRPr lang="en-US" dirty="0"/>
          </a:p>
          <a:p>
            <a:pPr algn="l"/>
            <a:r>
              <a:rPr lang="en-US" dirty="0" smtClean="0"/>
              <a:t>=&gt; Implement and run in Coding Sample</a:t>
            </a:r>
            <a:endParaRPr lang="en-US" dirty="0"/>
          </a:p>
          <a:p>
            <a:pPr marL="457200" indent="-254000" algn="l">
              <a:buSzPct val="100000"/>
              <a:buFont typeface="Arial"/>
              <a:buChar char="●"/>
            </a:pPr>
            <a:endParaRPr lang="vi" dirty="0"/>
          </a:p>
        </p:txBody>
      </p:sp>
    </p:spTree>
    <p:extLst>
      <p:ext uri="{BB962C8B-B14F-4D97-AF65-F5344CB8AC3E}">
        <p14:creationId xmlns:p14="http://schemas.microsoft.com/office/powerpoint/2010/main" val="200249542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231276" y="1063975"/>
            <a:ext cx="8520599" cy="569398"/>
          </a:xfrm>
          <a:prstGeom prst="rect">
            <a:avLst/>
          </a:prstGeom>
          <a:solidFill>
            <a:srgbClr val="0A59B0"/>
          </a:solidFill>
          <a:ln>
            <a:noFill/>
          </a:ln>
        </p:spPr>
        <p:txBody>
          <a:bodyPr lIns="91425" tIns="91425" rIns="91425" bIns="91425" anchor="b" anchorCtr="0">
            <a:noAutofit/>
          </a:bodyPr>
          <a:lstStyle/>
          <a:p>
            <a:pPr algn="l">
              <a:buSzPct val="25000"/>
            </a:pPr>
            <a:r>
              <a:rPr lang="vi-VN" sz="3200" b="1" dirty="0">
                <a:solidFill>
                  <a:srgbClr val="FFFFFF"/>
                </a:solidFill>
              </a:rPr>
              <a:t>3</a:t>
            </a:r>
            <a:r>
              <a:rPr lang="vi-VN" sz="3200" b="1" dirty="0" smtClean="0">
                <a:solidFill>
                  <a:srgbClr val="FFFFFF"/>
                </a:solidFill>
              </a:rPr>
              <a:t>. PopupMenu</a:t>
            </a:r>
            <a:endParaRPr lang="vi" sz="3200" b="1" dirty="0">
              <a:solidFill>
                <a:srgbClr val="FFFFFF"/>
              </a:solidFill>
            </a:endParaRPr>
          </a:p>
        </p:txBody>
      </p:sp>
      <p:sp>
        <p:nvSpPr>
          <p:cNvPr id="84" name="Shape 84"/>
          <p:cNvSpPr txBox="1">
            <a:spLocks noGrp="1"/>
          </p:cNvSpPr>
          <p:nvPr>
            <p:ph type="subTitle" idx="1"/>
          </p:nvPr>
        </p:nvSpPr>
        <p:spPr>
          <a:xfrm>
            <a:off x="311701" y="1960051"/>
            <a:ext cx="8520599" cy="3641399"/>
          </a:xfrm>
          <a:prstGeom prst="rect">
            <a:avLst/>
          </a:prstGeom>
          <a:noFill/>
          <a:ln>
            <a:noFill/>
          </a:ln>
        </p:spPr>
        <p:txBody>
          <a:bodyPr lIns="91425" tIns="91425" rIns="91425" bIns="91425" anchor="t" anchorCtr="0">
            <a:noAutofit/>
          </a:bodyPr>
          <a:lstStyle/>
          <a:p>
            <a:pPr algn="l"/>
            <a:r>
              <a:rPr lang="en-US" dirty="0"/>
              <a:t>– </a:t>
            </a:r>
            <a:r>
              <a:rPr lang="en-US" dirty="0" err="1"/>
              <a:t>Giới</a:t>
            </a:r>
            <a:r>
              <a:rPr lang="en-US" dirty="0"/>
              <a:t> </a:t>
            </a:r>
            <a:r>
              <a:rPr lang="en-US" dirty="0" err="1"/>
              <a:t>thiệu</a:t>
            </a:r>
            <a:r>
              <a:rPr lang="en-US" dirty="0"/>
              <a:t>: </a:t>
            </a:r>
            <a:r>
              <a:rPr lang="en-US" b="1" dirty="0"/>
              <a:t>Android Popup Menu</a:t>
            </a:r>
            <a:r>
              <a:rPr lang="en-US" dirty="0"/>
              <a:t> </a:t>
            </a:r>
            <a:r>
              <a:rPr lang="en-US" dirty="0" err="1"/>
              <a:t>hiển</a:t>
            </a:r>
            <a:r>
              <a:rPr lang="en-US" dirty="0"/>
              <a:t> </a:t>
            </a:r>
            <a:r>
              <a:rPr lang="en-US" dirty="0" err="1"/>
              <a:t>thị</a:t>
            </a:r>
            <a:r>
              <a:rPr lang="en-US" dirty="0"/>
              <a:t> menu </a:t>
            </a:r>
            <a:r>
              <a:rPr lang="en-US" dirty="0" err="1"/>
              <a:t>bên</a:t>
            </a:r>
            <a:r>
              <a:rPr lang="en-US" dirty="0"/>
              <a:t> </a:t>
            </a:r>
            <a:r>
              <a:rPr lang="en-US" dirty="0" err="1"/>
              <a:t>dưới</a:t>
            </a:r>
            <a:r>
              <a:rPr lang="en-US" dirty="0"/>
              <a:t> </a:t>
            </a:r>
            <a:r>
              <a:rPr lang="en-US" dirty="0" err="1"/>
              <a:t>văn</a:t>
            </a:r>
            <a:r>
              <a:rPr lang="en-US" dirty="0"/>
              <a:t> </a:t>
            </a:r>
            <a:r>
              <a:rPr lang="en-US" dirty="0" err="1"/>
              <a:t>bản</a:t>
            </a:r>
            <a:r>
              <a:rPr lang="en-US" dirty="0"/>
              <a:t> neo </a:t>
            </a:r>
            <a:r>
              <a:rPr lang="en-US" dirty="0" err="1"/>
              <a:t>nếu</a:t>
            </a:r>
            <a:r>
              <a:rPr lang="en-US" dirty="0"/>
              <a:t> </a:t>
            </a:r>
            <a:r>
              <a:rPr lang="en-US" dirty="0" err="1"/>
              <a:t>không</a:t>
            </a:r>
            <a:r>
              <a:rPr lang="en-US" dirty="0"/>
              <a:t> </a:t>
            </a:r>
            <a:r>
              <a:rPr lang="en-US" dirty="0" err="1"/>
              <a:t>gian</a:t>
            </a:r>
            <a:r>
              <a:rPr lang="en-US" dirty="0"/>
              <a:t> </a:t>
            </a:r>
            <a:r>
              <a:rPr lang="en-US" dirty="0" err="1"/>
              <a:t>có</a:t>
            </a:r>
            <a:r>
              <a:rPr lang="en-US" dirty="0"/>
              <a:t> </a:t>
            </a:r>
            <a:r>
              <a:rPr lang="en-US" dirty="0" err="1"/>
              <a:t>sẵn</a:t>
            </a:r>
            <a:r>
              <a:rPr lang="en-US" dirty="0"/>
              <a:t> </a:t>
            </a:r>
            <a:r>
              <a:rPr lang="en-US" dirty="0" err="1"/>
              <a:t>nếu</a:t>
            </a:r>
            <a:r>
              <a:rPr lang="en-US" dirty="0"/>
              <a:t> </a:t>
            </a:r>
            <a:r>
              <a:rPr lang="en-US" dirty="0" err="1"/>
              <a:t>không</a:t>
            </a:r>
            <a:r>
              <a:rPr lang="en-US" dirty="0"/>
              <a:t> </a:t>
            </a:r>
            <a:r>
              <a:rPr lang="en-US" dirty="0" err="1"/>
              <a:t>ở</a:t>
            </a:r>
            <a:r>
              <a:rPr lang="en-US" dirty="0"/>
              <a:t> </a:t>
            </a:r>
            <a:r>
              <a:rPr lang="en-US" dirty="0" err="1"/>
              <a:t>trên</a:t>
            </a:r>
            <a:r>
              <a:rPr lang="en-US" dirty="0"/>
              <a:t> </a:t>
            </a:r>
            <a:r>
              <a:rPr lang="en-US" dirty="0" err="1"/>
              <a:t>các</a:t>
            </a:r>
            <a:r>
              <a:rPr lang="en-US" dirty="0"/>
              <a:t> </a:t>
            </a:r>
            <a:r>
              <a:rPr lang="en-US" dirty="0" err="1"/>
              <a:t>văn</a:t>
            </a:r>
            <a:r>
              <a:rPr lang="en-US" dirty="0"/>
              <a:t> </a:t>
            </a:r>
            <a:r>
              <a:rPr lang="en-US" dirty="0" err="1"/>
              <a:t>bản</a:t>
            </a:r>
            <a:r>
              <a:rPr lang="en-US" dirty="0"/>
              <a:t> neo. </a:t>
            </a:r>
            <a:r>
              <a:rPr lang="en-US" dirty="0" err="1"/>
              <a:t>Nó</a:t>
            </a:r>
            <a:r>
              <a:rPr lang="en-US" dirty="0"/>
              <a:t> </a:t>
            </a:r>
            <a:r>
              <a:rPr lang="en-US" dirty="0" err="1"/>
              <a:t>biến</a:t>
            </a:r>
            <a:r>
              <a:rPr lang="en-US" dirty="0"/>
              <a:t> </a:t>
            </a:r>
            <a:r>
              <a:rPr lang="en-US" dirty="0" err="1"/>
              <a:t>mất</a:t>
            </a:r>
            <a:r>
              <a:rPr lang="en-US" dirty="0"/>
              <a:t> </a:t>
            </a:r>
            <a:r>
              <a:rPr lang="en-US" dirty="0" err="1"/>
              <a:t>nếu</a:t>
            </a:r>
            <a:r>
              <a:rPr lang="en-US" dirty="0"/>
              <a:t> </a:t>
            </a:r>
            <a:r>
              <a:rPr lang="en-US" dirty="0" err="1"/>
              <a:t>bạn</a:t>
            </a:r>
            <a:r>
              <a:rPr lang="en-US" dirty="0"/>
              <a:t> </a:t>
            </a:r>
            <a:r>
              <a:rPr lang="en-US" dirty="0" err="1"/>
              <a:t>nhấp</a:t>
            </a:r>
            <a:r>
              <a:rPr lang="en-US" dirty="0"/>
              <a:t> </a:t>
            </a:r>
            <a:r>
              <a:rPr lang="en-US" dirty="0" err="1"/>
              <a:t>vào</a:t>
            </a:r>
            <a:r>
              <a:rPr lang="en-US" dirty="0"/>
              <a:t> </a:t>
            </a:r>
            <a:r>
              <a:rPr lang="en-US" dirty="0" err="1"/>
              <a:t>bên</a:t>
            </a:r>
            <a:r>
              <a:rPr lang="en-US" dirty="0"/>
              <a:t> </a:t>
            </a:r>
            <a:r>
              <a:rPr lang="en-US" dirty="0" err="1"/>
              <a:t>ngoài</a:t>
            </a:r>
            <a:r>
              <a:rPr lang="en-US" dirty="0"/>
              <a:t> popup menu. </a:t>
            </a:r>
            <a:r>
              <a:rPr lang="en-US" dirty="0" err="1"/>
              <a:t>Các</a:t>
            </a:r>
            <a:r>
              <a:rPr lang="en-US" dirty="0"/>
              <a:t> </a:t>
            </a:r>
            <a:r>
              <a:rPr lang="en-US" i="1" dirty="0" err="1"/>
              <a:t>android.widget.PopupMenu</a:t>
            </a:r>
            <a:r>
              <a:rPr lang="en-US" dirty="0"/>
              <a:t> </a:t>
            </a:r>
            <a:r>
              <a:rPr lang="en-US" dirty="0" err="1"/>
              <a:t>là</a:t>
            </a:r>
            <a:r>
              <a:rPr lang="en-US" dirty="0"/>
              <a:t> </a:t>
            </a:r>
            <a:r>
              <a:rPr lang="en-US" dirty="0" err="1"/>
              <a:t>lớp</a:t>
            </a:r>
            <a:r>
              <a:rPr lang="en-US" dirty="0"/>
              <a:t> con </a:t>
            </a:r>
            <a:r>
              <a:rPr lang="en-US" dirty="0" err="1"/>
              <a:t>trực</a:t>
            </a:r>
            <a:r>
              <a:rPr lang="en-US" dirty="0"/>
              <a:t> </a:t>
            </a:r>
            <a:r>
              <a:rPr lang="en-US" dirty="0" err="1"/>
              <a:t>tiếp</a:t>
            </a:r>
            <a:r>
              <a:rPr lang="en-US" dirty="0"/>
              <a:t> </a:t>
            </a:r>
            <a:r>
              <a:rPr lang="en-US" dirty="0" err="1"/>
              <a:t>của</a:t>
            </a:r>
            <a:r>
              <a:rPr lang="en-US" dirty="0"/>
              <a:t> </a:t>
            </a:r>
            <a:r>
              <a:rPr lang="en-US" dirty="0" err="1"/>
              <a:t>lớp</a:t>
            </a:r>
            <a:r>
              <a:rPr lang="en-US" dirty="0"/>
              <a:t> </a:t>
            </a:r>
            <a:r>
              <a:rPr lang="en-US" i="1" dirty="0" err="1"/>
              <a:t>java.lang.Object</a:t>
            </a:r>
            <a:r>
              <a:rPr lang="en-US" dirty="0" smtClean="0"/>
              <a:t>.</a:t>
            </a:r>
          </a:p>
          <a:p>
            <a:pPr algn="l"/>
            <a:endParaRPr lang="en-US" dirty="0"/>
          </a:p>
          <a:p>
            <a:pPr algn="l"/>
            <a:endParaRPr lang="en-US" dirty="0"/>
          </a:p>
          <a:p>
            <a:pPr algn="l"/>
            <a:r>
              <a:rPr lang="en-US" dirty="0" smtClean="0"/>
              <a:t>=&gt; Implement and run in Coding Sample</a:t>
            </a:r>
            <a:endParaRPr lang="en-US" dirty="0"/>
          </a:p>
          <a:p>
            <a:pPr marL="457200" indent="-254000" algn="l">
              <a:buSzPct val="100000"/>
              <a:buFont typeface="Arial"/>
              <a:buChar char="●"/>
            </a:pPr>
            <a:endParaRPr lang="vi" dirty="0"/>
          </a:p>
        </p:txBody>
      </p:sp>
    </p:spTree>
    <p:extLst>
      <p:ext uri="{BB962C8B-B14F-4D97-AF65-F5344CB8AC3E}">
        <p14:creationId xmlns:p14="http://schemas.microsoft.com/office/powerpoint/2010/main" val="2033505236"/>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dirty="0" smtClean="0">
                <a:solidFill>
                  <a:schemeClr val="lt1"/>
                </a:solidFill>
              </a:rPr>
              <a:t>I. </a:t>
            </a:r>
            <a:r>
              <a:rPr lang="en-US" sz="3600" b="1" i="0" u="none" strike="noStrike" cap="none" dirty="0" smtClean="0">
                <a:solidFill>
                  <a:schemeClr val="lt1"/>
                </a:solidFill>
                <a:latin typeface="Arial"/>
                <a:ea typeface="Arial"/>
                <a:cs typeface="Arial"/>
                <a:sym typeface="Arial"/>
              </a:rPr>
              <a:t>Action </a:t>
            </a:r>
            <a:r>
              <a:rPr lang="en-US" sz="3600" b="1" i="0" u="none" strike="noStrike" cap="none" dirty="0">
                <a:solidFill>
                  <a:schemeClr val="lt1"/>
                </a:solidFill>
                <a:latin typeface="Arial"/>
                <a:ea typeface="Arial"/>
                <a:cs typeface="Arial"/>
                <a:sym typeface="Arial"/>
              </a:rPr>
              <a:t>Bar </a:t>
            </a:r>
            <a:r>
              <a:rPr lang="en-US" sz="3600" b="1" i="0" u="none" strike="noStrike" cap="none" dirty="0" err="1">
                <a:solidFill>
                  <a:schemeClr val="lt1"/>
                </a:solidFill>
                <a:latin typeface="Arial"/>
                <a:ea typeface="Arial"/>
                <a:cs typeface="Arial"/>
                <a:sym typeface="Arial"/>
              </a:rPr>
              <a:t>là</a:t>
            </a:r>
            <a:r>
              <a:rPr lang="en-US" sz="3600" b="1" i="0" u="none" strike="noStrike" cap="none" dirty="0">
                <a:solidFill>
                  <a:schemeClr val="lt1"/>
                </a:solidFill>
                <a:latin typeface="Arial"/>
                <a:ea typeface="Arial"/>
                <a:cs typeface="Arial"/>
                <a:sym typeface="Arial"/>
              </a:rPr>
              <a:t> </a:t>
            </a:r>
            <a:r>
              <a:rPr lang="en-US" sz="3600" b="1" i="0" u="none" strike="noStrike" cap="none" dirty="0" err="1">
                <a:solidFill>
                  <a:schemeClr val="lt1"/>
                </a:solidFill>
                <a:latin typeface="Arial"/>
                <a:ea typeface="Arial"/>
                <a:cs typeface="Arial"/>
                <a:sym typeface="Arial"/>
              </a:rPr>
              <a:t>gì</a:t>
            </a:r>
            <a:r>
              <a:rPr lang="en-US" sz="3600" b="1" i="0" u="none" strike="noStrike" cap="none" dirty="0">
                <a:solidFill>
                  <a:schemeClr val="lt1"/>
                </a:solidFill>
                <a:latin typeface="Arial"/>
                <a:ea typeface="Arial"/>
                <a:cs typeface="Arial"/>
                <a:sym typeface="Arial"/>
              </a:rPr>
              <a:t>?</a:t>
            </a:r>
          </a:p>
        </p:txBody>
      </p:sp>
      <p:sp>
        <p:nvSpPr>
          <p:cNvPr id="64" name="Shape 64"/>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273050" marR="0" lvl="0" indent="-273050" algn="l" rtl="0">
              <a:lnSpc>
                <a:spcPct val="150000"/>
              </a:lnSpc>
              <a:spcBef>
                <a:spcPts val="0"/>
              </a:spcBef>
              <a:spcAft>
                <a:spcPts val="0"/>
              </a:spcAft>
              <a:buClr>
                <a:schemeClr val="accent1"/>
              </a:buClr>
              <a:buSzPct val="99166"/>
              <a:buFont typeface="Noto Sans Symbols"/>
              <a:buChar char="●"/>
            </a:pPr>
            <a:r>
              <a:rPr lang="en-US" sz="2400" b="0" i="0" u="none" strike="noStrike" cap="none">
                <a:solidFill>
                  <a:schemeClr val="dk1"/>
                </a:solidFill>
                <a:latin typeface="Arial"/>
                <a:ea typeface="Arial"/>
                <a:cs typeface="Arial"/>
                <a:sym typeface="Arial"/>
              </a:rPr>
              <a:t>Action bar là một yếu tố thiết kế quan trọng, thường là ở đầu mỗi màn hình trong một ứng dụng, cung cấp một cái nhìn quen thuộc nhất quán giữa các ứng dụng khi </a:t>
            </a:r>
            <a:r>
              <a:rPr lang="en-US" sz="2400" b="0" i="0" u="sng" strike="noStrike" cap="none">
                <a:solidFill>
                  <a:schemeClr val="hlink"/>
                </a:solidFill>
                <a:latin typeface="Arial"/>
                <a:ea typeface="Arial"/>
                <a:cs typeface="Arial"/>
                <a:sym typeface="Arial"/>
                <a:hlinkClick r:id="rId3"/>
              </a:rPr>
              <a:t>lập trình android</a:t>
            </a:r>
            <a:r>
              <a:rPr lang="en-US" sz="2400" b="0" i="0" u="none" strike="noStrike" cap="none">
                <a:solidFill>
                  <a:schemeClr val="dk1"/>
                </a:solidFill>
                <a:latin typeface="Arial"/>
                <a:ea typeface="Arial"/>
                <a:cs typeface="Arial"/>
                <a:sym typeface="Arial"/>
              </a:rPr>
              <a:t>. Nó được sử dụng để cung cấp cho người dùng tương tác tốt hơn và kinh nghiệm bằng cách hỗ trợ điều hướng dễ dàng thông qua các tab và danh sách thả xuống.</a:t>
            </a:r>
            <a:r>
              <a:rPr lang="en-US" sz="2800" b="0" i="0" u="none" strike="noStrike" cap="none">
                <a:solidFill>
                  <a:schemeClr val="dk1"/>
                </a:solidFill>
                <a:latin typeface="Arial"/>
                <a:ea typeface="Arial"/>
                <a:cs typeface="Arial"/>
                <a:sym typeface="Arial"/>
              </a:rPr>
              <a:t/>
            </a:r>
            <a:br>
              <a:rPr lang="en-US" sz="2800" b="0" i="0" u="none" strike="noStrike" cap="none">
                <a:solidFill>
                  <a:schemeClr val="dk1"/>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
            </a:r>
            <a:br>
              <a:rPr lang="en-US" sz="2800" b="0" i="0" u="none" strike="noStrike" cap="none">
                <a:solidFill>
                  <a:srgbClr val="000000"/>
                </a:solidFill>
                <a:latin typeface="Arial"/>
                <a:ea typeface="Arial"/>
                <a:cs typeface="Arial"/>
                <a:sym typeface="Arial"/>
              </a:rPr>
            </a:br>
            <a:r>
              <a:rPr lang="en-US" sz="2800" b="0" i="0" u="none" strike="noStrike" cap="none">
                <a:solidFill>
                  <a:srgbClr val="000000"/>
                </a:solidFill>
                <a:latin typeface="Arial"/>
                <a:ea typeface="Arial"/>
                <a:cs typeface="Arial"/>
                <a:sym typeface="Arial"/>
              </a:rPr>
              <a:t> </a:t>
            </a:r>
          </a:p>
        </p:txBody>
      </p:sp>
      <p:sp>
        <p:nvSpPr>
          <p:cNvPr id="65" name="Shape 6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66" name="Shape 66" descr="demo.jpg"/>
          <p:cNvPicPr preferRelativeResize="0"/>
          <p:nvPr/>
        </p:nvPicPr>
        <p:blipFill rotWithShape="1">
          <a:blip r:embed="rId4">
            <a:alphaModFix/>
          </a:blip>
          <a:srcRect/>
          <a:stretch/>
        </p:blipFill>
        <p:spPr>
          <a:xfrm>
            <a:off x="1371600" y="5562600"/>
            <a:ext cx="6705599" cy="762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smtClean="0">
                <a:solidFill>
                  <a:schemeClr val="lt1"/>
                </a:solidFill>
              </a:rPr>
              <a:t>III</a:t>
            </a:r>
            <a:r>
              <a:rPr lang="en-US" sz="3600" b="0" i="0" u="none" strike="noStrike" cap="none" smtClean="0">
                <a:solidFill>
                  <a:schemeClr val="lt1"/>
                </a:solidFill>
                <a:latin typeface="Arial"/>
                <a:ea typeface="Arial"/>
                <a:cs typeface="Arial"/>
                <a:sym typeface="Arial"/>
              </a:rPr>
              <a:t>. </a:t>
            </a:r>
            <a:r>
              <a:rPr lang="en-US" sz="3600" b="0" i="0" u="none" strike="noStrike" cap="none" dirty="0">
                <a:solidFill>
                  <a:schemeClr val="lt1"/>
                </a:solidFill>
                <a:latin typeface="Arial"/>
                <a:ea typeface="Arial"/>
                <a:cs typeface="Arial"/>
                <a:sym typeface="Arial"/>
              </a:rPr>
              <a:t>Custom </a:t>
            </a:r>
            <a:r>
              <a:rPr lang="en-US" sz="3600" b="0" i="0" u="none" strike="noStrike" cap="none" dirty="0" err="1">
                <a:solidFill>
                  <a:schemeClr val="lt1"/>
                </a:solidFill>
                <a:latin typeface="Arial"/>
                <a:ea typeface="Arial"/>
                <a:cs typeface="Arial"/>
                <a:sym typeface="Arial"/>
              </a:rPr>
              <a:t>AlertDialog</a:t>
            </a:r>
            <a:endParaRPr lang="en-US" sz="3600" b="0" i="0" u="none" strike="noStrike" cap="none" dirty="0">
              <a:solidFill>
                <a:schemeClr val="lt1"/>
              </a:solidFill>
              <a:latin typeface="Arial"/>
              <a:ea typeface="Arial"/>
              <a:cs typeface="Arial"/>
              <a:sym typeface="Arial"/>
            </a:endParaRPr>
          </a:p>
        </p:txBody>
      </p:sp>
      <p:sp>
        <p:nvSpPr>
          <p:cNvPr id="174" name="Shape 174"/>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600" b="0" i="0" u="none" strike="noStrike" cap="none" dirty="0" err="1">
                <a:solidFill>
                  <a:schemeClr val="dk1"/>
                </a:solidFill>
                <a:highlight>
                  <a:srgbClr val="FFFFFF"/>
                </a:highlight>
                <a:latin typeface="Roboto"/>
                <a:ea typeface="Roboto"/>
                <a:cs typeface="Roboto"/>
                <a:sym typeface="Roboto"/>
              </a:rPr>
              <a:t>Tạo</a:t>
            </a:r>
            <a:r>
              <a:rPr lang="en-US" sz="1600" b="0" i="0" u="none" strike="noStrike" cap="none" dirty="0">
                <a:solidFill>
                  <a:schemeClr val="dk1"/>
                </a:solidFill>
                <a:highlight>
                  <a:srgbClr val="FFFFFF"/>
                </a:highlight>
                <a:latin typeface="Roboto"/>
                <a:ea typeface="Roboto"/>
                <a:cs typeface="Roboto"/>
                <a:sym typeface="Roboto"/>
              </a:rPr>
              <a:t> layout </a:t>
            </a:r>
            <a:r>
              <a:rPr lang="en-US" sz="1600" b="0" i="0" u="none" strike="noStrike" cap="none" dirty="0" err="1">
                <a:solidFill>
                  <a:schemeClr val="dk1"/>
                </a:solidFill>
                <a:highlight>
                  <a:srgbClr val="FFFFFF"/>
                </a:highlight>
                <a:latin typeface="Roboto"/>
                <a:ea typeface="Roboto"/>
                <a:cs typeface="Roboto"/>
                <a:sym typeface="Roboto"/>
              </a:rPr>
              <a:t>để</a:t>
            </a:r>
            <a:r>
              <a:rPr lang="en-US" sz="1600" b="0" i="0" u="none" strike="noStrike" cap="none" dirty="0">
                <a:solidFill>
                  <a:schemeClr val="dk1"/>
                </a:solidFill>
                <a:highlight>
                  <a:srgbClr val="FFFFFF"/>
                </a:highlight>
                <a:latin typeface="Roboto"/>
                <a:ea typeface="Roboto"/>
                <a:cs typeface="Roboto"/>
                <a:sym typeface="Roboto"/>
              </a:rPr>
              <a:t> custom </a:t>
            </a:r>
          </a:p>
          <a:p>
            <a:pPr marL="457200" marR="0" lvl="0" indent="-228600" algn="l" rtl="0">
              <a:lnSpc>
                <a:spcPct val="100000"/>
              </a:lnSpc>
              <a:spcBef>
                <a:spcPts val="0"/>
              </a:spcBef>
              <a:spcAft>
                <a:spcPts val="0"/>
              </a:spcAft>
              <a:buClr>
                <a:schemeClr val="accent1"/>
              </a:buClr>
              <a:buSzPct val="100000"/>
              <a:buFont typeface="Noto Sans Symbols"/>
              <a:buNone/>
            </a:pPr>
            <a:endParaRPr sz="1600" b="0" i="0" u="none" strike="noStrike" cap="none" dirty="0">
              <a:solidFill>
                <a:schemeClr val="dk1"/>
              </a:solidFill>
              <a:highlight>
                <a:srgbClr val="FFFFFF"/>
              </a:highlight>
              <a:latin typeface="Roboto"/>
              <a:ea typeface="Roboto"/>
              <a:cs typeface="Roboto"/>
              <a:sym typeface="Roboto"/>
            </a:endParaRPr>
          </a:p>
        </p:txBody>
      </p:sp>
      <p:sp>
        <p:nvSpPr>
          <p:cNvPr id="175" name="Shape 175"/>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76" name="Shape 176"/>
          <p:cNvPicPr preferRelativeResize="0"/>
          <p:nvPr/>
        </p:nvPicPr>
        <p:blipFill rotWithShape="1">
          <a:blip r:embed="rId3">
            <a:alphaModFix/>
          </a:blip>
          <a:srcRect/>
          <a:stretch/>
        </p:blipFill>
        <p:spPr>
          <a:xfrm>
            <a:off x="1428750" y="1785938"/>
            <a:ext cx="6286499" cy="43100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2. Custom AlertDialog</a:t>
            </a:r>
          </a:p>
        </p:txBody>
      </p:sp>
      <p:sp>
        <p:nvSpPr>
          <p:cNvPr id="182" name="Shape 182"/>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chemeClr val="accent1"/>
              </a:buClr>
              <a:buSzPct val="100000"/>
              <a:buFont typeface="Noto Sans Symbols"/>
              <a:buChar char="❖"/>
            </a:pPr>
            <a:r>
              <a:rPr lang="en-US" sz="1600" b="0" i="0" u="none" strike="noStrike" cap="none">
                <a:solidFill>
                  <a:schemeClr val="dk1"/>
                </a:solidFill>
                <a:highlight>
                  <a:srgbClr val="FFFFFF"/>
                </a:highlight>
                <a:latin typeface="Roboto"/>
                <a:ea typeface="Roboto"/>
                <a:cs typeface="Roboto"/>
                <a:sym typeface="Roboto"/>
              </a:rPr>
              <a:t>Coding xử lí trong main activity</a:t>
            </a:r>
          </a:p>
          <a:p>
            <a:pPr marL="457200" marR="0" lvl="0" indent="-228600" algn="l" rtl="0">
              <a:lnSpc>
                <a:spcPct val="100000"/>
              </a:lnSpc>
              <a:spcBef>
                <a:spcPts val="0"/>
              </a:spcBef>
              <a:spcAft>
                <a:spcPts val="0"/>
              </a:spcAft>
              <a:buClr>
                <a:schemeClr val="accent1"/>
              </a:buClr>
              <a:buSzPct val="100000"/>
              <a:buFont typeface="Noto Sans Symbols"/>
              <a:buNone/>
            </a:pPr>
            <a:endParaRPr sz="1600" b="0" i="0" u="none" strike="noStrike" cap="none">
              <a:solidFill>
                <a:schemeClr val="dk1"/>
              </a:solidFill>
              <a:highlight>
                <a:srgbClr val="FFFFFF"/>
              </a:highlight>
              <a:latin typeface="Roboto"/>
              <a:ea typeface="Roboto"/>
              <a:cs typeface="Roboto"/>
              <a:sym typeface="Roboto"/>
            </a:endParaRPr>
          </a:p>
          <a:p>
            <a:pPr marL="457200" marR="0" lvl="0" indent="-228600" algn="l" rtl="0">
              <a:lnSpc>
                <a:spcPct val="100000"/>
              </a:lnSpc>
              <a:spcBef>
                <a:spcPts val="0"/>
              </a:spcBef>
              <a:spcAft>
                <a:spcPts val="0"/>
              </a:spcAft>
              <a:buClr>
                <a:schemeClr val="accent1"/>
              </a:buClr>
              <a:buSzPct val="100000"/>
              <a:buFont typeface="Noto Sans Symbols"/>
              <a:buNone/>
            </a:pPr>
            <a:endParaRPr sz="1600" b="0" i="0" u="none" strike="noStrike" cap="none">
              <a:solidFill>
                <a:schemeClr val="dk1"/>
              </a:solidFill>
              <a:highlight>
                <a:srgbClr val="FFFFFF"/>
              </a:highlight>
              <a:latin typeface="Roboto"/>
              <a:ea typeface="Roboto"/>
              <a:cs typeface="Roboto"/>
              <a:sym typeface="Roboto"/>
            </a:endParaRPr>
          </a:p>
        </p:txBody>
      </p:sp>
      <p:sp>
        <p:nvSpPr>
          <p:cNvPr id="183" name="Shape 18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84" name="Shape 184" descr="C:\Users\JYDV8H8VXG74RPT6BJPB\Desktop\ddddd.png"/>
          <p:cNvPicPr preferRelativeResize="0"/>
          <p:nvPr/>
        </p:nvPicPr>
        <p:blipFill rotWithShape="1">
          <a:blip r:embed="rId3">
            <a:alphaModFix/>
          </a:blip>
          <a:srcRect/>
          <a:stretch/>
        </p:blipFill>
        <p:spPr>
          <a:xfrm>
            <a:off x="1143000" y="2133600"/>
            <a:ext cx="7239000" cy="32003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Shape 189"/>
          <p:cNvPicPr preferRelativeResize="0"/>
          <p:nvPr/>
        </p:nvPicPr>
        <p:blipFill rotWithShape="1">
          <a:blip r:embed="rId3">
            <a:alphaModFix/>
          </a:blip>
          <a:srcRect/>
          <a:stretch/>
        </p:blipFill>
        <p:spPr>
          <a:xfrm>
            <a:off x="1066800" y="762000"/>
            <a:ext cx="7239000" cy="5105399"/>
          </a:xfrm>
          <a:prstGeom prst="rect">
            <a:avLst/>
          </a:prstGeom>
          <a:noFill/>
          <a:ln>
            <a:noFill/>
          </a:ln>
        </p:spPr>
      </p:pic>
      <p:sp>
        <p:nvSpPr>
          <p:cNvPr id="190" name="Shape 190"/>
          <p:cNvSpPr txBox="1"/>
          <p:nvPr/>
        </p:nvSpPr>
        <p:spPr>
          <a:xfrm>
            <a:off x="2692400" y="2163760"/>
            <a:ext cx="3759198" cy="327501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dirty="0">
                <a:solidFill>
                  <a:schemeClr val="lt1"/>
                </a:solidFill>
                <a:latin typeface="Arial"/>
                <a:ea typeface="Arial"/>
                <a:cs typeface="Arial"/>
                <a:sym typeface="Arial"/>
              </a:rPr>
              <a:t>2. </a:t>
            </a:r>
            <a:r>
              <a:rPr lang="en-US" sz="3600" b="1" i="0" u="none" strike="noStrike" cap="none" dirty="0" err="1">
                <a:solidFill>
                  <a:schemeClr val="lt1"/>
                </a:solidFill>
                <a:latin typeface="Arial"/>
                <a:ea typeface="Arial"/>
                <a:cs typeface="Arial"/>
                <a:sym typeface="Arial"/>
              </a:rPr>
              <a:t>Tạo</a:t>
            </a:r>
            <a:r>
              <a:rPr lang="en-US" sz="3600" b="1" i="0" u="none" strike="noStrike" cap="none" dirty="0">
                <a:solidFill>
                  <a:schemeClr val="lt1"/>
                </a:solidFill>
                <a:latin typeface="Arial"/>
                <a:ea typeface="Arial"/>
                <a:cs typeface="Arial"/>
                <a:sym typeface="Arial"/>
              </a:rPr>
              <a:t> </a:t>
            </a:r>
            <a:r>
              <a:rPr lang="en-US" sz="3600" b="1" i="0" u="none" strike="noStrike" cap="none" dirty="0" err="1">
                <a:solidFill>
                  <a:schemeClr val="lt1"/>
                </a:solidFill>
                <a:latin typeface="Arial"/>
                <a:ea typeface="Arial"/>
                <a:cs typeface="Arial"/>
                <a:sym typeface="Arial"/>
              </a:rPr>
              <a:t>các</a:t>
            </a:r>
            <a:r>
              <a:rPr lang="en-US" sz="3600" b="1" i="0" u="none" strike="noStrike" cap="none" dirty="0">
                <a:solidFill>
                  <a:schemeClr val="lt1"/>
                </a:solidFill>
                <a:latin typeface="Arial"/>
                <a:ea typeface="Arial"/>
                <a:cs typeface="Arial"/>
                <a:sym typeface="Arial"/>
              </a:rPr>
              <a:t> </a:t>
            </a:r>
            <a:r>
              <a:rPr lang="en-US" sz="3600" b="1" i="0" u="none" strike="noStrike" cap="none" dirty="0" smtClean="0">
                <a:solidFill>
                  <a:schemeClr val="lt1"/>
                </a:solidFill>
                <a:latin typeface="Arial"/>
                <a:ea typeface="Arial"/>
                <a:cs typeface="Arial"/>
                <a:sym typeface="Arial"/>
              </a:rPr>
              <a:t>menu item for </a:t>
            </a:r>
            <a:r>
              <a:rPr lang="en-US" sz="3600" b="1" i="0" u="none" strike="noStrike" cap="none" dirty="0" err="1" smtClean="0">
                <a:solidFill>
                  <a:schemeClr val="lt1"/>
                </a:solidFill>
                <a:latin typeface="Arial"/>
                <a:ea typeface="Arial"/>
                <a:cs typeface="Arial"/>
                <a:sym typeface="Arial"/>
              </a:rPr>
              <a:t>ActionBar</a:t>
            </a:r>
            <a:endParaRPr lang="en-US" sz="3600" b="1" i="0" u="none" strike="noStrike" cap="none" dirty="0">
              <a:solidFill>
                <a:schemeClr val="lt1"/>
              </a:solidFill>
              <a:latin typeface="Arial"/>
              <a:ea typeface="Arial"/>
              <a:cs typeface="Arial"/>
              <a:sym typeface="Arial"/>
            </a:endParaRPr>
          </a:p>
        </p:txBody>
      </p:sp>
      <p:sp>
        <p:nvSpPr>
          <p:cNvPr id="72" name="Shape 72"/>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457200" marR="0" lvl="0" indent="-381000" algn="l" rtl="0">
              <a:lnSpc>
                <a:spcPct val="100000"/>
              </a:lnSpc>
              <a:spcBef>
                <a:spcPts val="0"/>
              </a:spcBef>
              <a:spcAft>
                <a:spcPts val="0"/>
              </a:spcAft>
              <a:buClr>
                <a:schemeClr val="dk1"/>
              </a:buClr>
              <a:buSzPct val="25000"/>
              <a:buFont typeface="Noto Sans Symbols"/>
              <a:buNone/>
            </a:pPr>
            <a:r>
              <a:rPr lang="en-US" sz="3200" b="0" i="0" u="none" strike="noStrike" cap="none">
                <a:solidFill>
                  <a:srgbClr val="000000"/>
                </a:solidFill>
                <a:latin typeface="Arial"/>
                <a:ea typeface="Arial"/>
                <a:cs typeface="Arial"/>
                <a:sym typeface="Arial"/>
              </a:rPr>
              <a:t>	Thực chất các nút bấm trên ActionBar mà các bạn thấy đó là các menu. Vậy để thêm các nút bấm đó ta chỉ việc thêm menu là xong. Ví dụ ta cần thêm 2 menu là </a:t>
            </a:r>
            <a:r>
              <a:rPr lang="en-US" sz="3200" b="1" i="0" u="none" strike="noStrike" cap="none">
                <a:solidFill>
                  <a:srgbClr val="000000"/>
                </a:solidFill>
                <a:latin typeface="Arial"/>
                <a:ea typeface="Arial"/>
                <a:cs typeface="Arial"/>
                <a:sym typeface="Arial"/>
              </a:rPr>
              <a:t>search</a:t>
            </a:r>
            <a:r>
              <a:rPr lang="en-US" sz="3200" b="0" i="0" u="none" strike="noStrike" cap="none">
                <a:solidFill>
                  <a:srgbClr val="000000"/>
                </a:solidFill>
                <a:latin typeface="Arial"/>
                <a:ea typeface="Arial"/>
                <a:cs typeface="Arial"/>
                <a:sym typeface="Arial"/>
              </a:rPr>
              <a:t> và </a:t>
            </a:r>
            <a:r>
              <a:rPr lang="en-US" sz="3200" b="1" i="0" u="none" strike="noStrike" cap="none">
                <a:solidFill>
                  <a:srgbClr val="000000"/>
                </a:solidFill>
                <a:latin typeface="Arial"/>
                <a:ea typeface="Arial"/>
                <a:cs typeface="Arial"/>
                <a:sym typeface="Arial"/>
              </a:rPr>
              <a:t>share</a:t>
            </a:r>
            <a:r>
              <a:rPr lang="en-US" sz="3200" b="0" i="0" u="none" strike="noStrike" cap="none">
                <a:solidFill>
                  <a:srgbClr val="000000"/>
                </a:solidFill>
                <a:latin typeface="Arial"/>
                <a:ea typeface="Arial"/>
                <a:cs typeface="Arial"/>
                <a:sym typeface="Arial"/>
              </a:rPr>
              <a:t/>
            </a:r>
            <a:br>
              <a:rPr lang="en-US" sz="3200" b="0" i="0" u="none" strike="noStrike" cap="none">
                <a:solidFill>
                  <a:srgbClr val="000000"/>
                </a:solidFill>
                <a:latin typeface="Arial"/>
                <a:ea typeface="Arial"/>
                <a:cs typeface="Arial"/>
                <a:sym typeface="Arial"/>
              </a:rPr>
            </a:br>
            <a:r>
              <a:rPr lang="en-US" sz="3200" b="0" i="0" u="none" strike="noStrike" cap="none">
                <a:solidFill>
                  <a:srgbClr val="000000"/>
                </a:solidFill>
                <a:latin typeface="Arial"/>
                <a:ea typeface="Arial"/>
                <a:cs typeface="Arial"/>
                <a:sym typeface="Arial"/>
              </a:rPr>
              <a:t>B1: Mở file main.xml (bạn nên đổi tên lại là action_main.xml cho đỡ nhầm lẫn) trong thưc mục /res/menu/ thêm các item vào như sau:</a:t>
            </a:r>
          </a:p>
          <a:p>
            <a:pPr marL="273050" marR="0" lvl="0" indent="-273050" algn="just" rtl="0">
              <a:lnSpc>
                <a:spcPct val="150000"/>
              </a:lnSpc>
              <a:spcBef>
                <a:spcPts val="0"/>
              </a:spcBef>
              <a:spcAft>
                <a:spcPts val="0"/>
              </a:spcAft>
              <a:buClr>
                <a:schemeClr val="accent1"/>
              </a:buClr>
              <a:buSzPct val="8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73" name="Shape 73"/>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 Hình ảnh file menu</a:t>
            </a:r>
          </a:p>
        </p:txBody>
      </p:sp>
      <p:sp>
        <p:nvSpPr>
          <p:cNvPr id="79" name="Shape 79"/>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80" name="Shape 80"/>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81" name="Shape 81" descr="a.png"/>
          <p:cNvPicPr preferRelativeResize="0"/>
          <p:nvPr/>
        </p:nvPicPr>
        <p:blipFill rotWithShape="1">
          <a:blip r:embed="rId3">
            <a:alphaModFix/>
          </a:blip>
          <a:srcRect/>
          <a:stretch/>
        </p:blipFill>
        <p:spPr>
          <a:xfrm>
            <a:off x="1066800" y="1920850"/>
            <a:ext cx="7315200" cy="455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1. Khởi tạo trong activity</a:t>
            </a:r>
          </a:p>
        </p:txBody>
      </p:sp>
      <p:sp>
        <p:nvSpPr>
          <p:cNvPr id="87" name="Shape 87"/>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800" b="0" i="0" u="none" strike="noStrike" cap="none">
                <a:solidFill>
                  <a:srgbClr val="000000"/>
                </a:solidFill>
                <a:latin typeface="Arial"/>
                <a:ea typeface="Arial"/>
                <a:cs typeface="Arial"/>
                <a:sym typeface="Arial"/>
              </a:rPr>
              <a:t>B2: Trở lại file MainActivity.java và viết lại phương thức </a:t>
            </a:r>
            <a:r>
              <a:rPr lang="en-US" sz="2800" b="1" i="0" u="none" strike="noStrike" cap="none">
                <a:solidFill>
                  <a:srgbClr val="000000"/>
                </a:solidFill>
                <a:latin typeface="Arial"/>
                <a:ea typeface="Arial"/>
                <a:cs typeface="Arial"/>
                <a:sym typeface="Arial"/>
              </a:rPr>
              <a:t>onCreateOptionsMenu</a:t>
            </a:r>
          </a:p>
          <a:p>
            <a:pPr marL="273050" marR="0" lvl="0" indent="-273050" algn="just" rtl="0">
              <a:lnSpc>
                <a:spcPct val="150000"/>
              </a:lnSpc>
              <a:spcBef>
                <a:spcPts val="0"/>
              </a:spcBef>
              <a:spcAft>
                <a:spcPts val="0"/>
              </a:spcAft>
              <a:buClr>
                <a:schemeClr val="accent1"/>
              </a:buClr>
              <a:buSzPct val="85000"/>
              <a:buFont typeface="Noto Sans Symbols"/>
              <a:buChar char="●"/>
            </a:pPr>
            <a:r>
              <a:rPr lang="en-US" sz="2800" b="1" i="0" u="none" strike="noStrike" cap="none">
                <a:solidFill>
                  <a:srgbClr val="000000"/>
                </a:solidFill>
                <a:latin typeface="Times New Roman"/>
                <a:ea typeface="Times New Roman"/>
                <a:cs typeface="Times New Roman"/>
                <a:sym typeface="Times New Roman"/>
              </a:rPr>
              <a:t> </a:t>
            </a:r>
          </a:p>
        </p:txBody>
      </p:sp>
      <p:sp>
        <p:nvSpPr>
          <p:cNvPr id="88" name="Shape 88"/>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89" name="Shape 89" descr="b.png"/>
          <p:cNvPicPr preferRelativeResize="0"/>
          <p:nvPr/>
        </p:nvPicPr>
        <p:blipFill rotWithShape="1">
          <a:blip r:embed="rId3">
            <a:alphaModFix/>
          </a:blip>
          <a:srcRect/>
          <a:stretch/>
        </p:blipFill>
        <p:spPr>
          <a:xfrm>
            <a:off x="1143000" y="2914575"/>
            <a:ext cx="7391400" cy="2648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 </a:t>
            </a:r>
            <a:br>
              <a:rPr lang="en-US" sz="3600" b="0" i="0" u="none" strike="noStrike" cap="none">
                <a:solidFill>
                  <a:schemeClr val="lt1"/>
                </a:solidFill>
                <a:latin typeface="Arial"/>
                <a:ea typeface="Arial"/>
                <a:cs typeface="Arial"/>
                <a:sym typeface="Arial"/>
              </a:rPr>
            </a:br>
            <a:r>
              <a:rPr lang="en-US" sz="3600" b="0" i="0" u="none" strike="noStrike" cap="none">
                <a:solidFill>
                  <a:schemeClr val="lt1"/>
                </a:solidFill>
                <a:latin typeface="Arial"/>
                <a:ea typeface="Arial"/>
                <a:cs typeface="Arial"/>
                <a:sym typeface="Arial"/>
              </a:rPr>
              <a:t>1. Chạy chương trình</a:t>
            </a:r>
          </a:p>
        </p:txBody>
      </p:sp>
      <p:sp>
        <p:nvSpPr>
          <p:cNvPr id="95" name="Shape 95"/>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None/>
            </a:pPr>
            <a:endParaRPr sz="2600" b="0" i="0" u="none" strike="noStrike" cap="none">
              <a:solidFill>
                <a:srgbClr val="000000"/>
              </a:solidFill>
              <a:latin typeface="Times New Roman"/>
              <a:ea typeface="Times New Roman"/>
              <a:cs typeface="Times New Roman"/>
              <a:sym typeface="Times New Roman"/>
            </a:endParaRPr>
          </a:p>
        </p:txBody>
      </p:sp>
      <p:sp>
        <p:nvSpPr>
          <p:cNvPr id="96" name="Shape 96"/>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97" name="Shape 97" descr="JT3qM2H.png"/>
          <p:cNvPicPr preferRelativeResize="0"/>
          <p:nvPr/>
        </p:nvPicPr>
        <p:blipFill rotWithShape="1">
          <a:blip r:embed="rId3">
            <a:alphaModFix/>
          </a:blip>
          <a:srcRect/>
          <a:stretch/>
        </p:blipFill>
        <p:spPr>
          <a:xfrm>
            <a:off x="1981200" y="2057400"/>
            <a:ext cx="5486399" cy="3809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200" b="0" i="0" u="none" strike="noStrike" cap="none">
                <a:solidFill>
                  <a:schemeClr val="lt1"/>
                </a:solidFill>
                <a:latin typeface="Arial"/>
                <a:ea typeface="Arial"/>
                <a:cs typeface="Arial"/>
                <a:sym typeface="Arial"/>
              </a:rPr>
              <a:t>3. </a:t>
            </a:r>
            <a:r>
              <a:rPr lang="en-US" sz="3200" b="1" i="0" u="none" strike="noStrike" cap="none">
                <a:solidFill>
                  <a:schemeClr val="lt1"/>
                </a:solidFill>
                <a:latin typeface="Arial"/>
                <a:ea typeface="Arial"/>
                <a:cs typeface="Arial"/>
                <a:sym typeface="Arial"/>
              </a:rPr>
              <a:t>Bắt sự kiện các menu trên actionbar</a:t>
            </a:r>
          </a:p>
        </p:txBody>
      </p:sp>
      <p:sp>
        <p:nvSpPr>
          <p:cNvPr id="103" name="Shape 103"/>
          <p:cNvSpPr txBox="1">
            <a:spLocks noGrp="1"/>
          </p:cNvSpPr>
          <p:nvPr>
            <p:ph type="body" idx="1"/>
          </p:nvPr>
        </p:nvSpPr>
        <p:spPr>
          <a:xfrm>
            <a:off x="395287" y="1447800"/>
            <a:ext cx="8280399" cy="5105399"/>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Char char="●"/>
            </a:pPr>
            <a:r>
              <a:rPr lang="en-US" sz="2800" b="0" i="0" u="none" strike="noStrike" cap="none">
                <a:solidFill>
                  <a:srgbClr val="000000"/>
                </a:solidFill>
                <a:latin typeface="Arial"/>
                <a:ea typeface="Arial"/>
                <a:cs typeface="Arial"/>
                <a:sym typeface="Arial"/>
              </a:rPr>
              <a:t>Để thực hiện bắt sự kiện cho các menu item, chúng ta thực hiện trong phương thức </a:t>
            </a:r>
            <a:r>
              <a:rPr lang="en-US" sz="2800" b="1" i="0" u="none" strike="noStrike" cap="none">
                <a:solidFill>
                  <a:srgbClr val="000000"/>
                </a:solidFill>
                <a:latin typeface="Arial"/>
                <a:ea typeface="Arial"/>
                <a:cs typeface="Arial"/>
                <a:sym typeface="Arial"/>
              </a:rPr>
              <a:t>onOptionsItemSelected </a:t>
            </a:r>
            <a:r>
              <a:rPr lang="en-US" sz="2800" b="0" i="0" u="none" strike="noStrike" cap="none">
                <a:solidFill>
                  <a:srgbClr val="000000"/>
                </a:solidFill>
                <a:latin typeface="Arial"/>
                <a:ea typeface="Arial"/>
                <a:cs typeface="Arial"/>
                <a:sym typeface="Arial"/>
              </a:rPr>
              <a:t>trong MainActivity.java, giả sử khi click vào các menu tương ứng bạn sẽ thực hiện việc mà bạn muốn, còn mình demo hiển lên Toast nhé.</a:t>
            </a:r>
          </a:p>
        </p:txBody>
      </p:sp>
      <p:sp>
        <p:nvSpPr>
          <p:cNvPr id="104" name="Shape 104"/>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95287" y="260350"/>
            <a:ext cx="8280399" cy="725485"/>
          </a:xfrm>
          <a:prstGeom prst="rect">
            <a:avLst/>
          </a:prstGeom>
          <a:solidFill>
            <a:srgbClr val="0A59B0"/>
          </a:solidFill>
          <a:ln w="38100" cap="flat" cmpd="sng">
            <a:solidFill>
              <a:schemeClr val="lt1"/>
            </a:solidFill>
            <a:prstDash val="solid"/>
            <a:round/>
            <a:headEnd type="none" w="med" len="med"/>
            <a:tailEnd type="none" w="med" len="med"/>
          </a:ln>
        </p:spPr>
        <p:txBody>
          <a:bodyPr lIns="91425" tIns="45700" rIns="91425" bIns="91425" anchor="b" anchorCtr="0">
            <a:noAutofit/>
          </a:bodyPr>
          <a:lstStyle/>
          <a:p>
            <a:pPr marL="0" marR="0" lvl="0" indent="0" algn="l" rtl="0">
              <a:lnSpc>
                <a:spcPct val="100000"/>
              </a:lnSpc>
              <a:spcBef>
                <a:spcPts val="0"/>
              </a:spcBef>
              <a:spcAft>
                <a:spcPts val="0"/>
              </a:spcAft>
              <a:buClr>
                <a:srgbClr val="FFFFFF"/>
              </a:buClr>
              <a:buSzPct val="25000"/>
              <a:buFont typeface="Arial"/>
              <a:buNone/>
            </a:pPr>
            <a:r>
              <a:rPr lang="en-US" sz="3600" b="0" i="0" u="none" strike="noStrike" cap="none">
                <a:solidFill>
                  <a:schemeClr val="lt1"/>
                </a:solidFill>
                <a:latin typeface="Arial"/>
                <a:ea typeface="Arial"/>
                <a:cs typeface="Arial"/>
                <a:sym typeface="Arial"/>
              </a:rPr>
              <a:t>Hướng dẫn coding</a:t>
            </a:r>
          </a:p>
        </p:txBody>
      </p:sp>
      <p:sp>
        <p:nvSpPr>
          <p:cNvPr id="110" name="Shape 110"/>
          <p:cNvSpPr txBox="1">
            <a:spLocks noGrp="1"/>
          </p:cNvSpPr>
          <p:nvPr>
            <p:ph type="body" idx="1"/>
          </p:nvPr>
        </p:nvSpPr>
        <p:spPr>
          <a:xfrm>
            <a:off x="395287" y="1295400"/>
            <a:ext cx="8280399" cy="5257800"/>
          </a:xfrm>
          <a:prstGeom prst="rect">
            <a:avLst/>
          </a:prstGeom>
          <a:noFill/>
          <a:ln>
            <a:noFill/>
          </a:ln>
        </p:spPr>
        <p:txBody>
          <a:bodyPr lIns="91425" tIns="45700" rIns="91425" bIns="45700" anchor="t" anchorCtr="0">
            <a:noAutofit/>
          </a:bodyPr>
          <a:lstStyle/>
          <a:p>
            <a:pPr marL="273050" marR="0" lvl="0" indent="-273050" algn="just" rtl="0">
              <a:lnSpc>
                <a:spcPct val="150000"/>
              </a:lnSpc>
              <a:spcBef>
                <a:spcPts val="0"/>
              </a:spcBef>
              <a:spcAft>
                <a:spcPts val="0"/>
              </a:spcAft>
              <a:buClr>
                <a:schemeClr val="accent1"/>
              </a:buClr>
              <a:buSzPct val="85000"/>
              <a:buFont typeface="Noto Sans Symbols"/>
              <a:buNone/>
            </a:pPr>
            <a:endParaRPr sz="2400" b="0" i="0" u="none" strike="noStrike" cap="none">
              <a:solidFill>
                <a:srgbClr val="000000"/>
              </a:solidFill>
              <a:latin typeface="Times New Roman"/>
              <a:ea typeface="Times New Roman"/>
              <a:cs typeface="Times New Roman"/>
              <a:sym typeface="Times New Roman"/>
            </a:endParaRPr>
          </a:p>
        </p:txBody>
      </p:sp>
      <p:sp>
        <p:nvSpPr>
          <p:cNvPr id="111" name="Shape 111"/>
          <p:cNvSpPr/>
          <p:nvPr/>
        </p:nvSpPr>
        <p:spPr>
          <a:xfrm>
            <a:off x="146050" y="6210300"/>
            <a:ext cx="457200" cy="457200"/>
          </a:xfrm>
          <a:prstGeom prst="ellipse">
            <a:avLst/>
          </a:prstGeom>
          <a:solidFill>
            <a:srgbClr val="0A59B0"/>
          </a:solidFill>
          <a:ln w="38100" cap="flat" cmpd="sng">
            <a:solidFill>
              <a:schemeClr val="lt1"/>
            </a:solidFill>
            <a:prstDash val="solid"/>
            <a:miter/>
            <a:headEnd type="none" w="med" len="med"/>
            <a:tailEnd type="none" w="med" len="med"/>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 </a:t>
            </a:r>
          </a:p>
        </p:txBody>
      </p:sp>
      <p:pic>
        <p:nvPicPr>
          <p:cNvPr id="112" name="Shape 112" descr="c.png"/>
          <p:cNvPicPr preferRelativeResize="0"/>
          <p:nvPr/>
        </p:nvPicPr>
        <p:blipFill rotWithShape="1">
          <a:blip r:embed="rId3">
            <a:alphaModFix/>
          </a:blip>
          <a:srcRect/>
          <a:stretch/>
        </p:blipFill>
        <p:spPr>
          <a:xfrm>
            <a:off x="914400" y="1752600"/>
            <a:ext cx="7391399" cy="4648199"/>
          </a:xfrm>
          <a:prstGeom prst="rect">
            <a:avLst/>
          </a:prstGeom>
          <a:noFill/>
          <a:ln>
            <a:noFill/>
          </a:ln>
        </p:spPr>
      </p:pic>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1114</Words>
  <Application>Microsoft Macintosh PowerPoint</Application>
  <PresentationFormat>On-screen Show (4:3)</PresentationFormat>
  <Paragraphs>176</Paragraphs>
  <Slides>32</Slides>
  <Notes>32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Courier New</vt:lpstr>
      <vt:lpstr>Noto Sans Symbols</vt:lpstr>
      <vt:lpstr>Roboto</vt:lpstr>
      <vt:lpstr>Times New Roman</vt:lpstr>
      <vt:lpstr>Arial</vt:lpstr>
      <vt:lpstr>1_Equity</vt:lpstr>
      <vt:lpstr>2_Equity</vt:lpstr>
      <vt:lpstr>Buổi 6: Action bar, menu và Alert Dialog trong Android</vt:lpstr>
      <vt:lpstr>Nội dung</vt:lpstr>
      <vt:lpstr>I. Action Bar là gì?</vt:lpstr>
      <vt:lpstr>2. Tạo các menu item for ActionBar</vt:lpstr>
      <vt:lpstr>1. Hình ảnh file menu</vt:lpstr>
      <vt:lpstr>1. Khởi tạo trong activity</vt:lpstr>
      <vt:lpstr>.  1. Chạy chương trình</vt:lpstr>
      <vt:lpstr>3. Bắt sự kiện các menu trên actionbar</vt:lpstr>
      <vt:lpstr>Hướng dẫn coding</vt:lpstr>
      <vt:lpstr>4. Tạo nút quay về tại icon Ứng dụng</vt:lpstr>
      <vt:lpstr>4. Tạo nút quay về tại icon Ứng dụng</vt:lpstr>
      <vt:lpstr>5. SearchView trên ActionBar</vt:lpstr>
      <vt:lpstr>5. SearchView trên ActionBar</vt:lpstr>
      <vt:lpstr>6. Sử dụng menu share trên ActionBar</vt:lpstr>
      <vt:lpstr>6. Sử dụng menu share trên ActionBar</vt:lpstr>
      <vt:lpstr>6. Sử dụng menu share trên ActionBar</vt:lpstr>
      <vt:lpstr>Nội dung</vt:lpstr>
      <vt:lpstr>ToolBar</vt:lpstr>
      <vt:lpstr>ToolBar(Hướng dẫn demo)</vt:lpstr>
      <vt:lpstr>ToolBar (Hướng dẫn demo)</vt:lpstr>
      <vt:lpstr>ToolBar(Hướng dẫn demo)</vt:lpstr>
      <vt:lpstr>II. Menu</vt:lpstr>
      <vt:lpstr>1. OptionMenu</vt:lpstr>
      <vt:lpstr>1. OptionMenu</vt:lpstr>
      <vt:lpstr>1. OptionMenu</vt:lpstr>
      <vt:lpstr>1. OptionMenu</vt:lpstr>
      <vt:lpstr>2. ContextMenu</vt:lpstr>
      <vt:lpstr>2. ContextMenu</vt:lpstr>
      <vt:lpstr>3. PopupMenu</vt:lpstr>
      <vt:lpstr>III. Custom AlertDialog</vt:lpstr>
      <vt:lpstr>2. Custom AlertDialog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 6: Action bar, menu và Alert Dialog trong Android</dc:title>
  <cp:lastModifiedBy>Microsoft Office User</cp:lastModifiedBy>
  <cp:revision>20</cp:revision>
  <dcterms:modified xsi:type="dcterms:W3CDTF">2018-06-24T03:47:10Z</dcterms:modified>
</cp:coreProperties>
</file>