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12"/>
    <p:restoredTop sz="50000"/>
  </p:normalViewPr>
  <p:slideViewPr>
    <p:cSldViewPr snapToGrid="0" snapToObjects="1">
      <p:cViewPr varScale="1">
        <p:scale>
          <a:sx n="67" d="100"/>
          <a:sy n="67" d="100"/>
        </p:scale>
        <p:origin x="176"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042893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693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651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ố cục tùy chỉnh">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29" y="0"/>
            <a:ext cx="9144000" cy="1741500"/>
          </a:xfrm>
          <a:prstGeom prst="rect">
            <a:avLst/>
          </a:prstGeom>
          <a:solidFill>
            <a:srgbClr val="0F9D5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rot="10800000">
            <a:off x="7697100" y="-25"/>
            <a:ext cx="962400" cy="1741500"/>
          </a:xfrm>
          <a:prstGeom prst="rect">
            <a:avLst/>
          </a:prstGeom>
          <a:solidFill>
            <a:srgbClr val="57BB8A"/>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a:off x="5750475" y="-25"/>
            <a:ext cx="1946700" cy="1741500"/>
          </a:xfrm>
          <a:prstGeom prst="rect">
            <a:avLst/>
          </a:prstGeom>
          <a:solidFill>
            <a:srgbClr val="33AC71"/>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flipH="1">
            <a:off x="8659499" y="-25"/>
            <a:ext cx="484500" cy="1741500"/>
          </a:xfrm>
          <a:prstGeom prst="rect">
            <a:avLst/>
          </a:prstGeom>
          <a:solidFill>
            <a:srgbClr val="87CEAC"/>
          </a:soli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324475" y="148225"/>
            <a:ext cx="5244900" cy="1373700"/>
          </a:xfrm>
          <a:prstGeom prst="rect">
            <a:avLst/>
          </a:prstGeom>
          <a:noFill/>
        </p:spPr>
        <p:txBody>
          <a:bodyPr lIns="91425" tIns="91425" rIns="91425" bIns="91425" anchor="b" anchorCtr="0"/>
          <a:lstStyle>
            <a:lvl1pPr lvl="0" algn="l">
              <a:lnSpc>
                <a:spcPct val="100000"/>
              </a:lnSpc>
              <a:spcBef>
                <a:spcPts val="0"/>
              </a:spcBef>
              <a:spcAft>
                <a:spcPts val="0"/>
              </a:spcAft>
              <a:buNone/>
              <a:defRPr sz="2800" b="1">
                <a:solidFill>
                  <a:srgbClr val="FFFFFF"/>
                </a:solidFill>
              </a:defRPr>
            </a:lvl1pPr>
            <a:lvl2pPr lvl="1" algn="l">
              <a:lnSpc>
                <a:spcPct val="100000"/>
              </a:lnSpc>
              <a:spcBef>
                <a:spcPts val="0"/>
              </a:spcBef>
              <a:spcAft>
                <a:spcPts val="0"/>
              </a:spcAft>
              <a:buNone/>
              <a:defRPr sz="2800" b="1">
                <a:solidFill>
                  <a:srgbClr val="FFFFFF"/>
                </a:solidFill>
              </a:defRPr>
            </a:lvl2pPr>
            <a:lvl3pPr lvl="2" algn="l">
              <a:lnSpc>
                <a:spcPct val="100000"/>
              </a:lnSpc>
              <a:spcBef>
                <a:spcPts val="0"/>
              </a:spcBef>
              <a:spcAft>
                <a:spcPts val="0"/>
              </a:spcAft>
              <a:buNone/>
              <a:defRPr sz="2800" b="1">
                <a:solidFill>
                  <a:srgbClr val="FFFFFF"/>
                </a:solidFill>
              </a:defRPr>
            </a:lvl3pPr>
            <a:lvl4pPr lvl="3" algn="l">
              <a:lnSpc>
                <a:spcPct val="100000"/>
              </a:lnSpc>
              <a:spcBef>
                <a:spcPts val="0"/>
              </a:spcBef>
              <a:spcAft>
                <a:spcPts val="0"/>
              </a:spcAft>
              <a:buNone/>
              <a:defRPr sz="2800" b="1">
                <a:solidFill>
                  <a:srgbClr val="FFFFFF"/>
                </a:solidFill>
              </a:defRPr>
            </a:lvl4pPr>
            <a:lvl5pPr lvl="4" algn="l">
              <a:lnSpc>
                <a:spcPct val="100000"/>
              </a:lnSpc>
              <a:spcBef>
                <a:spcPts val="0"/>
              </a:spcBef>
              <a:spcAft>
                <a:spcPts val="0"/>
              </a:spcAft>
              <a:buNone/>
              <a:defRPr sz="2800" b="1">
                <a:solidFill>
                  <a:srgbClr val="FFFFFF"/>
                </a:solidFill>
              </a:defRPr>
            </a:lvl5pPr>
            <a:lvl6pPr lvl="5" algn="l">
              <a:lnSpc>
                <a:spcPct val="100000"/>
              </a:lnSpc>
              <a:spcBef>
                <a:spcPts val="0"/>
              </a:spcBef>
              <a:spcAft>
                <a:spcPts val="0"/>
              </a:spcAft>
              <a:buNone/>
              <a:defRPr sz="2800" b="1">
                <a:solidFill>
                  <a:srgbClr val="FFFFFF"/>
                </a:solidFill>
              </a:defRPr>
            </a:lvl6pPr>
            <a:lvl7pPr lvl="6" algn="l">
              <a:lnSpc>
                <a:spcPct val="100000"/>
              </a:lnSpc>
              <a:spcBef>
                <a:spcPts val="0"/>
              </a:spcBef>
              <a:spcAft>
                <a:spcPts val="0"/>
              </a:spcAft>
              <a:buNone/>
              <a:defRPr sz="2800" b="1">
                <a:solidFill>
                  <a:srgbClr val="FFFFFF"/>
                </a:solidFill>
              </a:defRPr>
            </a:lvl7pPr>
            <a:lvl8pPr lvl="7" algn="l">
              <a:lnSpc>
                <a:spcPct val="100000"/>
              </a:lnSpc>
              <a:spcBef>
                <a:spcPts val="0"/>
              </a:spcBef>
              <a:spcAft>
                <a:spcPts val="0"/>
              </a:spcAft>
              <a:buNone/>
              <a:defRPr sz="2800" b="1">
                <a:solidFill>
                  <a:srgbClr val="FFFFFF"/>
                </a:solidFill>
              </a:defRPr>
            </a:lvl8pPr>
            <a:lvl9pPr lvl="8" algn="l">
              <a:lnSpc>
                <a:spcPct val="100000"/>
              </a:lnSpc>
              <a:spcBef>
                <a:spcPts val="0"/>
              </a:spcBef>
              <a:spcAft>
                <a:spcPts val="0"/>
              </a:spcAft>
              <a:buNone/>
              <a:defRPr sz="2800" b="1">
                <a:solidFill>
                  <a:srgbClr val="FFFFFF"/>
                </a:solidFill>
              </a:defRPr>
            </a:lvl9pPr>
          </a:lstStyle>
          <a:p>
            <a:endParaRPr/>
          </a:p>
        </p:txBody>
      </p:sp>
      <p:sp>
        <p:nvSpPr>
          <p:cNvPr id="57" name="Shape 57"/>
          <p:cNvSpPr txBox="1">
            <a:spLocks noGrp="1"/>
          </p:cNvSpPr>
          <p:nvPr>
            <p:ph type="body" idx="1"/>
          </p:nvPr>
        </p:nvSpPr>
        <p:spPr>
          <a:xfrm>
            <a:off x="324475" y="1920450"/>
            <a:ext cx="8494800" cy="2704200"/>
          </a:xfrm>
          <a:prstGeom prst="rect">
            <a:avLst/>
          </a:prstGeom>
          <a:noFill/>
        </p:spPr>
        <p:txBody>
          <a:bodyPr lIns="91425" tIns="91425" rIns="91425" bIns="91425" anchor="t" anchorCtr="0"/>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a:endParaRPr/>
          </a:p>
        </p:txBody>
      </p:sp>
      <p:sp>
        <p:nvSpPr>
          <p:cNvPr id="58" name="Shape 58"/>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vi" sz="1000">
                <a:solidFill>
                  <a:srgbClr val="616161"/>
                </a:solidFill>
              </a:rPr>
              <a:t>‹#›</a:t>
            </a:fld>
            <a:endParaRPr lang="vi" sz="1000">
              <a:solidFill>
                <a:srgbClr val="61616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vi" sz="1000">
                <a:solidFill>
                  <a:schemeClr val="dk2"/>
                </a:solidFill>
              </a:rPr>
              <a:t>‹#›</a:t>
            </a:fld>
            <a:endParaRPr lang="vi"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81950" y="124250"/>
            <a:ext cx="8520600" cy="530400"/>
          </a:xfrm>
          <a:prstGeom prst="rect">
            <a:avLst/>
          </a:prstGeom>
        </p:spPr>
        <p:txBody>
          <a:bodyPr lIns="91425" tIns="91425" rIns="91425" bIns="91425" anchor="b" anchorCtr="0">
            <a:noAutofit/>
          </a:bodyPr>
          <a:lstStyle/>
          <a:p>
            <a:pPr marL="457200" lvl="0" indent="-406400" algn="l">
              <a:spcBef>
                <a:spcPts val="0"/>
              </a:spcBef>
              <a:buSzPct val="100000"/>
              <a:buChar char="❖"/>
            </a:pPr>
            <a:r>
              <a:rPr lang="vi" sz="2800"/>
              <a:t>Nội dung</a:t>
            </a:r>
          </a:p>
        </p:txBody>
      </p:sp>
      <p:sp>
        <p:nvSpPr>
          <p:cNvPr id="64" name="Shape 64"/>
          <p:cNvSpPr txBox="1">
            <a:spLocks noGrp="1"/>
          </p:cNvSpPr>
          <p:nvPr>
            <p:ph type="subTitle" idx="1"/>
          </p:nvPr>
        </p:nvSpPr>
        <p:spPr>
          <a:xfrm>
            <a:off x="81950" y="850075"/>
            <a:ext cx="8520600" cy="3854400"/>
          </a:xfrm>
          <a:prstGeom prst="rect">
            <a:avLst/>
          </a:prstGeom>
        </p:spPr>
        <p:txBody>
          <a:bodyPr lIns="91425" tIns="91425" rIns="91425" bIns="91425" anchor="t" anchorCtr="0">
            <a:noAutofit/>
          </a:bodyPr>
          <a:lstStyle/>
          <a:p>
            <a:pPr marL="457200" lvl="0" indent="-393700" algn="just" rtl="0">
              <a:spcBef>
                <a:spcPts val="0"/>
              </a:spcBef>
              <a:buSzPct val="100000"/>
              <a:buChar char="●"/>
            </a:pPr>
            <a:r>
              <a:rPr lang="vi" sz="2600" dirty="0"/>
              <a:t>Sqlite trong android</a:t>
            </a:r>
          </a:p>
          <a:p>
            <a:pPr marL="457200" lvl="0" indent="-393700" algn="just">
              <a:spcBef>
                <a:spcPts val="0"/>
              </a:spcBef>
              <a:buSzPct val="100000"/>
              <a:buChar char="●"/>
            </a:pPr>
            <a:r>
              <a:rPr lang="vi" sz="2600" dirty="0"/>
              <a:t>Sugar </a:t>
            </a:r>
            <a:r>
              <a:rPr lang="vi" sz="2600" dirty="0" smtClean="0"/>
              <a:t>ORM</a:t>
            </a:r>
            <a:endParaRPr lang="en-US" sz="2600" dirty="0" smtClean="0"/>
          </a:p>
          <a:p>
            <a:pPr marL="457200" lvl="0" indent="-393700" algn="just">
              <a:spcBef>
                <a:spcPts val="0"/>
              </a:spcBef>
              <a:buSzPct val="100000"/>
              <a:buChar char="●"/>
            </a:pPr>
            <a:r>
              <a:rPr lang="en-US" sz="2600" smtClean="0"/>
              <a:t>Realm</a:t>
            </a:r>
            <a:endParaRPr lang="vi"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24475" y="148225"/>
            <a:ext cx="5244900" cy="1373700"/>
          </a:xfrm>
          <a:prstGeom prst="rect">
            <a:avLst/>
          </a:prstGeom>
        </p:spPr>
        <p:txBody>
          <a:bodyPr lIns="91425" tIns="91425" rIns="91425" bIns="91425" anchor="b" anchorCtr="0">
            <a:noAutofit/>
          </a:bodyPr>
          <a:lstStyle/>
          <a:p>
            <a:pPr marL="457200" lvl="0" indent="-228600">
              <a:spcBef>
                <a:spcPts val="0"/>
              </a:spcBef>
              <a:buChar char="❖"/>
            </a:pPr>
            <a:r>
              <a:rPr lang="vi"/>
              <a:t>Khái Niệm</a:t>
            </a:r>
          </a:p>
        </p:txBody>
      </p:sp>
      <p:sp>
        <p:nvSpPr>
          <p:cNvPr id="70" name="Shape 70"/>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marL="457200" lvl="0" indent="-228600">
              <a:spcBef>
                <a:spcPts val="0"/>
              </a:spcBef>
              <a:buChar char="●"/>
            </a:pPr>
            <a:r>
              <a:rPr lang="vi"/>
              <a:t>SQLite là một cơ sở dữ liệu mã nguồn mở, nghĩa là sử dụng để thực hiện các hoạt động cơ sở dữ liệu trên các thiết bị Android như lưu trữ, thao tác hoặc lấy dữ liệu liên tục từ các cơ sở dữ liệu khi lap trinh android . Nó được nhúng vào android bằng cách mặc định. Vì vậy, không có cần phải thực hiện bất kỳ thiết lập cơ sở dữ liệu hoặc công việc quản lý.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marL="457200" lvl="0" indent="-228600">
              <a:spcBef>
                <a:spcPts val="0"/>
              </a:spcBef>
              <a:buChar char="❖"/>
            </a:pPr>
            <a:r>
              <a:rPr lang="vi"/>
              <a:t>Lớp SQLiteOpenHelper</a:t>
            </a:r>
          </a:p>
        </p:txBody>
      </p:sp>
      <p:sp>
        <p:nvSpPr>
          <p:cNvPr id="76" name="Shape 7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406400" algn="just">
              <a:spcBef>
                <a:spcPts val="0"/>
              </a:spcBef>
              <a:buClr>
                <a:schemeClr val="dk1"/>
              </a:buClr>
              <a:buSzPct val="100000"/>
              <a:buChar char="●"/>
            </a:pPr>
            <a:r>
              <a:rPr lang="vi" sz="2800">
                <a:solidFill>
                  <a:schemeClr val="dk1"/>
                </a:solidFill>
              </a:rPr>
              <a:t>Lớp android.database.sqlite.SQLiteOpenHelper được sử dụng để tạo ra cơ sở dữ liệu và quản lý phiên bản. Để thực hiện bất kỳ hoạt động cơ sở dữ liệu, bạn phải cung cấp cho việc thực hiện các phương pháp onCreate() và onUpgrade() của lớp SQLiteOpenHelper.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marL="457200" lvl="0" indent="-228600">
              <a:spcBef>
                <a:spcPts val="0"/>
              </a:spcBef>
              <a:buChar char="❖"/>
            </a:pPr>
            <a:r>
              <a:rPr lang="vi"/>
              <a:t>Cấu trúc của lớp SQLiteOpenHelper</a:t>
            </a:r>
          </a:p>
        </p:txBody>
      </p:sp>
      <p:sp>
        <p:nvSpPr>
          <p:cNvPr id="82" name="Shape 8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83" name="Shape 83" descr="Screenshot from 2016-04-05 13:52:38.png"/>
          <p:cNvPicPr preferRelativeResize="0"/>
          <p:nvPr/>
        </p:nvPicPr>
        <p:blipFill>
          <a:blip r:embed="rId3">
            <a:alphaModFix/>
          </a:blip>
          <a:stretch>
            <a:fillRect/>
          </a:stretch>
        </p:blipFill>
        <p:spPr>
          <a:xfrm>
            <a:off x="471975" y="1579850"/>
            <a:ext cx="8085350" cy="304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254275" y="146350"/>
            <a:ext cx="8520600" cy="572700"/>
          </a:xfrm>
          <a:prstGeom prst="rect">
            <a:avLst/>
          </a:prstGeom>
        </p:spPr>
        <p:txBody>
          <a:bodyPr lIns="91425" tIns="91425" rIns="91425" bIns="91425" anchor="t" anchorCtr="0">
            <a:noAutofit/>
          </a:bodyPr>
          <a:lstStyle/>
          <a:p>
            <a:pPr marL="457200" lvl="0" indent="-228600">
              <a:spcBef>
                <a:spcPts val="0"/>
              </a:spcBef>
              <a:buChar char="❖"/>
            </a:pPr>
            <a:r>
              <a:rPr lang="vi"/>
              <a:t>Phương thức của lớp SQLiteOpenHelper</a:t>
            </a:r>
          </a:p>
        </p:txBody>
      </p:sp>
      <p:pic>
        <p:nvPicPr>
          <p:cNvPr id="89" name="Shape 89" descr="Screenshot from 2016-04-05 13:57:30.png"/>
          <p:cNvPicPr preferRelativeResize="0"/>
          <p:nvPr/>
        </p:nvPicPr>
        <p:blipFill>
          <a:blip r:embed="rId3">
            <a:alphaModFix/>
          </a:blip>
          <a:stretch>
            <a:fillRect/>
          </a:stretch>
        </p:blipFill>
        <p:spPr>
          <a:xfrm>
            <a:off x="642950" y="945499"/>
            <a:ext cx="7853899" cy="3573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88925"/>
            <a:ext cx="8520600" cy="572700"/>
          </a:xfrm>
          <a:prstGeom prst="rect">
            <a:avLst/>
          </a:prstGeom>
        </p:spPr>
        <p:txBody>
          <a:bodyPr lIns="91425" tIns="91425" rIns="91425" bIns="91425" anchor="t" anchorCtr="0">
            <a:noAutofit/>
          </a:bodyPr>
          <a:lstStyle/>
          <a:p>
            <a:pPr marL="457200" lvl="0" indent="-228600">
              <a:spcBef>
                <a:spcPts val="0"/>
              </a:spcBef>
              <a:buChar char="❖"/>
            </a:pPr>
            <a:r>
              <a:rPr lang="vi"/>
              <a:t>Phương thức của lớp SQLiteDatabase</a:t>
            </a:r>
          </a:p>
        </p:txBody>
      </p:sp>
      <p:sp>
        <p:nvSpPr>
          <p:cNvPr id="95" name="Shape 95"/>
          <p:cNvSpPr txBox="1">
            <a:spLocks noGrp="1"/>
          </p:cNvSpPr>
          <p:nvPr>
            <p:ph type="body" idx="1"/>
          </p:nvPr>
        </p:nvSpPr>
        <p:spPr>
          <a:xfrm>
            <a:off x="311700" y="3996175"/>
            <a:ext cx="8520600" cy="978000"/>
          </a:xfrm>
          <a:prstGeom prst="rect">
            <a:avLst/>
          </a:prstGeom>
        </p:spPr>
        <p:txBody>
          <a:bodyPr lIns="91425" tIns="91425" rIns="91425" bIns="91425" anchor="t" anchorCtr="0">
            <a:noAutofit/>
          </a:bodyPr>
          <a:lstStyle/>
          <a:p>
            <a:pPr marL="457200" lvl="0" indent="-228600" algn="just" rtl="0">
              <a:spcBef>
                <a:spcPts val="0"/>
              </a:spcBef>
              <a:buChar char="●"/>
            </a:pPr>
            <a:r>
              <a:rPr lang="vi" b="1"/>
              <a:t>bổ sung</a:t>
            </a:r>
            <a:r>
              <a:rPr lang="vi"/>
              <a:t>:ngoài các phương thức trên còn có các phương thức sau:int delete(String table,whereClause,String[]whereArgs) và rawQuery(String query)</a:t>
            </a:r>
          </a:p>
          <a:p>
            <a:pPr lvl="0">
              <a:spcBef>
                <a:spcPts val="0"/>
              </a:spcBef>
              <a:buNone/>
            </a:pPr>
            <a:endParaRPr/>
          </a:p>
        </p:txBody>
      </p:sp>
      <p:pic>
        <p:nvPicPr>
          <p:cNvPr id="96" name="Shape 96" descr="Screenshot from 2016-04-05 13:56:19.png"/>
          <p:cNvPicPr preferRelativeResize="0"/>
          <p:nvPr/>
        </p:nvPicPr>
        <p:blipFill>
          <a:blip r:embed="rId3">
            <a:alphaModFix/>
          </a:blip>
          <a:stretch>
            <a:fillRect/>
          </a:stretch>
        </p:blipFill>
        <p:spPr>
          <a:xfrm>
            <a:off x="469725" y="661625"/>
            <a:ext cx="8080000" cy="322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lvl="0" algn="ctr">
              <a:spcBef>
                <a:spcPts val="0"/>
              </a:spcBef>
              <a:buNone/>
            </a:pPr>
            <a:r>
              <a:rPr lang="vi" sz="6000">
                <a:solidFill>
                  <a:srgbClr val="FF0000"/>
                </a:solidFill>
              </a:rPr>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vi"/>
              <a:t>Sugar ORM</a:t>
            </a:r>
          </a:p>
        </p:txBody>
      </p:sp>
      <p:sp>
        <p:nvSpPr>
          <p:cNvPr id="107" name="Shape 107"/>
          <p:cNvSpPr txBox="1">
            <a:spLocks noGrp="1"/>
          </p:cNvSpPr>
          <p:nvPr>
            <p:ph type="body" idx="1"/>
          </p:nvPr>
        </p:nvSpPr>
        <p:spPr>
          <a:xfrm>
            <a:off x="111025" y="1141925"/>
            <a:ext cx="8520600" cy="3416400"/>
          </a:xfrm>
          <a:prstGeom prst="rect">
            <a:avLst/>
          </a:prstGeom>
        </p:spPr>
        <p:txBody>
          <a:bodyPr lIns="91425" tIns="91425" rIns="91425" bIns="91425" anchor="t" anchorCtr="0">
            <a:noAutofit/>
          </a:bodyPr>
          <a:lstStyle/>
          <a:p>
            <a:pPr lvl="0">
              <a:spcBef>
                <a:spcPts val="0"/>
              </a:spcBef>
              <a:buNone/>
            </a:pPr>
            <a:r>
              <a:rPr lang="vi"/>
              <a:t>phần này sẽ nói trên http://satyan.github.io/sugar/getting-started.html</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195</Words>
  <Application>Microsoft Macintosh PowerPoint</Application>
  <PresentationFormat>On-screen Show (16:9)</PresentationFormat>
  <Paragraphs>15</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simple-light-2</vt:lpstr>
      <vt:lpstr>Nội dung</vt:lpstr>
      <vt:lpstr>Khái Niệm</vt:lpstr>
      <vt:lpstr>Lớp SQLiteOpenHelper</vt:lpstr>
      <vt:lpstr>Cấu trúc của lớp SQLiteOpenHelper</vt:lpstr>
      <vt:lpstr>Phương thức của lớp SQLiteOpenHelper</vt:lpstr>
      <vt:lpstr>Phương thức của lớp SQLiteDatabase</vt:lpstr>
      <vt:lpstr>PowerPoint Presentation</vt:lpstr>
      <vt:lpstr>Sugar ORM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cp:lastModifiedBy>Microsoft Office User</cp:lastModifiedBy>
  <cp:revision>1</cp:revision>
  <dcterms:modified xsi:type="dcterms:W3CDTF">2018-07-08T05:06:03Z</dcterms:modified>
</cp:coreProperties>
</file>