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76"/>
  </p:normalViewPr>
  <p:slideViewPr>
    <p:cSldViewPr snapToGrid="0" snapToObjects="1">
      <p:cViewPr varScale="1">
        <p:scale>
          <a:sx n="114" d="100"/>
          <a:sy n="114" d="100"/>
        </p:scale>
        <p:origin x="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12018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5"/>
            <a:ext cx="3170235" cy="479425"/>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04289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10" name="Shape 110"/>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19" name="Shape 119"/>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34" name="Shape 134"/>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4489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900">
                <a:solidFill>
                  <a:srgbClr val="4B4F56"/>
                </a:solidFill>
                <a:highlight>
                  <a:srgbClr val="F1F0F0"/>
                </a:highlight>
              </a:rPr>
              <a:t>compile 'com.squareup.retrofit2:converter-gson:2.1.0'</a:t>
            </a:r>
          </a:p>
        </p:txBody>
      </p:sp>
      <p:sp>
        <p:nvSpPr>
          <p:cNvPr id="148" name="Shape 14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7513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6518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61" name="Shape 61"/>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68" name="Shape 68"/>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75" name="Shape 75"/>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a:t>compile 'org.jbundle.util.osgi.wrapped:org.jbundle.util.osgi.wrapped.org.apache.http.client:4.1.2'</a:t>
            </a:r>
          </a:p>
        </p:txBody>
      </p:sp>
      <p:sp>
        <p:nvSpPr>
          <p:cNvPr id="82" name="Shape 82"/>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89" name="Shape 89"/>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96" name="Shape 96"/>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03" name="Shape 103"/>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295400" y="3200400"/>
            <a:ext cx="6400799" cy="1600198"/>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ctrTitle"/>
          </p:nvPr>
        </p:nvSpPr>
        <p:spPr>
          <a:xfrm>
            <a:off x="457200" y="1505929"/>
            <a:ext cx="82296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7" name="Shape 2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5536" y="260645"/>
            <a:ext cx="8280919" cy="724941"/>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0" name="Shape 40"/>
          <p:cNvSpPr txBox="1">
            <a:spLocks noGrp="1"/>
          </p:cNvSpPr>
          <p:nvPr>
            <p:ph type="body" idx="1"/>
          </p:nvPr>
        </p:nvSpPr>
        <p:spPr>
          <a:xfrm>
            <a:off x="395536" y="1124744"/>
            <a:ext cx="8280919" cy="4968551"/>
          </a:xfrm>
          <a:prstGeom prst="rect">
            <a:avLst/>
          </a:prstGeom>
          <a:noFill/>
          <a:ln>
            <a:noFill/>
          </a:ln>
        </p:spPr>
        <p:txBody>
          <a:bodyPr lIns="91425" tIns="91425" rIns="91425" bIns="91425" anchor="t" anchorCtr="0"/>
          <a:lstStyle>
            <a:lvl1pPr marL="273050" marR="0" lvl="0" indent="444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746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412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460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762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558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609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533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584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 name="Shape 13"/>
          <p:cNvGrpSpPr/>
          <p:nvPr/>
        </p:nvGrpSpPr>
        <p:grpSpPr>
          <a:xfrm>
            <a:off x="60325" y="60325"/>
            <a:ext cx="9023350" cy="6705599"/>
            <a:chOff x="60325" y="60325"/>
            <a:chExt cx="9023350" cy="6705599"/>
          </a:xfrm>
        </p:grpSpPr>
        <p:pic>
          <p:nvPicPr>
            <p:cNvPr id="14" name="Shape 1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15" name="Shape 15"/>
            <p:cNvSpPr txBox="1"/>
            <p:nvPr/>
          </p:nvSpPr>
          <p:spPr>
            <a:xfrm>
              <a:off x="161925" y="166685"/>
              <a:ext cx="8820148" cy="64976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p:nvPr/>
        </p:nvSpPr>
        <p:spPr>
          <a:xfrm>
            <a:off x="63500" y="1449387"/>
            <a:ext cx="9020175" cy="1527175"/>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p:nvPr/>
        </p:nvSpPr>
        <p:spPr>
          <a:xfrm>
            <a:off x="63500" y="1397000"/>
            <a:ext cx="9020175" cy="12064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p:nvPr/>
        </p:nvSpPr>
        <p:spPr>
          <a:xfrm>
            <a:off x="63500" y="2976560"/>
            <a:ext cx="9020175" cy="1111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viblo.asia/nguyen.van.tung/posts/7rVRqwNJG4b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subTitle" idx="1"/>
          </p:nvPr>
        </p:nvSpPr>
        <p:spPr>
          <a:xfrm>
            <a:off x="214312" y="285750"/>
            <a:ext cx="6400799"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2600" b="1" i="0" u="none" strike="noStrike" cap="none">
                <a:solidFill>
                  <a:srgbClr val="000000"/>
                </a:solidFill>
                <a:latin typeface="Times New Roman"/>
                <a:ea typeface="Times New Roman"/>
                <a:cs typeface="Times New Roman"/>
                <a:sym typeface="Times New Roman"/>
              </a:rPr>
              <a:t>LẬP TRÌNH ANDROID</a:t>
            </a:r>
          </a:p>
        </p:txBody>
      </p:sp>
      <p:sp>
        <p:nvSpPr>
          <p:cNvPr id="49" name="Shape 49"/>
          <p:cNvSpPr txBox="1">
            <a:spLocks noGrp="1"/>
          </p:cNvSpPr>
          <p:nvPr>
            <p:ph type="ctrTitle"/>
          </p:nvPr>
        </p:nvSpPr>
        <p:spPr>
          <a:xfrm>
            <a:off x="457200" y="1506537"/>
            <a:ext cx="8229600" cy="1470023"/>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Arial"/>
              <a:buNone/>
            </a:pPr>
            <a:r>
              <a:rPr lang="en-US" sz="2400" b="0" i="0" u="none" strike="noStrike" cap="none" dirty="0" err="1">
                <a:solidFill>
                  <a:srgbClr val="FFFFFF"/>
                </a:solidFill>
                <a:latin typeface="Times New Roman"/>
                <a:ea typeface="Times New Roman"/>
                <a:cs typeface="Times New Roman"/>
                <a:sym typeface="Times New Roman"/>
              </a:rPr>
              <a:t>Buổi</a:t>
            </a:r>
            <a:r>
              <a:rPr lang="en-US" sz="2400" b="0" i="0" u="none" strike="noStrike" cap="none" dirty="0">
                <a:solidFill>
                  <a:srgbClr val="FFFFFF"/>
                </a:solidFill>
                <a:latin typeface="Times New Roman"/>
                <a:ea typeface="Times New Roman"/>
                <a:cs typeface="Times New Roman"/>
                <a:sym typeface="Times New Roman"/>
              </a:rPr>
              <a:t> </a:t>
            </a:r>
            <a:r>
              <a:rPr lang="en-US" sz="2400" dirty="0" smtClean="0">
                <a:solidFill>
                  <a:srgbClr val="FFFFFF"/>
                </a:solidFill>
                <a:latin typeface="Times New Roman"/>
                <a:ea typeface="Times New Roman"/>
                <a:cs typeface="Times New Roman"/>
                <a:sym typeface="Times New Roman"/>
              </a:rPr>
              <a:t>13</a:t>
            </a:r>
            <a:r>
              <a:rPr lang="en-US" sz="2400" b="0" i="0" u="none" strike="noStrike" cap="none" dirty="0" smtClean="0">
                <a:solidFill>
                  <a:srgbClr val="FFFFFF"/>
                </a:solidFill>
                <a:latin typeface="Times New Roman"/>
                <a:ea typeface="Times New Roman"/>
                <a:cs typeface="Times New Roman"/>
                <a:sym typeface="Times New Roman"/>
              </a:rPr>
              <a:t>: </a:t>
            </a:r>
            <a:r>
              <a:rPr lang="en-US" sz="2400" dirty="0" err="1">
                <a:solidFill>
                  <a:srgbClr val="FFFFFF"/>
                </a:solidFill>
              </a:rPr>
              <a:t>HttpURLConnection</a:t>
            </a:r>
            <a:r>
              <a:rPr lang="en-US" sz="2400" dirty="0">
                <a:solidFill>
                  <a:srgbClr val="FFFFFF"/>
                </a:solidFill>
                <a:latin typeface="Times New Roman"/>
                <a:ea typeface="Times New Roman"/>
                <a:cs typeface="Times New Roman"/>
                <a:sym typeface="Times New Roman"/>
              </a:rPr>
              <a:t>, </a:t>
            </a:r>
            <a:r>
              <a:rPr lang="en-US" sz="2400" dirty="0">
                <a:solidFill>
                  <a:srgbClr val="FFFFFF"/>
                </a:solidFill>
              </a:rPr>
              <a:t>Apache </a:t>
            </a:r>
            <a:r>
              <a:rPr lang="en-US" sz="2400" dirty="0" err="1">
                <a:solidFill>
                  <a:srgbClr val="FFFFFF"/>
                </a:solidFill>
              </a:rPr>
              <a:t>HttpClient</a:t>
            </a:r>
            <a:r>
              <a:rPr lang="en-US" sz="2400" dirty="0">
                <a:solidFill>
                  <a:srgbClr val="FFFFFF"/>
                </a:solidFill>
              </a:rPr>
              <a:t>,</a:t>
            </a:r>
            <a:r>
              <a:rPr lang="en-US" sz="2400" dirty="0">
                <a:solidFill>
                  <a:srgbClr val="FFFFFF"/>
                </a:solidFill>
                <a:latin typeface="Times New Roman"/>
                <a:ea typeface="Times New Roman"/>
                <a:cs typeface="Times New Roman"/>
                <a:sym typeface="Times New Roman"/>
              </a:rPr>
              <a:t> </a:t>
            </a:r>
            <a:r>
              <a:rPr lang="en-US" sz="2400" dirty="0" err="1">
                <a:solidFill>
                  <a:schemeClr val="lt1"/>
                </a:solidFill>
              </a:rPr>
              <a:t>x</a:t>
            </a:r>
            <a:r>
              <a:rPr lang="en-US" sz="2400" b="0" i="0" u="none" strike="noStrike" cap="none" dirty="0" err="1">
                <a:solidFill>
                  <a:schemeClr val="lt1"/>
                </a:solidFill>
                <a:latin typeface="Arial"/>
                <a:ea typeface="Arial"/>
                <a:cs typeface="Arial"/>
                <a:sym typeface="Arial"/>
              </a:rPr>
              <a:t>ử</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lý</a:t>
            </a:r>
            <a:r>
              <a:rPr lang="en-US" sz="2400" b="0" i="0" u="none" strike="noStrike" cap="none" dirty="0">
                <a:solidFill>
                  <a:schemeClr val="lt1"/>
                </a:solidFill>
                <a:latin typeface="Arial"/>
                <a:ea typeface="Arial"/>
                <a:cs typeface="Arial"/>
                <a:sym typeface="Arial"/>
              </a:rPr>
              <a:t> JSON </a:t>
            </a:r>
            <a:r>
              <a:rPr lang="en-US" sz="2400" b="0" i="0" u="none" strike="noStrike" cap="none" dirty="0" err="1">
                <a:solidFill>
                  <a:schemeClr val="lt1"/>
                </a:solidFill>
                <a:latin typeface="Arial"/>
                <a:ea typeface="Arial"/>
                <a:cs typeface="Arial"/>
                <a:sym typeface="Arial"/>
              </a:rPr>
              <a:t>và</a:t>
            </a:r>
            <a:r>
              <a:rPr lang="en-US" sz="2400" b="0" i="0" u="none" strike="noStrike" cap="none" dirty="0">
                <a:solidFill>
                  <a:schemeClr val="lt1"/>
                </a:solidFill>
                <a:latin typeface="Arial"/>
                <a:ea typeface="Arial"/>
                <a:cs typeface="Arial"/>
                <a:sym typeface="Arial"/>
              </a:rPr>
              <a:t> Parser Data </a:t>
            </a:r>
            <a:r>
              <a:rPr lang="en-US" sz="2400" b="0" i="0" u="none" strike="noStrike" cap="none" dirty="0" err="1">
                <a:solidFill>
                  <a:schemeClr val="lt1"/>
                </a:solidFill>
                <a:latin typeface="Arial"/>
                <a:ea typeface="Arial"/>
                <a:cs typeface="Arial"/>
                <a:sym typeface="Arial"/>
              </a:rPr>
              <a:t>từ</a:t>
            </a:r>
            <a:r>
              <a:rPr lang="en-US" sz="2400" b="0" i="0" u="none" strike="noStrike" cap="none" dirty="0">
                <a:solidFill>
                  <a:schemeClr val="lt1"/>
                </a:solidFill>
                <a:latin typeface="Arial"/>
                <a:ea typeface="Arial"/>
                <a:cs typeface="Arial"/>
                <a:sym typeface="Arial"/>
              </a:rPr>
              <a:t> Server</a:t>
            </a:r>
          </a:p>
        </p:txBody>
      </p:sp>
      <p:sp>
        <p:nvSpPr>
          <p:cNvPr id="50" name="Shape 50"/>
          <p:cNvSpPr txBox="1"/>
          <p:nvPr/>
        </p:nvSpPr>
        <p:spPr>
          <a:xfrm>
            <a:off x="-142875" y="6286500"/>
            <a:ext cx="1928812" cy="36988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8 - 2016</a:t>
            </a:r>
          </a:p>
        </p:txBody>
      </p:sp>
      <p:sp>
        <p:nvSpPr>
          <p:cNvPr id="51" name="Shape 51"/>
          <p:cNvSpPr/>
          <p:nvPr/>
        </p:nvSpPr>
        <p:spPr>
          <a:xfrm>
            <a:off x="146050" y="6210300"/>
            <a:ext cx="457200" cy="4572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a:t>
            </a:r>
            <a:r>
              <a:rPr lang="en-US" sz="3600">
                <a:solidFill>
                  <a:schemeClr val="lt1"/>
                </a:solidFill>
              </a:rPr>
              <a:t>2</a:t>
            </a:r>
            <a:r>
              <a:rPr lang="en-US" sz="3600" b="0" i="0" u="none" strike="noStrike" cap="none">
                <a:solidFill>
                  <a:schemeClr val="lt1"/>
                </a:solidFill>
                <a:latin typeface="Arial"/>
                <a:ea typeface="Arial"/>
                <a:cs typeface="Arial"/>
                <a:sym typeface="Arial"/>
              </a:rPr>
              <a:t>. Xử lý JSON trong lập trình Android</a:t>
            </a:r>
          </a:p>
        </p:txBody>
      </p:sp>
      <p:sp>
        <p:nvSpPr>
          <p:cNvPr id="113" name="Shape 113"/>
          <p:cNvSpPr txBox="1">
            <a:spLocks noGrp="1"/>
          </p:cNvSpPr>
          <p:nvPr>
            <p:ph type="body" idx="1"/>
          </p:nvPr>
        </p:nvSpPr>
        <p:spPr>
          <a:xfrm>
            <a:off x="381000" y="1219200"/>
            <a:ext cx="8280300" cy="5638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Sử dụng json:</a:t>
            </a: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14" name="Shape 114"/>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15" name="Shape 115"/>
          <p:cNvPicPr preferRelativeResize="0"/>
          <p:nvPr/>
        </p:nvPicPr>
        <p:blipFill rotWithShape="1">
          <a:blip r:embed="rId3">
            <a:alphaModFix/>
          </a:blip>
          <a:srcRect/>
          <a:stretch/>
        </p:blipFill>
        <p:spPr>
          <a:xfrm>
            <a:off x="706825" y="1699600"/>
            <a:ext cx="4035900" cy="4876800"/>
          </a:xfrm>
          <a:prstGeom prst="rect">
            <a:avLst/>
          </a:prstGeom>
          <a:noFill/>
          <a:ln>
            <a:noFill/>
          </a:ln>
        </p:spPr>
      </p:pic>
      <p:sp>
        <p:nvSpPr>
          <p:cNvPr id="116" name="Shape 116"/>
          <p:cNvSpPr txBox="1"/>
          <p:nvPr/>
        </p:nvSpPr>
        <p:spPr>
          <a:xfrm>
            <a:off x="4648200" y="1905000"/>
            <a:ext cx="4038600" cy="3273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US" sz="2800" b="0" i="0" u="none" strike="noStrike" cap="none">
                <a:solidFill>
                  <a:srgbClr val="FF0000"/>
                </a:solidFill>
                <a:latin typeface="Arial"/>
                <a:ea typeface="Arial"/>
                <a:cs typeface="Arial"/>
                <a:sym typeface="Arial"/>
              </a:rPr>
              <a:t>Đây là 1 mảng object(còn gọi là json kiểu array)</a:t>
            </a:r>
          </a:p>
          <a:p>
            <a:pPr marL="0" marR="0" lvl="0" indent="0" algn="l" rtl="0">
              <a:lnSpc>
                <a:spcPct val="100000"/>
              </a:lnSpc>
              <a:spcBef>
                <a:spcPts val="0"/>
              </a:spcBef>
              <a:spcAft>
                <a:spcPts val="0"/>
              </a:spcAft>
              <a:buClr>
                <a:srgbClr val="FF0000"/>
              </a:buClr>
              <a:buSzPct val="25000"/>
              <a:buFont typeface="Arial"/>
              <a:buNone/>
            </a:pPr>
            <a:r>
              <a:rPr lang="en-US" sz="2800" b="0" i="0" u="none" strike="noStrike" cap="none">
                <a:solidFill>
                  <a:srgbClr val="FF0000"/>
                </a:solidFill>
                <a:latin typeface="Arial"/>
                <a:ea typeface="Arial"/>
                <a:cs typeface="Arial"/>
                <a:sym typeface="Arial"/>
              </a:rPr>
              <a:t>color là key và "red" là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a:t>
            </a:r>
            <a:r>
              <a:rPr lang="en-US" sz="3600">
                <a:solidFill>
                  <a:schemeClr val="lt1"/>
                </a:solidFill>
              </a:rPr>
              <a:t>2</a:t>
            </a:r>
            <a:r>
              <a:rPr lang="en-US" sz="3600" b="0" i="0" u="none" strike="noStrike" cap="none">
                <a:solidFill>
                  <a:schemeClr val="lt1"/>
                </a:solidFill>
                <a:latin typeface="Arial"/>
                <a:ea typeface="Arial"/>
                <a:cs typeface="Arial"/>
                <a:sym typeface="Arial"/>
              </a:rPr>
              <a:t>. Xử lý JSON trong lập trình Android</a:t>
            </a:r>
          </a:p>
        </p:txBody>
      </p:sp>
      <p:sp>
        <p:nvSpPr>
          <p:cNvPr id="122" name="Shape 122"/>
          <p:cNvSpPr txBox="1">
            <a:spLocks noGrp="1"/>
          </p:cNvSpPr>
          <p:nvPr>
            <p:ph type="body" idx="1"/>
          </p:nvPr>
        </p:nvSpPr>
        <p:spPr>
          <a:xfrm>
            <a:off x="381000" y="990600"/>
            <a:ext cx="8280300" cy="5638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Sử dụng json:</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00"/>
                </a:solidFill>
                <a:latin typeface="Arial"/>
                <a:ea typeface="Arial"/>
                <a:cs typeface="Arial"/>
                <a:sym typeface="Arial"/>
              </a:rPr>
              <a:t>Ta có các phương thức parse json như sau:</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00"/>
                </a:solidFill>
                <a:latin typeface="Arial"/>
                <a:ea typeface="Arial"/>
                <a:cs typeface="Arial"/>
                <a:sym typeface="Arial"/>
              </a:rPr>
              <a:t> - JSONObject jsonRootObject = new JSONObject(strJson):</a:t>
            </a:r>
            <a:r>
              <a:rPr lang="en-US" sz="1800" b="0" i="0" u="none" strike="noStrike" cap="none">
                <a:solidFill>
                  <a:srgbClr val="FF0000"/>
                </a:solidFill>
                <a:latin typeface="Arial"/>
                <a:ea typeface="Arial"/>
                <a:cs typeface="Arial"/>
                <a:sym typeface="Arial"/>
              </a:rPr>
              <a:t>là lấy object từ chuỗi strJson</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434343"/>
                </a:solidFill>
                <a:latin typeface="Arial"/>
                <a:ea typeface="Arial"/>
                <a:cs typeface="Arial"/>
                <a:sym typeface="Arial"/>
              </a:rPr>
              <a:t>- JSONArray jsonArray = new JSONArray(strJson)</a:t>
            </a:r>
            <a:r>
              <a:rPr lang="en-US" sz="1800" b="0" i="0" u="none" strike="noStrike" cap="none">
                <a:solidFill>
                  <a:srgbClr val="FF0000"/>
                </a:solidFill>
                <a:latin typeface="Arial"/>
                <a:ea typeface="Arial"/>
                <a:cs typeface="Arial"/>
                <a:sym typeface="Arial"/>
              </a:rPr>
              <a:t>:là lấy 1 array từ chuỗi strJson</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434343"/>
                </a:solidFill>
                <a:latin typeface="Arial"/>
                <a:ea typeface="Arial"/>
                <a:cs typeface="Arial"/>
                <a:sym typeface="Arial"/>
              </a:rPr>
              <a:t>- JSONArray jsonArray = jsonRootObject.optJSONArray("Employee"):</a:t>
            </a:r>
            <a:r>
              <a:rPr lang="en-US" sz="1800" b="0" i="0" u="none" strike="noStrike" cap="none">
                <a:solidFill>
                  <a:srgbClr val="FF0000"/>
                </a:solidFill>
                <a:latin typeface="Arial"/>
                <a:ea typeface="Arial"/>
                <a:cs typeface="Arial"/>
                <a:sym typeface="Arial"/>
              </a:rPr>
              <a:t>là lấy 1 array tên Employee trong jsonObject jsonRootObject.</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434343"/>
                </a:solidFill>
                <a:latin typeface="Arial"/>
                <a:ea typeface="Arial"/>
                <a:cs typeface="Arial"/>
                <a:sym typeface="Arial"/>
              </a:rPr>
              <a:t>- JSONObject jsonObject = jsonArray.getJSONObject(i)</a:t>
            </a:r>
            <a:r>
              <a:rPr lang="en-US" sz="1800" b="0" i="0" u="none" strike="noStrike" cap="none">
                <a:solidFill>
                  <a:srgbClr val="FF0000"/>
                </a:solidFill>
                <a:latin typeface="Arial"/>
                <a:ea typeface="Arial"/>
                <a:cs typeface="Arial"/>
                <a:sym typeface="Arial"/>
              </a:rPr>
              <a:t>:lấy 1 object thứ i trong array</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chú ý chỉ parse dữ liệu được trên object nên mọi thao tác điều chuyển về object để parse:</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ví dụ ta có 1 object:</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thì để lấy tên cua màu ta làm như sau:</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String color=jsonObject.getString("color")</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lấy mã màu thì:</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0000FF"/>
                </a:solidFill>
                <a:latin typeface="Arial"/>
                <a:ea typeface="Arial"/>
                <a:cs typeface="Arial"/>
                <a:sym typeface="Arial"/>
              </a:rPr>
              <a:t>String s=jsonObject.getString("value)</a:t>
            </a:r>
          </a:p>
          <a:p>
            <a:pPr marL="273050" marR="0" lvl="0" indent="-44450" algn="l" rtl="0">
              <a:lnSpc>
                <a:spcPct val="100000"/>
              </a:lnSpc>
              <a:spcBef>
                <a:spcPts val="0"/>
              </a:spcBef>
              <a:spcAft>
                <a:spcPts val="0"/>
              </a:spcAft>
              <a:buClr>
                <a:schemeClr val="accent1"/>
              </a:buClr>
              <a:buSzPct val="25000"/>
              <a:buFont typeface="Noto Sans Symbols"/>
              <a:buNone/>
            </a:pPr>
            <a:r>
              <a:rPr lang="en-US" sz="1800" b="0" i="0" u="none" strike="noStrike" cap="none">
                <a:solidFill>
                  <a:srgbClr val="FF0000"/>
                </a:solidFill>
                <a:latin typeface="Arial"/>
                <a:ea typeface="Arial"/>
                <a:cs typeface="Arial"/>
                <a:sym typeface="Arial"/>
              </a:rPr>
              <a:t>ngoài getString ta còn có thể get kiểu interger,double...</a:t>
            </a: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23" name="Shape 12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24" name="Shape 124"/>
          <p:cNvPicPr preferRelativeResize="0"/>
          <p:nvPr/>
        </p:nvPicPr>
        <p:blipFill rotWithShape="1">
          <a:blip r:embed="rId3">
            <a:alphaModFix/>
          </a:blip>
          <a:srcRect/>
          <a:stretch/>
        </p:blipFill>
        <p:spPr>
          <a:xfrm>
            <a:off x="6172200" y="5029200"/>
            <a:ext cx="2457300" cy="12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a:t>
            </a:r>
            <a:r>
              <a:rPr lang="en-US" sz="3600">
                <a:solidFill>
                  <a:schemeClr val="lt1"/>
                </a:solidFill>
              </a:rPr>
              <a:t>2</a:t>
            </a:r>
            <a:r>
              <a:rPr lang="en-US" sz="3600" b="0" i="0" u="none" strike="noStrike" cap="none">
                <a:solidFill>
                  <a:schemeClr val="lt1"/>
                </a:solidFill>
                <a:latin typeface="Arial"/>
                <a:ea typeface="Arial"/>
                <a:cs typeface="Arial"/>
                <a:sym typeface="Arial"/>
              </a:rPr>
              <a:t>. Xử lý JSON trong lập trình Android</a:t>
            </a:r>
          </a:p>
        </p:txBody>
      </p:sp>
      <p:sp>
        <p:nvSpPr>
          <p:cNvPr id="130" name="Shape 130"/>
          <p:cNvSpPr txBox="1">
            <a:spLocks noGrp="1"/>
          </p:cNvSpPr>
          <p:nvPr>
            <p:ph type="body" idx="1"/>
          </p:nvPr>
        </p:nvSpPr>
        <p:spPr>
          <a:xfrm>
            <a:off x="381000" y="990600"/>
            <a:ext cx="8280300" cy="5638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Sử dụng json to parser data:</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Demo:</a:t>
            </a:r>
          </a:p>
          <a:p>
            <a:pPr marL="273050" marR="0" lvl="0" indent="-273050" algn="just" rtl="0">
              <a:lnSpc>
                <a:spcPct val="150000"/>
              </a:lnSpc>
              <a:spcBef>
                <a:spcPts val="0"/>
              </a:spcBef>
              <a:spcAft>
                <a:spcPts val="0"/>
              </a:spcAft>
              <a:buClr>
                <a:schemeClr val="accent1"/>
              </a:buClr>
              <a:buSzPct val="25000"/>
              <a:buFont typeface="Noto Sans Symbols"/>
              <a:buNone/>
            </a:pPr>
            <a:r>
              <a:rPr lang="en-US" sz="2400" b="1" i="0" u="none" strike="noStrike" cap="none">
                <a:solidFill>
                  <a:srgbClr val="000000"/>
                </a:solidFill>
                <a:latin typeface="Arial"/>
                <a:ea typeface="Arial"/>
                <a:cs typeface="Arial"/>
                <a:sym typeface="Arial"/>
              </a:rPr>
              <a:t>  =&gt; Source code Buoi22 </a:t>
            </a:r>
          </a:p>
          <a:p>
            <a:pPr marL="273050" marR="0" lvl="0" indent="-44450" algn="l" rtl="0">
              <a:lnSpc>
                <a:spcPct val="100000"/>
              </a:lnSpc>
              <a:spcBef>
                <a:spcPts val="0"/>
              </a:spcBef>
              <a:spcAft>
                <a:spcPts val="0"/>
              </a:spcAft>
              <a:buClr>
                <a:schemeClr val="accent1"/>
              </a:buClr>
              <a:buSzPct val="25000"/>
              <a:buFont typeface="Noto Sans Symbols"/>
              <a:buNone/>
            </a:pPr>
            <a:endParaRPr sz="1800" b="0" i="0" u="none" strike="noStrike" cap="none">
              <a:solidFill>
                <a:srgbClr val="FF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31" name="Shape 131"/>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a:t>
            </a:r>
            <a:r>
              <a:rPr lang="en-US" sz="3600">
                <a:solidFill>
                  <a:schemeClr val="lt1"/>
                </a:solidFill>
              </a:rPr>
              <a:t>3</a:t>
            </a:r>
            <a:r>
              <a:rPr lang="en-US" sz="3600" b="0" i="0" u="none" strike="noStrike" cap="none">
                <a:solidFill>
                  <a:schemeClr val="lt1"/>
                </a:solidFill>
                <a:latin typeface="Arial"/>
                <a:ea typeface="Arial"/>
                <a:cs typeface="Arial"/>
                <a:sym typeface="Arial"/>
              </a:rPr>
              <a:t>. Hướng dẫn sử dụng thư viện Gson</a:t>
            </a:r>
          </a:p>
        </p:txBody>
      </p:sp>
      <p:sp>
        <p:nvSpPr>
          <p:cNvPr id="137" name="Shape 137"/>
          <p:cNvSpPr txBox="1">
            <a:spLocks noGrp="1"/>
          </p:cNvSpPr>
          <p:nvPr>
            <p:ph type="body" idx="1"/>
          </p:nvPr>
        </p:nvSpPr>
        <p:spPr>
          <a:xfrm>
            <a:off x="381000" y="1219200"/>
            <a:ext cx="8280300" cy="5257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Sử dụng:</a:t>
            </a: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Add thư viện compile 'com.google.code.gson:gson:2.4'</a:t>
            </a:r>
            <a:r>
              <a:rPr lang="en-US" sz="2400"/>
              <a:t> </a:t>
            </a:r>
            <a:r>
              <a:rPr lang="en-US" sz="2400" b="0" i="0" u="none" strike="noStrike" cap="none">
                <a:solidFill>
                  <a:srgbClr val="000000"/>
                </a:solidFill>
                <a:latin typeface="Arial"/>
                <a:ea typeface="Arial"/>
                <a:cs typeface="Arial"/>
                <a:sym typeface="Arial"/>
              </a:rPr>
              <a:t>vào gradle</a:t>
            </a: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Hướng dẫn code sử dụng Gson</a:t>
            </a: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sng" strike="noStrike" cap="none">
                <a:solidFill>
                  <a:schemeClr val="hlink"/>
                </a:solidFill>
                <a:latin typeface="Arial"/>
                <a:ea typeface="Arial"/>
                <a:cs typeface="Arial"/>
                <a:sym typeface="Arial"/>
                <a:hlinkClick r:id="rId3"/>
              </a:rPr>
              <a:t>https://viblo.asia/nguyen.van.tung/posts/7rVRqwNJG4bP</a:t>
            </a: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Arial"/>
              <a:ea typeface="Arial"/>
              <a:cs typeface="Arial"/>
              <a:sym typeface="Arial"/>
            </a:endParaRP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Demo:</a:t>
            </a: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 </a:t>
            </a:r>
            <a:r>
              <a:rPr lang="en-US" sz="2400" b="1" i="0" u="none" strike="noStrike" cap="none">
                <a:solidFill>
                  <a:srgbClr val="000000"/>
                </a:solidFill>
                <a:latin typeface="Arial"/>
                <a:ea typeface="Arial"/>
                <a:cs typeface="Arial"/>
                <a:sym typeface="Arial"/>
              </a:rPr>
              <a:t>=&gt; Source code Buoi20</a:t>
            </a: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38" name="Shape 13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36262" y="300075"/>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400" b="0" i="0" u="none" strike="noStrike" cap="none">
                <a:solidFill>
                  <a:schemeClr val="lt1"/>
                </a:solidFill>
                <a:latin typeface="Arial"/>
                <a:ea typeface="Arial"/>
                <a:cs typeface="Arial"/>
                <a:sym typeface="Arial"/>
              </a:rPr>
              <a:t>1.</a:t>
            </a:r>
            <a:r>
              <a:rPr lang="en-US" sz="2400">
                <a:solidFill>
                  <a:schemeClr val="lt1"/>
                </a:solidFill>
              </a:rPr>
              <a:t>4</a:t>
            </a:r>
            <a:r>
              <a:rPr lang="en-US" sz="2400" b="0" i="0" u="none" strike="noStrike" cap="none">
                <a:solidFill>
                  <a:schemeClr val="lt1"/>
                </a:solidFill>
                <a:latin typeface="Arial"/>
                <a:ea typeface="Arial"/>
                <a:cs typeface="Arial"/>
                <a:sym typeface="Arial"/>
              </a:rPr>
              <a:t>. Hướng dẫn sử dụng </a:t>
            </a:r>
            <a:r>
              <a:rPr lang="en-US" sz="2400">
                <a:solidFill>
                  <a:schemeClr val="lt1"/>
                </a:solidFill>
              </a:rPr>
              <a:t>retrofit</a:t>
            </a:r>
            <a:r>
              <a:rPr lang="en-US" sz="2400" b="0" i="0" u="none" strike="noStrike" cap="none">
                <a:solidFill>
                  <a:schemeClr val="lt1"/>
                </a:solidFill>
                <a:latin typeface="Arial"/>
                <a:ea typeface="Arial"/>
                <a:cs typeface="Arial"/>
                <a:sym typeface="Arial"/>
              </a:rPr>
              <a:t> để lấy dữ liệu từ server</a:t>
            </a:r>
          </a:p>
        </p:txBody>
      </p:sp>
      <p:sp>
        <p:nvSpPr>
          <p:cNvPr id="144" name="Shape 144"/>
          <p:cNvSpPr txBox="1">
            <a:spLocks noGrp="1"/>
          </p:cNvSpPr>
          <p:nvPr>
            <p:ph type="body" idx="1"/>
          </p:nvPr>
        </p:nvSpPr>
        <p:spPr>
          <a:xfrm>
            <a:off x="336250" y="1307550"/>
            <a:ext cx="8280300" cy="5257800"/>
          </a:xfrm>
          <a:prstGeom prst="rect">
            <a:avLst/>
          </a:prstGeom>
          <a:noFill/>
          <a:ln>
            <a:noFill/>
          </a:ln>
        </p:spPr>
        <p:txBody>
          <a:bodyPr lIns="91425" tIns="45700" rIns="91425" bIns="45700" anchor="t" anchorCtr="0">
            <a:noAutofit/>
          </a:bodyPr>
          <a:lstStyle/>
          <a:p>
            <a:pPr marL="228600" marR="0" lvl="0" indent="0" algn="l" rtl="0">
              <a:lnSpc>
                <a:spcPct val="100000"/>
              </a:lnSpc>
              <a:spcBef>
                <a:spcPts val="1600"/>
              </a:spcBef>
              <a:spcAft>
                <a:spcPts val="0"/>
              </a:spcAft>
              <a:buClr>
                <a:schemeClr val="dk2"/>
              </a:buClr>
              <a:buSzPct val="25000"/>
              <a:buFont typeface="Noto Sans Symbols"/>
              <a:buNone/>
            </a:pPr>
            <a:r>
              <a:rPr lang="en-US" sz="2400" b="1"/>
              <a:t>demo</a:t>
            </a: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45" name="Shape 14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400" b="0" i="0" u="none" strike="noStrike" cap="none">
                <a:solidFill>
                  <a:schemeClr val="lt1"/>
                </a:solidFill>
                <a:latin typeface="Arial"/>
                <a:ea typeface="Arial"/>
                <a:cs typeface="Arial"/>
                <a:sym typeface="Arial"/>
              </a:rPr>
              <a:t>1.</a:t>
            </a:r>
            <a:r>
              <a:rPr lang="en-US" sz="2400">
                <a:solidFill>
                  <a:schemeClr val="lt1"/>
                </a:solidFill>
              </a:rPr>
              <a:t>4</a:t>
            </a:r>
            <a:r>
              <a:rPr lang="en-US" sz="2400" b="0" i="0" u="none" strike="noStrike" cap="none">
                <a:solidFill>
                  <a:schemeClr val="lt1"/>
                </a:solidFill>
                <a:latin typeface="Arial"/>
                <a:ea typeface="Arial"/>
                <a:cs typeface="Arial"/>
                <a:sym typeface="Arial"/>
              </a:rPr>
              <a:t>. Hướng dẫn sử dụng </a:t>
            </a:r>
            <a:r>
              <a:rPr lang="en-US" sz="2400">
                <a:solidFill>
                  <a:schemeClr val="lt1"/>
                </a:solidFill>
              </a:rPr>
              <a:t>retrofit</a:t>
            </a:r>
            <a:r>
              <a:rPr lang="en-US" sz="2400" b="0" i="0" u="none" strike="noStrike" cap="none">
                <a:solidFill>
                  <a:schemeClr val="lt1"/>
                </a:solidFill>
                <a:latin typeface="Arial"/>
                <a:ea typeface="Arial"/>
                <a:cs typeface="Arial"/>
                <a:sym typeface="Arial"/>
              </a:rPr>
              <a:t> để lấy dữ liệu từ server</a:t>
            </a:r>
          </a:p>
        </p:txBody>
      </p:sp>
      <p:sp>
        <p:nvSpPr>
          <p:cNvPr id="151" name="Shape 151"/>
          <p:cNvSpPr txBox="1">
            <a:spLocks noGrp="1"/>
          </p:cNvSpPr>
          <p:nvPr>
            <p:ph type="body" idx="1"/>
          </p:nvPr>
        </p:nvSpPr>
        <p:spPr>
          <a:xfrm>
            <a:off x="381000" y="990600"/>
            <a:ext cx="8280399" cy="5638799"/>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Demo:</a:t>
            </a:r>
          </a:p>
          <a:p>
            <a:pPr marL="273050" marR="0" lvl="0" indent="-273050" algn="just" rtl="0">
              <a:lnSpc>
                <a:spcPct val="150000"/>
              </a:lnSpc>
              <a:spcBef>
                <a:spcPts val="0"/>
              </a:spcBef>
              <a:spcAft>
                <a:spcPts val="0"/>
              </a:spcAft>
              <a:buClr>
                <a:schemeClr val="accent1"/>
              </a:buClr>
              <a:buSzPct val="25000"/>
              <a:buFont typeface="Noto Sans Symbols"/>
              <a:buNone/>
            </a:pPr>
            <a:r>
              <a:rPr lang="en-US" sz="2400" b="1" i="0" u="none" strike="noStrike" cap="none">
                <a:solidFill>
                  <a:srgbClr val="000000"/>
                </a:solidFill>
                <a:latin typeface="Arial"/>
                <a:ea typeface="Arial"/>
                <a:cs typeface="Arial"/>
                <a:sym typeface="Arial"/>
              </a:rPr>
              <a:t>  =&gt; Source code ParseJson</a:t>
            </a:r>
            <a:r>
              <a:rPr lang="en-US" sz="2400" b="1"/>
              <a:t>Retrofit</a:t>
            </a:r>
          </a:p>
          <a:p>
            <a:pPr marL="273050" marR="0" lvl="0" indent="-273050" algn="just" rtl="0">
              <a:lnSpc>
                <a:spcPct val="150000"/>
              </a:lnSpc>
              <a:spcBef>
                <a:spcPts val="0"/>
              </a:spcBef>
              <a:spcAft>
                <a:spcPts val="0"/>
              </a:spcAft>
              <a:buClr>
                <a:schemeClr val="accent1"/>
              </a:buClr>
              <a:buSzPct val="25000"/>
              <a:buFont typeface="Noto Sans Symbols"/>
              <a:buNone/>
            </a:pPr>
            <a:endParaRPr sz="2400" b="1"/>
          </a:p>
          <a:p>
            <a:pPr marL="273050" marR="0" lvl="0" indent="-44450" algn="l" rtl="0">
              <a:lnSpc>
                <a:spcPct val="100000"/>
              </a:lnSpc>
              <a:spcBef>
                <a:spcPts val="0"/>
              </a:spcBef>
              <a:spcAft>
                <a:spcPts val="0"/>
              </a:spcAft>
              <a:buClr>
                <a:schemeClr val="accent1"/>
              </a:buClr>
              <a:buSzPct val="25000"/>
              <a:buFont typeface="Noto Sans Symbols"/>
              <a:buNone/>
            </a:pPr>
            <a:endParaRPr sz="1800" b="0" i="0" u="none" strike="noStrike" cap="none">
              <a:solidFill>
                <a:srgbClr val="FF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52" name="Shape 15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a:stretch/>
        </p:blipFill>
        <p:spPr>
          <a:xfrm>
            <a:off x="1066800" y="762000"/>
            <a:ext cx="7239000" cy="5105399"/>
          </a:xfrm>
          <a:prstGeom prst="rect">
            <a:avLst/>
          </a:prstGeom>
          <a:noFill/>
          <a:ln>
            <a:noFill/>
          </a:ln>
        </p:spPr>
      </p:pic>
      <p:sp>
        <p:nvSpPr>
          <p:cNvPr id="158" name="Shape 158"/>
          <p:cNvSpPr txBox="1"/>
          <p:nvPr/>
        </p:nvSpPr>
        <p:spPr>
          <a:xfrm>
            <a:off x="2692400" y="2163760"/>
            <a:ext cx="3759198" cy="327501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1. Tổng quan bài học</a:t>
            </a:r>
          </a:p>
        </p:txBody>
      </p:sp>
      <p:sp>
        <p:nvSpPr>
          <p:cNvPr id="57" name="Shape 57"/>
          <p:cNvSpPr txBox="1">
            <a:spLocks noGrp="1"/>
          </p:cNvSpPr>
          <p:nvPr>
            <p:ph type="body" idx="1"/>
          </p:nvPr>
        </p:nvSpPr>
        <p:spPr>
          <a:xfrm>
            <a:off x="395287" y="1447800"/>
            <a:ext cx="8280399" cy="5410199"/>
          </a:xfrm>
          <a:prstGeom prst="rect">
            <a:avLst/>
          </a:prstGeom>
          <a:noFill/>
          <a:ln>
            <a:noFill/>
          </a:ln>
        </p:spPr>
        <p:txBody>
          <a:bodyPr lIns="91425" tIns="45700" rIns="91425" bIns="45700" anchor="t" anchorCtr="0">
            <a:noAutofit/>
          </a:bodyPr>
          <a:lstStyle/>
          <a:p>
            <a:pPr lvl="0" indent="228600" rtl="0">
              <a:spcBef>
                <a:spcPts val="0"/>
              </a:spcBef>
              <a:buClr>
                <a:schemeClr val="accent1"/>
              </a:buClr>
              <a:buSzPct val="100000"/>
              <a:buFont typeface="Noto Sans Symbols"/>
              <a:buChar char="●"/>
            </a:pPr>
            <a:r>
              <a:rPr lang="en-US" sz="3200">
                <a:solidFill>
                  <a:schemeClr val="dk1"/>
                </a:solidFill>
              </a:rPr>
              <a:t> Xử lý JSON trong lập trình Android</a:t>
            </a:r>
          </a:p>
          <a:p>
            <a:pPr marL="273050" marR="0" lvl="0" indent="-44450" algn="l" rtl="0">
              <a:lnSpc>
                <a:spcPct val="100000"/>
              </a:lnSpc>
              <a:spcBef>
                <a:spcPts val="0"/>
              </a:spcBef>
              <a:spcAft>
                <a:spcPts val="0"/>
              </a:spcAft>
              <a:buClr>
                <a:schemeClr val="accent1"/>
              </a:buClr>
              <a:buSzPct val="100000"/>
              <a:buFont typeface="Noto Sans Symbols"/>
              <a:buChar char="●"/>
            </a:pPr>
            <a:r>
              <a:rPr lang="en-US" sz="3200"/>
              <a:t> HttpURLConnection và Apache HttpClient</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3200" b="0" i="0" u="none" strike="noStrike" cap="none">
                <a:solidFill>
                  <a:schemeClr val="dk1"/>
                </a:solidFill>
                <a:latin typeface="Arial"/>
                <a:ea typeface="Arial"/>
                <a:cs typeface="Arial"/>
                <a:sym typeface="Arial"/>
              </a:rPr>
              <a:t>Hướng dẫn sử dụng thư viện Gson</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3200" b="0" i="0" u="none" strike="noStrike" cap="none">
                <a:solidFill>
                  <a:srgbClr val="000000"/>
                </a:solidFill>
                <a:latin typeface="Arial"/>
                <a:ea typeface="Arial"/>
                <a:cs typeface="Arial"/>
                <a:sym typeface="Arial"/>
              </a:rPr>
              <a:t> Hướng dẫn sử dụng </a:t>
            </a:r>
            <a:r>
              <a:rPr lang="en-US" sz="3200"/>
              <a:t>retrofit</a:t>
            </a:r>
            <a:r>
              <a:rPr lang="en-US" sz="3200" b="0" i="0" u="none" strike="noStrike" cap="none">
                <a:solidFill>
                  <a:srgbClr val="000000"/>
                </a:solidFill>
                <a:latin typeface="Arial"/>
                <a:ea typeface="Arial"/>
                <a:cs typeface="Arial"/>
                <a:sym typeface="Arial"/>
              </a:rPr>
              <a:t> để lấy dữ liệu từ server</a:t>
            </a: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58" name="Shape 5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HttpURLConnection và Apache HttpClient</a:t>
            </a:r>
          </a:p>
        </p:txBody>
      </p:sp>
      <p:sp>
        <p:nvSpPr>
          <p:cNvPr id="64" name="Shape 64"/>
          <p:cNvSpPr txBox="1">
            <a:spLocks noGrp="1"/>
          </p:cNvSpPr>
          <p:nvPr>
            <p:ph type="body" idx="1"/>
          </p:nvPr>
        </p:nvSpPr>
        <p:spPr>
          <a:xfrm>
            <a:off x="395275" y="985750"/>
            <a:ext cx="8280300" cy="5752200"/>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575"/>
              </a:spcBef>
              <a:spcAft>
                <a:spcPts val="0"/>
              </a:spcAft>
              <a:buClr>
                <a:schemeClr val="accent1"/>
              </a:buClr>
              <a:buSzPct val="100000"/>
              <a:buFont typeface="Noto Sans Symbols"/>
              <a:buChar char="●"/>
            </a:pPr>
            <a:r>
              <a:rPr lang="en-US" sz="1800"/>
              <a:t>Ở Android thì 2 loại API HttpURLConnection và Apache HttpClient đang được cung cấp như là library để tiến hành connect Http.</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Cách sử dụng: Tạo sẵn nhiều API để request Get &amp; request Post và sử dụng những cái này để gửi rquest đến API của nhiều Web service, dựa trên kết quả response để thực hiện xử lý nào đó. Do là Http connection nên cũng có thể dùng cho mục đích get http nhưng mà trường hợp như thế này thì thông thường hay dùng WebView hơn.</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HttpURLConnection đang cung cấp API cơ bản để connect Http. Do đó, cần phải implement xử lý in/output connection sử dụng stream I/O.</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Apache HttpClient thì đang được implement ở layer cao hơn và xử lý in/output thì đang được abstract hóa.</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Do ở OS trước Froyo đang chứa bug nghiêm trọng làm ô nhiễm connection pool bên trong HttpURLConnection nên khuyến khích sử dụng Apache HttpClient.</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Từ GingerBread trở đi thì sẽ nhấn mạnh hỗ trợ của HttpURLConnection và khuyến khích replace Apache HttpClient.</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a:t>Trường hợp bao gồm Android 2.2 trong terminal hỗ trợ thì khuyến khích dùng Apache HttpClient nhưng mà, nếu không phải như vậy thì sử dụng HttpURLConnection cũng Ok.</a:t>
            </a:r>
          </a:p>
          <a:p>
            <a:pPr marL="273050" marR="0" lvl="0" indent="-273050" algn="just" rtl="0">
              <a:lnSpc>
                <a:spcPct val="150000"/>
              </a:lnSpc>
              <a:spcBef>
                <a:spcPts val="0"/>
              </a:spcBef>
              <a:spcAft>
                <a:spcPts val="0"/>
              </a:spcAft>
              <a:buClr>
                <a:schemeClr val="accent1"/>
              </a:buClr>
              <a:buSzPct val="113333"/>
              <a:buFont typeface="Noto Sans Symbols"/>
              <a:buNone/>
            </a:pPr>
            <a:endParaRPr sz="1800" b="0" i="0" u="none" strike="noStrike" cap="none">
              <a:solidFill>
                <a:srgbClr val="000000"/>
              </a:solidFill>
              <a:latin typeface="Times New Roman"/>
              <a:ea typeface="Times New Roman"/>
              <a:cs typeface="Times New Roman"/>
              <a:sym typeface="Times New Roman"/>
            </a:endParaRPr>
          </a:p>
        </p:txBody>
      </p:sp>
      <p:sp>
        <p:nvSpPr>
          <p:cNvPr id="65" name="Shape 6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HttpURLConnection </a:t>
            </a:r>
          </a:p>
        </p:txBody>
      </p:sp>
      <p:sp>
        <p:nvSpPr>
          <p:cNvPr id="71" name="Shape 71"/>
          <p:cNvSpPr txBox="1">
            <a:spLocks noGrp="1"/>
          </p:cNvSpPr>
          <p:nvPr>
            <p:ph type="body" idx="1"/>
          </p:nvPr>
        </p:nvSpPr>
        <p:spPr>
          <a:xfrm>
            <a:off x="473025" y="985750"/>
            <a:ext cx="8577600" cy="5752200"/>
          </a:xfrm>
          <a:prstGeom prst="rect">
            <a:avLst/>
          </a:prstGeom>
          <a:noFill/>
          <a:ln>
            <a:noFill/>
          </a:ln>
        </p:spPr>
        <p:txBody>
          <a:bodyPr lIns="91425" tIns="45700" rIns="91425" bIns="45700" anchor="t" anchorCtr="0">
            <a:noAutofit/>
          </a:bodyPr>
          <a:lstStyle/>
          <a:p>
            <a:pPr marL="273050" marR="0" lvl="0" indent="-213359" algn="just" rtl="0">
              <a:lnSpc>
                <a:spcPct val="150000"/>
              </a:lnSpc>
              <a:spcBef>
                <a:spcPts val="0"/>
              </a:spcBef>
              <a:spcAft>
                <a:spcPts val="0"/>
              </a:spcAft>
              <a:buClr>
                <a:schemeClr val="dk1"/>
              </a:buClr>
              <a:buSzPct val="61111"/>
              <a:buFont typeface="Arial"/>
              <a:buNone/>
            </a:pPr>
            <a:r>
              <a:rPr lang="en-US" sz="1800">
                <a:latin typeface="Times New Roman"/>
                <a:ea typeface="Times New Roman"/>
                <a:cs typeface="Times New Roman"/>
                <a:sym typeface="Times New Roman"/>
              </a:rPr>
              <a:t>Trình tự sử dụng HttpURLConnection như sau:</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Gọi URL#openConnection() và bắt đầu connect</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Do kiểu có thể get được bằng URL#openConnection() là kiểu URLConnection nên, cần phải cast thành kiểu HttpURLConnection.</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Set header cần thiết</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Set Session cookie &amp; thông tin xác thực, Content-type nếu cần.</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Trường hợp set body vào request thì, biểu thị rõ việc tồn tại body ở HttpURLConnection#setDoOutput(true)</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Sau khi xác lập connect thì ghi nội dung của body vào OutputStream mà đã get bằng getOutputStream().</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Xác lập connect bằng connect()</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Trường hợp chọn HtptURLConnection#setDoOutput(false) thì có thể get response bằng getInputStream() ở bước này. Trường hợp chọn HtptURLConnection#setDoOutput(true) thì sẽ luôn có trạng thái "đang gửi data" cho đến khi close() OutputStream mà đã get tại getOutputStream(), nên hãy làm sao để gọi close() sau khi hoàn thành ghi vào OutputStream!</a:t>
            </a:r>
          </a:p>
          <a:p>
            <a:pPr marL="457200" lvl="0" indent="-298450" rtl="0">
              <a:lnSpc>
                <a:spcPct val="115000"/>
              </a:lnSpc>
              <a:spcBef>
                <a:spcPts val="0"/>
              </a:spcBef>
              <a:buClr>
                <a:schemeClr val="dk1"/>
              </a:buClr>
              <a:buSzPct val="61111"/>
              <a:buFont typeface="Arial"/>
              <a:buAutoNum type="arabicPeriod"/>
            </a:pPr>
            <a:r>
              <a:rPr lang="en-US" sz="1800">
                <a:latin typeface="Times New Roman"/>
                <a:ea typeface="Times New Roman"/>
                <a:cs typeface="Times New Roman"/>
                <a:sym typeface="Times New Roman"/>
              </a:rPr>
              <a:t>Get response bằng getInputStream()</a:t>
            </a:r>
          </a:p>
          <a:p>
            <a:pPr marL="273050" marR="0" lvl="0" indent="-273050" algn="just" rtl="0">
              <a:lnSpc>
                <a:spcPct val="150000"/>
              </a:lnSpc>
              <a:spcBef>
                <a:spcPts val="0"/>
              </a:spcBef>
              <a:spcAft>
                <a:spcPts val="0"/>
              </a:spcAft>
              <a:buClr>
                <a:schemeClr val="accent1"/>
              </a:buClr>
              <a:buSzPct val="113333"/>
              <a:buFont typeface="Noto Sans Symbols"/>
              <a:buNone/>
            </a:pPr>
            <a:endParaRPr sz="1800">
              <a:latin typeface="Times New Roman"/>
              <a:ea typeface="Times New Roman"/>
              <a:cs typeface="Times New Roman"/>
              <a:sym typeface="Times New Roman"/>
            </a:endParaRPr>
          </a:p>
        </p:txBody>
      </p:sp>
      <p:sp>
        <p:nvSpPr>
          <p:cNvPr id="72" name="Shape 7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HttpURLConnection </a:t>
            </a:r>
          </a:p>
        </p:txBody>
      </p:sp>
      <p:sp>
        <p:nvSpPr>
          <p:cNvPr id="78" name="Shape 78"/>
          <p:cNvSpPr txBox="1">
            <a:spLocks noGrp="1"/>
          </p:cNvSpPr>
          <p:nvPr>
            <p:ph type="body" idx="1"/>
          </p:nvPr>
        </p:nvSpPr>
        <p:spPr>
          <a:xfrm>
            <a:off x="473025" y="985750"/>
            <a:ext cx="8577600" cy="5752200"/>
          </a:xfrm>
          <a:prstGeom prst="rect">
            <a:avLst/>
          </a:prstGeom>
          <a:noFill/>
          <a:ln>
            <a:noFill/>
          </a:ln>
        </p:spPr>
        <p:txBody>
          <a:bodyPr lIns="91425" tIns="45700" rIns="91425" bIns="45700" anchor="t" anchorCtr="0">
            <a:noAutofit/>
          </a:bodyPr>
          <a:lstStyle/>
          <a:p>
            <a:pPr marL="0" lvl="0" indent="0" rtl="0">
              <a:lnSpc>
                <a:spcPct val="115000"/>
              </a:lnSpc>
              <a:spcBef>
                <a:spcPts val="0"/>
              </a:spcBef>
              <a:buNone/>
            </a:pPr>
            <a:r>
              <a:rPr lang="en-US" sz="1800" b="1">
                <a:latin typeface="Times New Roman"/>
                <a:ea typeface="Times New Roman"/>
                <a:cs typeface="Times New Roman"/>
                <a:sym typeface="Times New Roman"/>
              </a:rPr>
              <a:t>⇒ Demo</a:t>
            </a:r>
          </a:p>
          <a:p>
            <a:pPr marL="0" lvl="0" indent="0" rtl="0">
              <a:lnSpc>
                <a:spcPct val="115000"/>
              </a:lnSpc>
              <a:spcBef>
                <a:spcPts val="0"/>
              </a:spcBef>
              <a:buNone/>
            </a:pPr>
            <a:r>
              <a:rPr lang="en-US" sz="1800" b="1">
                <a:latin typeface="Times New Roman"/>
                <a:ea typeface="Times New Roman"/>
                <a:cs typeface="Times New Roman"/>
                <a:sym typeface="Times New Roman"/>
              </a:rPr>
              <a:t>Xử lý GET: </a:t>
            </a:r>
          </a:p>
          <a:p>
            <a:pPr marL="0" lvl="0" indent="-69850" rtl="0">
              <a:lnSpc>
                <a:spcPct val="115000"/>
              </a:lnSpc>
              <a:spcBef>
                <a:spcPts val="0"/>
              </a:spcBef>
              <a:buClr>
                <a:schemeClr val="dk1"/>
              </a:buClr>
              <a:buSzPct val="78571"/>
              <a:buFont typeface="Arial"/>
              <a:buNone/>
            </a:pPr>
            <a:r>
              <a:rPr lang="en-US" b="1">
                <a:latin typeface="Times New Roman"/>
                <a:ea typeface="Times New Roman"/>
                <a:cs typeface="Times New Roman"/>
                <a:sym typeface="Times New Roman"/>
              </a:rPr>
              <a:t>URL url = new URL("http://mixi.jp");</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HttpURLConnection connection = null;</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try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connection = (HttpURLConnection) url.openConnection();</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connection.connect();</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InputStream is = connection.getInputStream();</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StringBuilder src = new StringBuilder();</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while (true)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byte[] line = new byte[1024];</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int size = is.read(line);</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if (size &lt;= 0)</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break;</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src.append(new String(line, "euc-jp"));</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 catch (IOException e)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e.printStackTrace();</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 finally{</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connection.disconnect();</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a:t>
            </a:r>
          </a:p>
          <a:p>
            <a:pPr marL="0" lvl="0" indent="0" rtl="0">
              <a:lnSpc>
                <a:spcPct val="115000"/>
              </a:lnSpc>
              <a:spcBef>
                <a:spcPts val="0"/>
              </a:spcBef>
              <a:buNone/>
            </a:pPr>
            <a:endParaRPr sz="1800" b="1">
              <a:latin typeface="Times New Roman"/>
              <a:ea typeface="Times New Roman"/>
              <a:cs typeface="Times New Roman"/>
              <a:sym typeface="Times New Roman"/>
            </a:endParaRPr>
          </a:p>
          <a:p>
            <a:pPr marL="273050" marR="0" lvl="0" indent="-273050" algn="just" rtl="0">
              <a:lnSpc>
                <a:spcPct val="150000"/>
              </a:lnSpc>
              <a:spcBef>
                <a:spcPts val="0"/>
              </a:spcBef>
              <a:spcAft>
                <a:spcPts val="0"/>
              </a:spcAft>
              <a:buClr>
                <a:schemeClr val="accent1"/>
              </a:buClr>
              <a:buSzPct val="113333"/>
              <a:buFont typeface="Noto Sans Symbols"/>
              <a:buNone/>
            </a:pPr>
            <a:endParaRPr sz="1800">
              <a:latin typeface="Times New Roman"/>
              <a:ea typeface="Times New Roman"/>
              <a:cs typeface="Times New Roman"/>
              <a:sym typeface="Times New Roman"/>
            </a:endParaRPr>
          </a:p>
        </p:txBody>
      </p:sp>
      <p:sp>
        <p:nvSpPr>
          <p:cNvPr id="79" name="Shape 7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HttpURLConnection </a:t>
            </a:r>
          </a:p>
        </p:txBody>
      </p:sp>
      <p:sp>
        <p:nvSpPr>
          <p:cNvPr id="85" name="Shape 85"/>
          <p:cNvSpPr txBox="1">
            <a:spLocks noGrp="1"/>
          </p:cNvSpPr>
          <p:nvPr>
            <p:ph type="body" idx="1"/>
          </p:nvPr>
        </p:nvSpPr>
        <p:spPr>
          <a:xfrm>
            <a:off x="473025" y="985750"/>
            <a:ext cx="8577600" cy="5752200"/>
          </a:xfrm>
          <a:prstGeom prst="rect">
            <a:avLst/>
          </a:prstGeom>
          <a:noFill/>
          <a:ln>
            <a:noFill/>
          </a:ln>
        </p:spPr>
        <p:txBody>
          <a:bodyPr lIns="91425" tIns="45700" rIns="91425" bIns="45700" anchor="t" anchorCtr="0">
            <a:noAutofit/>
          </a:bodyPr>
          <a:lstStyle/>
          <a:p>
            <a:pPr marL="0" lvl="0" indent="0" rtl="0">
              <a:lnSpc>
                <a:spcPct val="115000"/>
              </a:lnSpc>
              <a:spcBef>
                <a:spcPts val="0"/>
              </a:spcBef>
              <a:buNone/>
            </a:pPr>
            <a:r>
              <a:rPr lang="en-US" sz="1800" b="1">
                <a:latin typeface="Times New Roman"/>
                <a:ea typeface="Times New Roman"/>
                <a:cs typeface="Times New Roman"/>
                <a:sym typeface="Times New Roman"/>
              </a:rPr>
              <a:t>⇒ Demo</a:t>
            </a:r>
          </a:p>
          <a:p>
            <a:pPr marL="0" lvl="0" indent="0" rtl="0">
              <a:lnSpc>
                <a:spcPct val="115000"/>
              </a:lnSpc>
              <a:spcBef>
                <a:spcPts val="0"/>
              </a:spcBef>
              <a:buNone/>
            </a:pPr>
            <a:r>
              <a:rPr lang="en-US" sz="1800" b="1">
                <a:latin typeface="Times New Roman"/>
                <a:ea typeface="Times New Roman"/>
                <a:cs typeface="Times New Roman"/>
                <a:sym typeface="Times New Roman"/>
              </a:rPr>
              <a:t>Xử lý POST: </a:t>
            </a:r>
          </a:p>
          <a:p>
            <a:pPr marL="0" lvl="0" indent="-69850" rtl="0">
              <a:lnSpc>
                <a:spcPct val="115000"/>
              </a:lnSpc>
              <a:spcBef>
                <a:spcPts val="0"/>
              </a:spcBef>
              <a:buClr>
                <a:schemeClr val="dk1"/>
              </a:buClr>
              <a:buSzPct val="110000"/>
              <a:buFont typeface="Arial"/>
              <a:buNone/>
            </a:pPr>
            <a:r>
              <a:rPr lang="en-US" sz="1000" b="1">
                <a:latin typeface="Times New Roman"/>
                <a:ea typeface="Times New Roman"/>
                <a:cs typeface="Times New Roman"/>
                <a:sym typeface="Times New Roman"/>
              </a:rPr>
              <a:t>URL url = new URL("http://mixi.jp");</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HttpURLConnection connection = null;</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try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connection = (HttpURLConnection) url.openConnection();</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connection.setRequestMethod("POST");</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connection.setDoOutput(true);</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String postData = "hoge=fuga&amp;piyo=test";</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OutputStream os = connection.getOutputStream();</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os.write(postData.getBytes());</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os.flush();</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os.close();</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InputStream is = connection.getInputStream();</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StringBuilder src = new StringBuilder();</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while (true)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byte[] line = new byte[1024];</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int size = is.read(line);</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if (size &lt;= 0)</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break;</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src.append(new String(line, "euc-jp"));</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 catch (IOException e) {</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e.printStackTrace();</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 finally{</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connection.disconnect();</a:t>
            </a:r>
            <a:br>
              <a:rPr lang="en-US" sz="1000" b="1">
                <a:latin typeface="Times New Roman"/>
                <a:ea typeface="Times New Roman"/>
                <a:cs typeface="Times New Roman"/>
                <a:sym typeface="Times New Roman"/>
              </a:rPr>
            </a:br>
            <a:r>
              <a:rPr lang="en-US" sz="1000" b="1">
                <a:latin typeface="Times New Roman"/>
                <a:ea typeface="Times New Roman"/>
                <a:cs typeface="Times New Roman"/>
                <a:sym typeface="Times New Roman"/>
              </a:rPr>
              <a:t>        }</a:t>
            </a:r>
          </a:p>
          <a:p>
            <a:pPr marL="0" lvl="0" indent="0" rtl="0">
              <a:lnSpc>
                <a:spcPct val="115000"/>
              </a:lnSpc>
              <a:spcBef>
                <a:spcPts val="0"/>
              </a:spcBef>
              <a:buNone/>
            </a:pPr>
            <a:endParaRPr b="1">
              <a:latin typeface="Times New Roman"/>
              <a:ea typeface="Times New Roman"/>
              <a:cs typeface="Times New Roman"/>
              <a:sym typeface="Times New Roman"/>
            </a:endParaRPr>
          </a:p>
          <a:p>
            <a:pPr marL="273050" marR="0" lvl="0" indent="-273050" algn="just" rtl="0">
              <a:lnSpc>
                <a:spcPct val="150000"/>
              </a:lnSpc>
              <a:spcBef>
                <a:spcPts val="0"/>
              </a:spcBef>
              <a:spcAft>
                <a:spcPts val="0"/>
              </a:spcAft>
              <a:buClr>
                <a:schemeClr val="accent1"/>
              </a:buClr>
              <a:buSzPct val="113333"/>
              <a:buFont typeface="Noto Sans Symbols"/>
              <a:buNone/>
            </a:pPr>
            <a:endParaRPr sz="1800">
              <a:latin typeface="Times New Roman"/>
              <a:ea typeface="Times New Roman"/>
              <a:cs typeface="Times New Roman"/>
              <a:sym typeface="Times New Roman"/>
            </a:endParaRPr>
          </a:p>
        </p:txBody>
      </p:sp>
      <p:sp>
        <p:nvSpPr>
          <p:cNvPr id="86" name="Shape 8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Apache HttpClient</a:t>
            </a:r>
          </a:p>
        </p:txBody>
      </p:sp>
      <p:sp>
        <p:nvSpPr>
          <p:cNvPr id="92" name="Shape 92"/>
          <p:cNvSpPr txBox="1">
            <a:spLocks noGrp="1"/>
          </p:cNvSpPr>
          <p:nvPr>
            <p:ph type="body" idx="1"/>
          </p:nvPr>
        </p:nvSpPr>
        <p:spPr>
          <a:xfrm>
            <a:off x="395275" y="1187900"/>
            <a:ext cx="8577600" cy="5752200"/>
          </a:xfrm>
          <a:prstGeom prst="rect">
            <a:avLst/>
          </a:prstGeom>
          <a:noFill/>
          <a:ln>
            <a:noFill/>
          </a:ln>
        </p:spPr>
        <p:txBody>
          <a:bodyPr lIns="91425" tIns="45700" rIns="91425" bIns="45700" anchor="t" anchorCtr="0">
            <a:noAutofit/>
          </a:bodyPr>
          <a:lstStyle/>
          <a:p>
            <a:pPr marL="457200" marR="0" lvl="0" indent="-342900" algn="just" rtl="0">
              <a:lnSpc>
                <a:spcPct val="150000"/>
              </a:lnSpc>
              <a:spcBef>
                <a:spcPts val="0"/>
              </a:spcBef>
              <a:spcAft>
                <a:spcPts val="0"/>
              </a:spcAft>
              <a:buSzPct val="100000"/>
              <a:buFont typeface="Times New Roman"/>
            </a:pPr>
            <a:r>
              <a:rPr lang="en-US" sz="1800">
                <a:latin typeface="Times New Roman"/>
                <a:ea typeface="Times New Roman"/>
                <a:cs typeface="Times New Roman"/>
                <a:sym typeface="Times New Roman"/>
              </a:rPr>
              <a:t>Apache HttpClient là tên gọi chung của Http connection library đang tiến hành phát triển thông qua Apache.</a:t>
            </a:r>
          </a:p>
          <a:p>
            <a:pPr marL="457200" marR="0" lvl="0" indent="-342900" algn="just" rtl="0">
              <a:lnSpc>
                <a:spcPct val="150000"/>
              </a:lnSpc>
              <a:spcBef>
                <a:spcPts val="0"/>
              </a:spcBef>
              <a:spcAft>
                <a:spcPts val="0"/>
              </a:spcAft>
              <a:buSzPct val="100000"/>
              <a:buFont typeface="Times New Roman"/>
            </a:pPr>
            <a:r>
              <a:rPr lang="en-US" sz="1800">
                <a:latin typeface="Times New Roman"/>
                <a:ea typeface="Times New Roman"/>
                <a:cs typeface="Times New Roman"/>
                <a:sym typeface="Times New Roman"/>
              </a:rPr>
              <a:t>Dễ sử dụng hơn HttpURLConnection nhưng mà ở Android thì khuyến khích sử dụngHttpURLConnection.</a:t>
            </a:r>
          </a:p>
          <a:p>
            <a:pPr marL="457200" marR="0" lvl="0" indent="-342900" algn="just" rtl="0">
              <a:lnSpc>
                <a:spcPct val="150000"/>
              </a:lnSpc>
              <a:spcBef>
                <a:spcPts val="0"/>
              </a:spcBef>
              <a:spcAft>
                <a:spcPts val="0"/>
              </a:spcAft>
              <a:buSzPct val="100000"/>
              <a:buFont typeface="Times New Roman"/>
            </a:pPr>
            <a:r>
              <a:rPr lang="en-US" sz="1800">
                <a:latin typeface="Times New Roman"/>
                <a:ea typeface="Times New Roman"/>
                <a:cs typeface="Times New Roman"/>
                <a:sym typeface="Times New Roman"/>
              </a:rPr>
              <a:t>Ngoài ra, do version không hỗ trợ cho Multipart đang được sử dụng nên trường hợp thực hiện hỗ trợ cho Multipart thì cần phải implement riêng biệt.  </a:t>
            </a:r>
          </a:p>
        </p:txBody>
      </p:sp>
      <p:sp>
        <p:nvSpPr>
          <p:cNvPr id="93" name="Shape 9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000" b="1" i="0" u="none" strike="noStrike" cap="none">
                <a:solidFill>
                  <a:srgbClr val="FFFFFF"/>
                </a:solidFill>
                <a:latin typeface="Times New Roman"/>
                <a:ea typeface="Times New Roman"/>
                <a:cs typeface="Times New Roman"/>
                <a:sym typeface="Times New Roman"/>
              </a:rPr>
              <a:t>1.</a:t>
            </a:r>
            <a:r>
              <a:rPr lang="en-US" sz="3000">
                <a:solidFill>
                  <a:srgbClr val="FFFFFF"/>
                </a:solidFill>
              </a:rPr>
              <a:t>1. Apache HttpClient</a:t>
            </a:r>
          </a:p>
        </p:txBody>
      </p:sp>
      <p:sp>
        <p:nvSpPr>
          <p:cNvPr id="99" name="Shape 99"/>
          <p:cNvSpPr txBox="1">
            <a:spLocks noGrp="1"/>
          </p:cNvSpPr>
          <p:nvPr>
            <p:ph type="body" idx="1"/>
          </p:nvPr>
        </p:nvSpPr>
        <p:spPr>
          <a:xfrm>
            <a:off x="473025" y="985750"/>
            <a:ext cx="8577600" cy="5752200"/>
          </a:xfrm>
          <a:prstGeom prst="rect">
            <a:avLst/>
          </a:prstGeom>
          <a:noFill/>
          <a:ln>
            <a:noFill/>
          </a:ln>
        </p:spPr>
        <p:txBody>
          <a:bodyPr lIns="91425" tIns="45700" rIns="91425" bIns="45700" anchor="t" anchorCtr="0">
            <a:noAutofit/>
          </a:bodyPr>
          <a:lstStyle/>
          <a:p>
            <a:pPr marL="0" lvl="0" indent="0" rtl="0">
              <a:lnSpc>
                <a:spcPct val="115000"/>
              </a:lnSpc>
              <a:spcBef>
                <a:spcPts val="0"/>
              </a:spcBef>
              <a:buNone/>
            </a:pPr>
            <a:r>
              <a:rPr lang="en-US" sz="1800" b="1">
                <a:latin typeface="Times New Roman"/>
                <a:ea typeface="Times New Roman"/>
                <a:cs typeface="Times New Roman"/>
                <a:sym typeface="Times New Roman"/>
              </a:rPr>
              <a:t>⇒ Demo</a:t>
            </a:r>
          </a:p>
          <a:p>
            <a:pPr marL="0" lvl="0" indent="0" rtl="0">
              <a:lnSpc>
                <a:spcPct val="115000"/>
              </a:lnSpc>
              <a:spcBef>
                <a:spcPts val="0"/>
              </a:spcBef>
              <a:buNone/>
            </a:pPr>
            <a:r>
              <a:rPr lang="en-US" sz="1800" b="1">
                <a:latin typeface="Times New Roman"/>
                <a:ea typeface="Times New Roman"/>
                <a:cs typeface="Times New Roman"/>
                <a:sym typeface="Times New Roman"/>
              </a:rPr>
              <a:t>Sử dụng đơn giản:</a:t>
            </a:r>
          </a:p>
          <a:p>
            <a:pPr marL="0" lvl="0" indent="0" rtl="0">
              <a:lnSpc>
                <a:spcPct val="115000"/>
              </a:lnSpc>
              <a:spcBef>
                <a:spcPts val="0"/>
              </a:spcBef>
              <a:buNone/>
            </a:pPr>
            <a:endParaRPr sz="1800" b="1">
              <a:latin typeface="Times New Roman"/>
              <a:ea typeface="Times New Roman"/>
              <a:cs typeface="Times New Roman"/>
              <a:sym typeface="Times New Roman"/>
            </a:endParaRPr>
          </a:p>
          <a:p>
            <a:pPr marL="0" lvl="0" indent="-69850" rtl="0">
              <a:lnSpc>
                <a:spcPct val="115000"/>
              </a:lnSpc>
              <a:spcBef>
                <a:spcPts val="0"/>
              </a:spcBef>
              <a:buClr>
                <a:schemeClr val="dk1"/>
              </a:buClr>
              <a:buSzPct val="61111"/>
              <a:buFont typeface="Arial"/>
              <a:buNone/>
            </a:pPr>
            <a:r>
              <a:rPr lang="en-US" sz="1800" b="1">
                <a:latin typeface="Times New Roman"/>
                <a:ea typeface="Times New Roman"/>
                <a:cs typeface="Times New Roman"/>
                <a:sym typeface="Times New Roman"/>
              </a:rPr>
              <a:t>HttpClient client = new DefaultHttpClient();</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try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client.execute(new HttpGet("http://mixi.jp"),</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new ResponseHandler&lt;String&gt;()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public String handleResponse(HttpResponse response)</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throws ClientProtocolException, IOException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return EntityUtils.toString(response.getEntity());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 catch (IOException e) {</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e.printStackTrace();</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        }</a:t>
            </a:r>
          </a:p>
          <a:p>
            <a:pPr marL="0" lvl="0" indent="0" rtl="0">
              <a:lnSpc>
                <a:spcPct val="115000"/>
              </a:lnSpc>
              <a:spcBef>
                <a:spcPts val="0"/>
              </a:spcBef>
              <a:buNone/>
            </a:pPr>
            <a:endParaRPr sz="1800" b="1">
              <a:latin typeface="Times New Roman"/>
              <a:ea typeface="Times New Roman"/>
              <a:cs typeface="Times New Roman"/>
              <a:sym typeface="Times New Roman"/>
            </a:endParaRPr>
          </a:p>
          <a:p>
            <a:pPr marL="273050" marR="0" lvl="0" indent="-273050" algn="just" rtl="0">
              <a:lnSpc>
                <a:spcPct val="150000"/>
              </a:lnSpc>
              <a:spcBef>
                <a:spcPts val="0"/>
              </a:spcBef>
              <a:spcAft>
                <a:spcPts val="0"/>
              </a:spcAft>
              <a:buClr>
                <a:schemeClr val="accent1"/>
              </a:buClr>
              <a:buSzPct val="113333"/>
              <a:buFont typeface="Noto Sans Symbols"/>
              <a:buNone/>
            </a:pPr>
            <a:endParaRPr sz="1800">
              <a:latin typeface="Times New Roman"/>
              <a:ea typeface="Times New Roman"/>
              <a:cs typeface="Times New Roman"/>
              <a:sym typeface="Times New Roman"/>
            </a:endParaRPr>
          </a:p>
        </p:txBody>
      </p:sp>
      <p:sp>
        <p:nvSpPr>
          <p:cNvPr id="100" name="Shape 10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a:t>
            </a:r>
            <a:r>
              <a:rPr lang="en-US" sz="3600">
                <a:solidFill>
                  <a:schemeClr val="lt1"/>
                </a:solidFill>
              </a:rPr>
              <a:t>2</a:t>
            </a:r>
            <a:r>
              <a:rPr lang="en-US" sz="3600" b="0" i="0" u="none" strike="noStrike" cap="none">
                <a:solidFill>
                  <a:schemeClr val="lt1"/>
                </a:solidFill>
                <a:latin typeface="Arial"/>
                <a:ea typeface="Arial"/>
                <a:cs typeface="Arial"/>
                <a:sym typeface="Arial"/>
              </a:rPr>
              <a:t>. Xử lý JSON trong lập trình Android</a:t>
            </a:r>
          </a:p>
        </p:txBody>
      </p:sp>
      <p:sp>
        <p:nvSpPr>
          <p:cNvPr id="106" name="Shape 106"/>
          <p:cNvSpPr txBox="1">
            <a:spLocks noGrp="1"/>
          </p:cNvSpPr>
          <p:nvPr>
            <p:ph type="body" idx="1"/>
          </p:nvPr>
        </p:nvSpPr>
        <p:spPr>
          <a:xfrm>
            <a:off x="381000" y="1219200"/>
            <a:ext cx="8280300" cy="5638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1" i="0" u="none" strike="noStrike" cap="none">
                <a:solidFill>
                  <a:srgbClr val="000000"/>
                </a:solidFill>
                <a:latin typeface="Arial"/>
                <a:ea typeface="Arial"/>
                <a:cs typeface="Arial"/>
                <a:sym typeface="Arial"/>
              </a:rPr>
              <a:t>Khái niệm:</a:t>
            </a:r>
          </a:p>
          <a:p>
            <a:pPr marL="273050" marR="0" lvl="0" indent="-44450" algn="just" rtl="0">
              <a:lnSpc>
                <a:spcPct val="100000"/>
              </a:lnSpc>
              <a:spcBef>
                <a:spcPts val="0"/>
              </a:spcBef>
              <a:spcAft>
                <a:spcPts val="0"/>
              </a:spcAft>
              <a:buClr>
                <a:schemeClr val="accent1"/>
              </a:buClr>
              <a:buSzPct val="25000"/>
              <a:buFont typeface="Noto Sans Symbols"/>
              <a:buNone/>
            </a:pPr>
            <a:r>
              <a:rPr lang="en-US" sz="2200" b="0" i="0" u="none" strike="noStrike" cap="none">
                <a:solidFill>
                  <a:srgbClr val="000000"/>
                </a:solidFill>
                <a:latin typeface="Arial"/>
                <a:ea typeface="Arial"/>
                <a:cs typeface="Arial"/>
                <a:sym typeface="Arial"/>
              </a:rPr>
              <a:t>JSON là chữ viết tắt của Javascript Object Notation, đây là một dạng dữ liệu tuân theo một quy luật nhất định mà hầu hết các ngôn ngữ lập trình hiện nay đều có thể đọc được, có thể sử dụng lưu nó vào một file, một record trong CSDL rất dễ dàng. JSON có định dạng đơn giản, dễ dàng sử dụng và truy vấn hơn XML rất nhiều nên tính ứng dụng của nó hiện nay rất là phổ biến, theo tôi thì trong tương lai tới trong các ứng dụng sẽ sử dụng nó là đa số.</a:t>
            </a:r>
          </a:p>
          <a:p>
            <a:pPr marL="273050" marR="0" lvl="0" indent="-44450" algn="just" rtl="0">
              <a:lnSpc>
                <a:spcPct val="100000"/>
              </a:lnSpc>
              <a:spcBef>
                <a:spcPts val="400"/>
              </a:spcBef>
              <a:spcAft>
                <a:spcPts val="0"/>
              </a:spcAft>
              <a:buClr>
                <a:schemeClr val="accent1"/>
              </a:buClr>
              <a:buSzPct val="25000"/>
              <a:buFont typeface="Noto Sans Symbols"/>
              <a:buNone/>
            </a:pPr>
            <a:r>
              <a:rPr lang="en-US" sz="2200" b="0" i="0" u="none" strike="noStrike" cap="none">
                <a:solidFill>
                  <a:srgbClr val="000000"/>
                </a:solidFill>
                <a:latin typeface="Arial"/>
                <a:ea typeface="Arial"/>
                <a:cs typeface="Arial"/>
                <a:sym typeface="Arial"/>
              </a:rPr>
              <a:t>Cú pháp của JSON rất đơn giản là mỗi thông tin dữ liệu sẽ có 2 phần đó là key và value.</a:t>
            </a:r>
          </a:p>
          <a:p>
            <a:pPr marL="273050" marR="0" lvl="0" indent="-44450" algn="just" rtl="0">
              <a:lnSpc>
                <a:spcPct val="100000"/>
              </a:lnSpc>
              <a:spcBef>
                <a:spcPts val="400"/>
              </a:spcBef>
              <a:spcAft>
                <a:spcPts val="0"/>
              </a:spcAft>
              <a:buClr>
                <a:schemeClr val="accent1"/>
              </a:buClr>
              <a:buSzPct val="25000"/>
              <a:buFont typeface="Noto Sans Symbols"/>
              <a:buNone/>
            </a:pPr>
            <a:r>
              <a:rPr lang="en-US" sz="2200" b="0" i="0" u="none" strike="noStrike" cap="none">
                <a:solidFill>
                  <a:srgbClr val="000000"/>
                </a:solidFill>
                <a:latin typeface="Arial"/>
                <a:ea typeface="Arial"/>
                <a:cs typeface="Arial"/>
                <a:sym typeface="Arial"/>
              </a:rPr>
              <a:t>Chuỗi JSON được bao lại bởi dấu ngoặc nhọn {},các key, valuecủa JSON bắt buộc phải đặt trong dấu nháy kép {“},Nếu có nhiều dữ liệu (nhiều cặp key =&gt; value) thì ta dùng dấu phẩy (,) để ngăn cách.</a:t>
            </a:r>
          </a:p>
          <a:p>
            <a:pPr marL="273050" marR="0" lvl="0" indent="-273050" algn="just" rtl="0">
              <a:lnSpc>
                <a:spcPct val="150000"/>
              </a:lnSpc>
              <a:spcBef>
                <a:spcPts val="400"/>
              </a:spcBef>
              <a:spcAft>
                <a:spcPts val="0"/>
              </a:spcAft>
              <a:buClr>
                <a:schemeClr val="accent1"/>
              </a:buClr>
              <a:buSzPct val="85000"/>
              <a:buFont typeface="Noto Sans Symbols"/>
              <a:buNone/>
            </a:pPr>
            <a:endParaRPr sz="2400" b="1" i="0" u="none" strike="noStrike" cap="none">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07" name="Shape 10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1052</Words>
  <Application>Microsoft Macintosh PowerPoint</Application>
  <PresentationFormat>On-screen Show (4:3)</PresentationFormat>
  <Paragraphs>107</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Noto Sans Symbols</vt:lpstr>
      <vt:lpstr>Times New Roman</vt:lpstr>
      <vt:lpstr>1_Equity</vt:lpstr>
      <vt:lpstr>2_Equity</vt:lpstr>
      <vt:lpstr>Buổi 13: HttpURLConnection, Apache HttpClient, xử lý JSON và Parser Data từ Server</vt:lpstr>
      <vt:lpstr>1. Tổng quan bài học</vt:lpstr>
      <vt:lpstr>1.1. HttpURLConnection và Apache HttpClient</vt:lpstr>
      <vt:lpstr>1.1. HttpURLConnection </vt:lpstr>
      <vt:lpstr>1.1. HttpURLConnection </vt:lpstr>
      <vt:lpstr>1.1. HttpURLConnection </vt:lpstr>
      <vt:lpstr>1.1. Apache HttpClient</vt:lpstr>
      <vt:lpstr>1.1. Apache HttpClient</vt:lpstr>
      <vt:lpstr>1.2. Xử lý JSON trong lập trình Android</vt:lpstr>
      <vt:lpstr>1.2. Xử lý JSON trong lập trình Android</vt:lpstr>
      <vt:lpstr>1.2. Xử lý JSON trong lập trình Android</vt:lpstr>
      <vt:lpstr>1.2. Xử lý JSON trong lập trình Android</vt:lpstr>
      <vt:lpstr>1.3. Hướng dẫn sử dụng thư viện Gson</vt:lpstr>
      <vt:lpstr>1.4. Hướng dẫn sử dụng retrofit để lấy dữ liệu từ server</vt:lpstr>
      <vt:lpstr>1.4. Hướng dẫn sử dụng retrofit để lấy dữ liệu từ server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13: HttpURLConnection, Apache HttpClient, xử lý JSON và Parser Data từ Server</dc:title>
  <cp:lastModifiedBy>Microsoft Office User</cp:lastModifiedBy>
  <cp:revision>1</cp:revision>
  <dcterms:modified xsi:type="dcterms:W3CDTF">2018-08-06T12:49:47Z</dcterms:modified>
</cp:coreProperties>
</file>