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4" r:id="rId7"/>
    <p:sldId id="265" r:id="rId8"/>
    <p:sldId id="263" r:id="rId9"/>
    <p:sldId id="269" r:id="rId10"/>
    <p:sldId id="268" r:id="rId11"/>
    <p:sldId id="266" r:id="rId12"/>
    <p:sldId id="267"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7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13186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171874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24800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381569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71270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248653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3203030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158592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46755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106858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F9B129-6901-4E10-8CC3-066FD6E6F48B}" type="datetimeFigureOut">
              <a:rPr lang="en-US" smtClean="0"/>
              <a:t>6/3/2012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F11BE-E9B1-42C7-999D-148BD6BD2E11}" type="slidenum">
              <a:rPr lang="en-US" smtClean="0"/>
              <a:t>‹#›</a:t>
            </a:fld>
            <a:endParaRPr lang="en-US" dirty="0"/>
          </a:p>
        </p:txBody>
      </p:sp>
    </p:spTree>
    <p:extLst>
      <p:ext uri="{BB962C8B-B14F-4D97-AF65-F5344CB8AC3E}">
        <p14:creationId xmlns:p14="http://schemas.microsoft.com/office/powerpoint/2010/main" val="94505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9B129-6901-4E10-8CC3-066FD6E6F48B}" type="datetimeFigureOut">
              <a:rPr lang="en-US" smtClean="0"/>
              <a:t>6/3/2012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F11BE-E9B1-42C7-999D-148BD6BD2E11}" type="slidenum">
              <a:rPr lang="en-US" smtClean="0"/>
              <a:t>‹#›</a:t>
            </a:fld>
            <a:endParaRPr lang="en-US" dirty="0"/>
          </a:p>
        </p:txBody>
      </p:sp>
    </p:spTree>
    <p:extLst>
      <p:ext uri="{BB962C8B-B14F-4D97-AF65-F5344CB8AC3E}">
        <p14:creationId xmlns:p14="http://schemas.microsoft.com/office/powerpoint/2010/main" val="1382086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The </a:t>
            </a:r>
            <a:r>
              <a:rPr lang="en-US" dirty="0" smtClean="0">
                <a:solidFill>
                  <a:schemeClr val="bg1"/>
                </a:solidFill>
              </a:rPr>
              <a:t>Rhoking</a:t>
            </a:r>
            <a:r>
              <a:rPr lang="en-US" dirty="0" smtClean="0">
                <a:solidFill>
                  <a:schemeClr val="bg1"/>
                </a:solidFill>
              </a:rPr>
              <a:t> Goddess of water</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Or what happened when they went away with a feeling of accomplishment.</a:t>
            </a:r>
            <a:endParaRPr lang="en-US" dirty="0">
              <a:solidFill>
                <a:schemeClr val="bg1"/>
              </a:solidFill>
            </a:endParaRPr>
          </a:p>
        </p:txBody>
      </p:sp>
    </p:spTree>
    <p:extLst>
      <p:ext uri="{BB962C8B-B14F-4D97-AF65-F5344CB8AC3E}">
        <p14:creationId xmlns:p14="http://schemas.microsoft.com/office/powerpoint/2010/main" val="3182679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Gameplay</a:t>
            </a:r>
            <a:endParaRPr lang="en-US" dirty="0">
              <a:solidFill>
                <a:schemeClr val="bg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6008" y="273050"/>
            <a:ext cx="4389834" cy="5853113"/>
          </a:xfrm>
        </p:spPr>
      </p:pic>
      <p:sp>
        <p:nvSpPr>
          <p:cNvPr id="8" name="Text Placeholder 7"/>
          <p:cNvSpPr>
            <a:spLocks noGrp="1"/>
          </p:cNvSpPr>
          <p:nvPr>
            <p:ph type="body" sz="half" idx="2"/>
          </p:nvPr>
        </p:nvSpPr>
        <p:spPr/>
        <p:txBody>
          <a:bodyPr>
            <a:normAutofit fontScale="92500" lnSpcReduction="20000"/>
          </a:bodyPr>
          <a:lstStyle/>
          <a:p>
            <a:pPr fontAlgn="base"/>
            <a:r>
              <a:rPr lang="en-US" sz="1600" dirty="0" smtClean="0">
                <a:solidFill>
                  <a:schemeClr val="bg1"/>
                </a:solidFill>
              </a:rPr>
              <a:t>Plot:</a:t>
            </a:r>
          </a:p>
          <a:p>
            <a:pPr marL="285750" indent="-285750" fontAlgn="base">
              <a:buFont typeface="Arial" pitchFamily="34" charset="0"/>
              <a:buChar char="•"/>
            </a:pPr>
            <a:r>
              <a:rPr lang="en-US" sz="1600" dirty="0" smtClean="0">
                <a:solidFill>
                  <a:schemeClr val="bg1"/>
                </a:solidFill>
              </a:rPr>
              <a:t>After </a:t>
            </a:r>
            <a:r>
              <a:rPr lang="en-US" sz="1600" dirty="0">
                <a:solidFill>
                  <a:schemeClr val="bg1"/>
                </a:solidFill>
              </a:rPr>
              <a:t>fixing the City’s pipe system, the citizens quickly figure out that the problem seems to come from somewhere else. The little girl have to </a:t>
            </a:r>
            <a:r>
              <a:rPr lang="en-US" sz="1600" dirty="0" smtClean="0">
                <a:solidFill>
                  <a:schemeClr val="bg1"/>
                </a:solidFill>
              </a:rPr>
              <a:t>visit other levels </a:t>
            </a:r>
            <a:r>
              <a:rPr lang="en-US" sz="1600" dirty="0">
                <a:solidFill>
                  <a:schemeClr val="bg1"/>
                </a:solidFill>
              </a:rPr>
              <a:t>to figure out what’s going on. </a:t>
            </a:r>
            <a:endParaRPr lang="en-US" sz="1600" dirty="0" smtClean="0">
              <a:solidFill>
                <a:schemeClr val="bg1"/>
              </a:solidFill>
            </a:endParaRPr>
          </a:p>
          <a:p>
            <a:pPr marL="285750" indent="-285750" fontAlgn="base">
              <a:buFont typeface="Arial" pitchFamily="34" charset="0"/>
              <a:buChar char="•"/>
            </a:pPr>
            <a:endParaRPr lang="en-US" sz="1600" dirty="0" smtClean="0">
              <a:solidFill>
                <a:schemeClr val="bg1"/>
              </a:solidFill>
            </a:endParaRPr>
          </a:p>
          <a:p>
            <a:pPr marL="285750" indent="-285750" fontAlgn="base">
              <a:buFont typeface="Arial" pitchFamily="34" charset="0"/>
              <a:buChar char="•"/>
            </a:pPr>
            <a:r>
              <a:rPr lang="en-US" sz="1600" dirty="0" smtClean="0">
                <a:solidFill>
                  <a:schemeClr val="bg1"/>
                </a:solidFill>
              </a:rPr>
              <a:t>Fixing </a:t>
            </a:r>
            <a:r>
              <a:rPr lang="en-US" sz="1600" dirty="0">
                <a:solidFill>
                  <a:schemeClr val="bg1"/>
                </a:solidFill>
              </a:rPr>
              <a:t>the different sub-parts of the system will bring water to other levels, </a:t>
            </a:r>
            <a:r>
              <a:rPr lang="en-US" sz="1600" dirty="0" smtClean="0">
                <a:solidFill>
                  <a:schemeClr val="bg1"/>
                </a:solidFill>
              </a:rPr>
              <a:t>increasing the </a:t>
            </a:r>
            <a:r>
              <a:rPr lang="en-US" sz="1600" dirty="0">
                <a:solidFill>
                  <a:schemeClr val="bg1"/>
                </a:solidFill>
              </a:rPr>
              <a:t>amount of water </a:t>
            </a:r>
            <a:r>
              <a:rPr lang="en-US" sz="1600" dirty="0" smtClean="0">
                <a:solidFill>
                  <a:schemeClr val="bg1"/>
                </a:solidFill>
              </a:rPr>
              <a:t>pumped improve </a:t>
            </a:r>
            <a:r>
              <a:rPr lang="en-US" sz="1600" dirty="0">
                <a:solidFill>
                  <a:schemeClr val="bg1"/>
                </a:solidFill>
              </a:rPr>
              <a:t>the water pressure and the life of the little villages around the city</a:t>
            </a:r>
            <a:r>
              <a:rPr lang="en-US" sz="1600" dirty="0" smtClean="0">
                <a:solidFill>
                  <a:schemeClr val="bg1"/>
                </a:solidFill>
              </a:rPr>
              <a:t>.</a:t>
            </a:r>
          </a:p>
          <a:p>
            <a:pPr marL="285750" indent="-285750" fontAlgn="base">
              <a:buFont typeface="Arial" pitchFamily="34" charset="0"/>
              <a:buChar char="•"/>
            </a:pPr>
            <a:endParaRPr lang="en-US" sz="1600" dirty="0">
              <a:solidFill>
                <a:schemeClr val="bg1"/>
              </a:solidFill>
            </a:endParaRPr>
          </a:p>
          <a:p>
            <a:pPr marL="285750" indent="-285750" fontAlgn="base">
              <a:buFont typeface="Arial" pitchFamily="34" charset="0"/>
              <a:buChar char="•"/>
            </a:pPr>
            <a:r>
              <a:rPr lang="en-US" sz="1600" dirty="0">
                <a:solidFill>
                  <a:schemeClr val="bg1"/>
                </a:solidFill>
              </a:rPr>
              <a:t>The user is rewarded by a </a:t>
            </a:r>
            <a:r>
              <a:rPr lang="en-US" sz="1600" dirty="0">
                <a:solidFill>
                  <a:schemeClr val="bg1"/>
                </a:solidFill>
              </a:rPr>
              <a:t>greenification</a:t>
            </a:r>
            <a:r>
              <a:rPr lang="en-US" sz="1600" dirty="0">
                <a:solidFill>
                  <a:schemeClr val="bg1"/>
                </a:solidFill>
              </a:rPr>
              <a:t> of the scenery in the level selection screen plus </a:t>
            </a:r>
            <a:r>
              <a:rPr lang="en-US" sz="1600" dirty="0" smtClean="0">
                <a:solidFill>
                  <a:schemeClr val="bg1"/>
                </a:solidFill>
              </a:rPr>
              <a:t>amazing water based visual </a:t>
            </a:r>
            <a:r>
              <a:rPr lang="en-US" sz="1600" dirty="0">
                <a:solidFill>
                  <a:schemeClr val="bg1"/>
                </a:solidFill>
              </a:rPr>
              <a:t>effects.</a:t>
            </a:r>
          </a:p>
          <a:p>
            <a:endParaRPr lang="en-US" dirty="0">
              <a:solidFill>
                <a:schemeClr val="bg1"/>
              </a:solidFill>
            </a:endParaRPr>
          </a:p>
        </p:txBody>
      </p:sp>
    </p:spTree>
    <p:extLst>
      <p:ext uri="{BB962C8B-B14F-4D97-AF65-F5344CB8AC3E}">
        <p14:creationId xmlns:p14="http://schemas.microsoft.com/office/powerpoint/2010/main" val="406176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Gameplay</a:t>
            </a:r>
            <a:endParaRPr lang="en-US" dirty="0">
              <a:solidFill>
                <a:schemeClr val="bg1"/>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6365" y="273526"/>
            <a:ext cx="4389120" cy="5852160"/>
          </a:xfrm>
        </p:spPr>
      </p:pic>
      <p:sp>
        <p:nvSpPr>
          <p:cNvPr id="8" name="Text Placeholder 7"/>
          <p:cNvSpPr>
            <a:spLocks noGrp="1"/>
          </p:cNvSpPr>
          <p:nvPr>
            <p:ph type="body" sz="half" idx="2"/>
          </p:nvPr>
        </p:nvSpPr>
        <p:spPr/>
        <p:txBody>
          <a:bodyPr/>
          <a:lstStyle/>
          <a:p>
            <a:pPr fontAlgn="base"/>
            <a:r>
              <a:rPr lang="en-US" sz="1600" dirty="0" smtClean="0">
                <a:solidFill>
                  <a:schemeClr val="bg1"/>
                </a:solidFill>
              </a:rPr>
              <a:t>The game is based on a typical </a:t>
            </a:r>
            <a:br>
              <a:rPr lang="en-US" sz="1600" dirty="0" smtClean="0">
                <a:solidFill>
                  <a:schemeClr val="bg1"/>
                </a:solidFill>
              </a:rPr>
            </a:br>
            <a:r>
              <a:rPr lang="en-US" sz="1600" dirty="0" smtClean="0">
                <a:solidFill>
                  <a:schemeClr val="bg1"/>
                </a:solidFill>
              </a:rPr>
              <a:t>‘’pipe puzzle game’’ mechanics:</a:t>
            </a:r>
          </a:p>
          <a:p>
            <a:pPr fontAlgn="base"/>
            <a:endParaRPr lang="en-US" sz="1600" dirty="0" smtClean="0">
              <a:solidFill>
                <a:schemeClr val="bg1"/>
              </a:solidFill>
            </a:endParaRPr>
          </a:p>
          <a:p>
            <a:pPr marL="285750" indent="-285750" fontAlgn="base">
              <a:buFont typeface="Arial" pitchFamily="34" charset="0"/>
              <a:buChar char="•"/>
            </a:pPr>
            <a:r>
              <a:rPr lang="en-US" sz="1600" dirty="0" smtClean="0">
                <a:solidFill>
                  <a:schemeClr val="bg1"/>
                </a:solidFill>
              </a:rPr>
              <a:t>Each a 6 x 5 puzzle grid</a:t>
            </a:r>
          </a:p>
          <a:p>
            <a:pPr marL="285750" indent="-285750" fontAlgn="base">
              <a:buFont typeface="Arial" pitchFamily="34" charset="0"/>
              <a:buChar char="•"/>
            </a:pPr>
            <a:r>
              <a:rPr lang="en-US" sz="1600" dirty="0" smtClean="0">
                <a:solidFill>
                  <a:schemeClr val="bg1"/>
                </a:solidFill>
              </a:rPr>
              <a:t>6 types of pipe puzzle pieces.</a:t>
            </a:r>
          </a:p>
          <a:p>
            <a:pPr marL="285750" indent="-285750" fontAlgn="base">
              <a:buFont typeface="Arial" pitchFamily="34" charset="0"/>
              <a:buChar char="•"/>
            </a:pPr>
            <a:r>
              <a:rPr lang="en-US" sz="1600" dirty="0" smtClean="0">
                <a:solidFill>
                  <a:schemeClr val="bg1"/>
                </a:solidFill>
              </a:rPr>
              <a:t>One or more water source per level.</a:t>
            </a:r>
          </a:p>
          <a:p>
            <a:pPr marL="285750" indent="-285750" fontAlgn="base">
              <a:buFont typeface="Arial" pitchFamily="34" charset="0"/>
              <a:buChar char="•"/>
            </a:pPr>
            <a:r>
              <a:rPr lang="en-US" sz="1600" dirty="0" smtClean="0">
                <a:solidFill>
                  <a:schemeClr val="bg1"/>
                </a:solidFill>
              </a:rPr>
              <a:t>One or more water pipeline gate per level.</a:t>
            </a:r>
          </a:p>
          <a:p>
            <a:pPr marL="285750" indent="-285750" fontAlgn="base">
              <a:buFont typeface="Arial" pitchFamily="34" charset="0"/>
              <a:buChar char="•"/>
            </a:pPr>
            <a:r>
              <a:rPr lang="en-US" sz="1600" dirty="0" smtClean="0">
                <a:solidFill>
                  <a:schemeClr val="bg1"/>
                </a:solidFill>
              </a:rPr>
              <a:t>Water pumps</a:t>
            </a:r>
          </a:p>
          <a:p>
            <a:pPr marL="285750" indent="-285750" fontAlgn="base">
              <a:buFont typeface="Arial" pitchFamily="34" charset="0"/>
              <a:buChar char="•"/>
            </a:pPr>
            <a:r>
              <a:rPr lang="en-US" sz="1600" dirty="0" smtClean="0">
                <a:solidFill>
                  <a:schemeClr val="bg1"/>
                </a:solidFill>
              </a:rPr>
              <a:t>Filtering units</a:t>
            </a:r>
          </a:p>
          <a:p>
            <a:endParaRPr lang="en-US" dirty="0"/>
          </a:p>
        </p:txBody>
      </p:sp>
    </p:spTree>
    <p:extLst>
      <p:ext uri="{BB962C8B-B14F-4D97-AF65-F5344CB8AC3E}">
        <p14:creationId xmlns:p14="http://schemas.microsoft.com/office/powerpoint/2010/main" val="303044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Gameplay</a:t>
            </a:r>
            <a:endParaRPr lang="en-US" dirty="0">
              <a:solidFill>
                <a:schemeClr val="bg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6008" y="273050"/>
            <a:ext cx="4389834" cy="5853113"/>
          </a:xfrm>
        </p:spPr>
      </p:pic>
      <p:sp>
        <p:nvSpPr>
          <p:cNvPr id="8" name="Text Placeholder 7"/>
          <p:cNvSpPr>
            <a:spLocks noGrp="1"/>
          </p:cNvSpPr>
          <p:nvPr>
            <p:ph type="body" sz="half" idx="2"/>
          </p:nvPr>
        </p:nvSpPr>
        <p:spPr/>
        <p:txBody>
          <a:bodyPr>
            <a:normAutofit fontScale="92500" lnSpcReduction="10000"/>
          </a:bodyPr>
          <a:lstStyle/>
          <a:p>
            <a:pPr fontAlgn="base"/>
            <a:r>
              <a:rPr lang="en-US" sz="1600" dirty="0" smtClean="0">
                <a:solidFill>
                  <a:schemeClr val="bg1"/>
                </a:solidFill>
              </a:rPr>
              <a:t>The game is based on a typical </a:t>
            </a:r>
            <a:br>
              <a:rPr lang="en-US" sz="1600" dirty="0" smtClean="0">
                <a:solidFill>
                  <a:schemeClr val="bg1"/>
                </a:solidFill>
              </a:rPr>
            </a:br>
            <a:r>
              <a:rPr lang="en-US" sz="1600" dirty="0" smtClean="0">
                <a:solidFill>
                  <a:schemeClr val="bg1"/>
                </a:solidFill>
              </a:rPr>
              <a:t>‘’pipe puzzle game’’ mechanics:</a:t>
            </a:r>
          </a:p>
          <a:p>
            <a:pPr fontAlgn="base"/>
            <a:endParaRPr lang="en-US" sz="1600" dirty="0" smtClean="0">
              <a:solidFill>
                <a:schemeClr val="bg1"/>
              </a:solidFill>
            </a:endParaRPr>
          </a:p>
          <a:p>
            <a:pPr marL="285750" indent="-285750" fontAlgn="base">
              <a:buFont typeface="Arial" pitchFamily="34" charset="0"/>
              <a:buChar char="•"/>
            </a:pPr>
            <a:r>
              <a:rPr lang="en-US" sz="1600" dirty="0" smtClean="0">
                <a:solidFill>
                  <a:schemeClr val="bg1"/>
                </a:solidFill>
              </a:rPr>
              <a:t>5 interconnected levels [Puzzles inside puzzles]</a:t>
            </a:r>
          </a:p>
          <a:p>
            <a:pPr marL="285750" indent="-285750" fontAlgn="base">
              <a:buFont typeface="Arial" pitchFamily="34" charset="0"/>
              <a:buChar char="•"/>
            </a:pPr>
            <a:endParaRPr lang="en-US" sz="1600" dirty="0" smtClean="0">
              <a:solidFill>
                <a:schemeClr val="bg1"/>
              </a:solidFill>
            </a:endParaRPr>
          </a:p>
          <a:p>
            <a:pPr marL="285750" indent="-285750" fontAlgn="base">
              <a:buFont typeface="Arial" pitchFamily="34" charset="0"/>
              <a:buChar char="•"/>
            </a:pPr>
            <a:r>
              <a:rPr lang="en-US" sz="1600" dirty="0" smtClean="0">
                <a:solidFill>
                  <a:schemeClr val="bg1"/>
                </a:solidFill>
              </a:rPr>
              <a:t>Pick </a:t>
            </a:r>
            <a:r>
              <a:rPr lang="en-US" sz="1600" dirty="0">
                <a:solidFill>
                  <a:schemeClr val="bg1"/>
                </a:solidFill>
              </a:rPr>
              <a:t>tubes from the inventory to place on the puzzle grid</a:t>
            </a:r>
            <a:r>
              <a:rPr lang="en-US" sz="1600" dirty="0" smtClean="0">
                <a:solidFill>
                  <a:schemeClr val="bg1"/>
                </a:solidFill>
              </a:rPr>
              <a:t>.</a:t>
            </a:r>
          </a:p>
          <a:p>
            <a:pPr fontAlgn="base"/>
            <a:endParaRPr lang="en-US" sz="1600" dirty="0" smtClean="0">
              <a:solidFill>
                <a:schemeClr val="bg1"/>
              </a:solidFill>
            </a:endParaRPr>
          </a:p>
          <a:p>
            <a:pPr marL="285750" indent="-285750" fontAlgn="base">
              <a:buFont typeface="Arial" pitchFamily="34" charset="0"/>
              <a:buChar char="•"/>
            </a:pPr>
            <a:r>
              <a:rPr lang="en-US" sz="1600" dirty="0" smtClean="0">
                <a:solidFill>
                  <a:schemeClr val="bg1"/>
                </a:solidFill>
              </a:rPr>
              <a:t>Tubes can be picked back up to be put somewhere else.</a:t>
            </a:r>
          </a:p>
          <a:p>
            <a:pPr fontAlgn="base"/>
            <a:endParaRPr lang="en-US" sz="1600" dirty="0">
              <a:solidFill>
                <a:schemeClr val="bg1"/>
              </a:solidFill>
            </a:endParaRPr>
          </a:p>
          <a:p>
            <a:pPr marL="285750" indent="-285750" fontAlgn="base">
              <a:buFont typeface="Arial" pitchFamily="34" charset="0"/>
              <a:buChar char="•"/>
            </a:pPr>
            <a:r>
              <a:rPr lang="en-US" sz="1600" dirty="0">
                <a:solidFill>
                  <a:schemeClr val="bg1"/>
                </a:solidFill>
              </a:rPr>
              <a:t>Tubes can be carried from one level to another</a:t>
            </a:r>
            <a:r>
              <a:rPr lang="en-US" sz="1600" dirty="0" smtClean="0">
                <a:solidFill>
                  <a:schemeClr val="bg1"/>
                </a:solidFill>
              </a:rPr>
              <a:t>.</a:t>
            </a:r>
          </a:p>
          <a:p>
            <a:pPr marL="285750" indent="-285750" fontAlgn="base">
              <a:buFont typeface="Arial" pitchFamily="34" charset="0"/>
              <a:buChar char="•"/>
            </a:pPr>
            <a:endParaRPr lang="en-US" sz="1600" dirty="0">
              <a:solidFill>
                <a:schemeClr val="bg1"/>
              </a:solidFill>
            </a:endParaRPr>
          </a:p>
          <a:p>
            <a:pPr marL="285750" indent="-285750" fontAlgn="base">
              <a:buFont typeface="Arial" pitchFamily="34" charset="0"/>
              <a:buChar char="•"/>
            </a:pPr>
            <a:r>
              <a:rPr lang="en-US" sz="1600" dirty="0" smtClean="0">
                <a:solidFill>
                  <a:schemeClr val="bg1"/>
                </a:solidFill>
              </a:rPr>
              <a:t>Some tubes are static and cannot be moved blocking some grid case, same for natural  elements like trees and rocks.</a:t>
            </a:r>
            <a:endParaRPr lang="en-US" sz="16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1294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Gameplay</a:t>
            </a:r>
            <a:endParaRPr lang="en-US" dirty="0">
              <a:solidFill>
                <a:schemeClr val="bg1"/>
              </a:solidFill>
            </a:endParaRPr>
          </a:p>
        </p:txBody>
      </p:sp>
      <p:sp>
        <p:nvSpPr>
          <p:cNvPr id="8" name="Text Placeholder 7"/>
          <p:cNvSpPr>
            <a:spLocks noGrp="1"/>
          </p:cNvSpPr>
          <p:nvPr>
            <p:ph type="body" sz="half" idx="2"/>
          </p:nvPr>
        </p:nvSpPr>
        <p:spPr/>
        <p:txBody>
          <a:bodyPr>
            <a:normAutofit fontScale="92500" lnSpcReduction="20000"/>
          </a:bodyPr>
          <a:lstStyle/>
          <a:p>
            <a:pPr fontAlgn="base"/>
            <a:r>
              <a:rPr lang="en-US" sz="1600" dirty="0" smtClean="0">
                <a:solidFill>
                  <a:schemeClr val="bg1"/>
                </a:solidFill>
              </a:rPr>
              <a:t>Plot:</a:t>
            </a:r>
          </a:p>
          <a:p>
            <a:pPr marL="285750" indent="-285750" fontAlgn="base">
              <a:buFont typeface="Arial" pitchFamily="34" charset="0"/>
              <a:buChar char="•"/>
            </a:pPr>
            <a:r>
              <a:rPr lang="en-US" sz="1600" dirty="0" smtClean="0">
                <a:solidFill>
                  <a:schemeClr val="bg1"/>
                </a:solidFill>
              </a:rPr>
              <a:t>After </a:t>
            </a:r>
            <a:r>
              <a:rPr lang="en-US" sz="1600" dirty="0">
                <a:solidFill>
                  <a:schemeClr val="bg1"/>
                </a:solidFill>
              </a:rPr>
              <a:t>fixing the City’s pipe system, the citizens quickly figure out that the problem seems to come from somewhere else. The little girl have to </a:t>
            </a:r>
            <a:r>
              <a:rPr lang="en-US" sz="1600" dirty="0" smtClean="0">
                <a:solidFill>
                  <a:schemeClr val="bg1"/>
                </a:solidFill>
              </a:rPr>
              <a:t>visit other levels </a:t>
            </a:r>
            <a:r>
              <a:rPr lang="en-US" sz="1600" dirty="0">
                <a:solidFill>
                  <a:schemeClr val="bg1"/>
                </a:solidFill>
              </a:rPr>
              <a:t>to figure out what’s going on. </a:t>
            </a:r>
            <a:endParaRPr lang="en-US" sz="1600" dirty="0" smtClean="0">
              <a:solidFill>
                <a:schemeClr val="bg1"/>
              </a:solidFill>
            </a:endParaRPr>
          </a:p>
          <a:p>
            <a:pPr marL="285750" indent="-285750" fontAlgn="base">
              <a:buFont typeface="Arial" pitchFamily="34" charset="0"/>
              <a:buChar char="•"/>
            </a:pPr>
            <a:endParaRPr lang="en-US" sz="1600" dirty="0" smtClean="0">
              <a:solidFill>
                <a:schemeClr val="bg1"/>
              </a:solidFill>
            </a:endParaRPr>
          </a:p>
          <a:p>
            <a:pPr marL="285750" indent="-285750" fontAlgn="base">
              <a:buFont typeface="Arial" pitchFamily="34" charset="0"/>
              <a:buChar char="•"/>
            </a:pPr>
            <a:r>
              <a:rPr lang="en-US" sz="1600" dirty="0" smtClean="0">
                <a:solidFill>
                  <a:schemeClr val="bg1"/>
                </a:solidFill>
              </a:rPr>
              <a:t>Fixing </a:t>
            </a:r>
            <a:r>
              <a:rPr lang="en-US" sz="1600" dirty="0">
                <a:solidFill>
                  <a:schemeClr val="bg1"/>
                </a:solidFill>
              </a:rPr>
              <a:t>the different sub-parts of the system will bring water to other levels, </a:t>
            </a:r>
            <a:r>
              <a:rPr lang="en-US" sz="1600" dirty="0" smtClean="0">
                <a:solidFill>
                  <a:schemeClr val="bg1"/>
                </a:solidFill>
              </a:rPr>
              <a:t>increasing the </a:t>
            </a:r>
            <a:r>
              <a:rPr lang="en-US" sz="1600" dirty="0">
                <a:solidFill>
                  <a:schemeClr val="bg1"/>
                </a:solidFill>
              </a:rPr>
              <a:t>amount of water </a:t>
            </a:r>
            <a:r>
              <a:rPr lang="en-US" sz="1600" dirty="0" smtClean="0">
                <a:solidFill>
                  <a:schemeClr val="bg1"/>
                </a:solidFill>
              </a:rPr>
              <a:t>pumped improve </a:t>
            </a:r>
            <a:r>
              <a:rPr lang="en-US" sz="1600" dirty="0">
                <a:solidFill>
                  <a:schemeClr val="bg1"/>
                </a:solidFill>
              </a:rPr>
              <a:t>the water pressure and the life of the little villages around the city</a:t>
            </a:r>
            <a:r>
              <a:rPr lang="en-US" sz="1600" dirty="0" smtClean="0">
                <a:solidFill>
                  <a:schemeClr val="bg1"/>
                </a:solidFill>
              </a:rPr>
              <a:t>.</a:t>
            </a:r>
          </a:p>
          <a:p>
            <a:pPr marL="285750" indent="-285750" fontAlgn="base">
              <a:buFont typeface="Arial" pitchFamily="34" charset="0"/>
              <a:buChar char="•"/>
            </a:pPr>
            <a:endParaRPr lang="en-US" sz="1600" dirty="0">
              <a:solidFill>
                <a:schemeClr val="bg1"/>
              </a:solidFill>
            </a:endParaRPr>
          </a:p>
          <a:p>
            <a:pPr marL="285750" indent="-285750" fontAlgn="base">
              <a:buFont typeface="Arial" pitchFamily="34" charset="0"/>
              <a:buChar char="•"/>
            </a:pPr>
            <a:r>
              <a:rPr lang="en-US" sz="1600" dirty="0">
                <a:solidFill>
                  <a:schemeClr val="bg1"/>
                </a:solidFill>
              </a:rPr>
              <a:t>The user is rewarded by a </a:t>
            </a:r>
            <a:r>
              <a:rPr lang="en-US" sz="1600" dirty="0">
                <a:solidFill>
                  <a:schemeClr val="bg1"/>
                </a:solidFill>
              </a:rPr>
              <a:t>greenification</a:t>
            </a:r>
            <a:r>
              <a:rPr lang="en-US" sz="1600" dirty="0">
                <a:solidFill>
                  <a:schemeClr val="bg1"/>
                </a:solidFill>
              </a:rPr>
              <a:t> of the scenery in the level selection screen plus </a:t>
            </a:r>
            <a:r>
              <a:rPr lang="en-US" sz="1600" dirty="0" smtClean="0">
                <a:solidFill>
                  <a:schemeClr val="bg1"/>
                </a:solidFill>
              </a:rPr>
              <a:t>amazing water based visual </a:t>
            </a:r>
            <a:r>
              <a:rPr lang="en-US" sz="1600" dirty="0">
                <a:solidFill>
                  <a:schemeClr val="bg1"/>
                </a:solidFill>
              </a:rPr>
              <a:t>effects.</a:t>
            </a:r>
          </a:p>
          <a:p>
            <a:endParaRPr lang="en-US"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6008" y="273050"/>
            <a:ext cx="4389834" cy="5853113"/>
          </a:xfrm>
        </p:spPr>
      </p:pic>
    </p:spTree>
    <p:extLst>
      <p:ext uri="{BB962C8B-B14F-4D97-AF65-F5344CB8AC3E}">
        <p14:creationId xmlns:p14="http://schemas.microsoft.com/office/powerpoint/2010/main" val="99611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bg1"/>
                </a:solidFill>
              </a:rPr>
              <a:t>25 Word Abstract</a:t>
            </a:r>
            <a:endParaRPr lang="en-US" dirty="0">
              <a:solidFill>
                <a:schemeClr val="bg1"/>
              </a:solidFill>
            </a:endParaRPr>
          </a:p>
        </p:txBody>
      </p:sp>
      <p:sp>
        <p:nvSpPr>
          <p:cNvPr id="10" name="Rectangle 9"/>
          <p:cNvSpPr/>
          <p:nvPr/>
        </p:nvSpPr>
        <p:spPr>
          <a:xfrm>
            <a:off x="152400" y="1143000"/>
            <a:ext cx="8915400" cy="1384995"/>
          </a:xfrm>
          <a:prstGeom prst="rect">
            <a:avLst/>
          </a:prstGeom>
        </p:spPr>
        <p:txBody>
          <a:bodyPr wrap="square">
            <a:spAutoFit/>
          </a:bodyPr>
          <a:lstStyle/>
          <a:p>
            <a:pPr algn="ctr"/>
            <a:r>
              <a:rPr lang="en-US" sz="2800" dirty="0">
                <a:solidFill>
                  <a:schemeClr val="bg1"/>
                </a:solidFill>
              </a:rPr>
              <a:t>Nonprofit are working hard digging wells, but who does the maintenance once they are gone? This is a game about people taking power in their own hands.</a:t>
            </a:r>
          </a:p>
        </p:txBody>
      </p:sp>
    </p:spTree>
    <p:extLst>
      <p:ext uri="{BB962C8B-B14F-4D97-AF65-F5344CB8AC3E}">
        <p14:creationId xmlns:p14="http://schemas.microsoft.com/office/powerpoint/2010/main" val="426059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Premise</a:t>
            </a:r>
            <a:endParaRPr lang="en-US" dirty="0">
              <a:solidFill>
                <a:schemeClr val="bg1"/>
              </a:solidFill>
            </a:endParaRPr>
          </a:p>
        </p:txBody>
      </p:sp>
      <p:sp>
        <p:nvSpPr>
          <p:cNvPr id="3" name="Rectangle 2"/>
          <p:cNvSpPr/>
          <p:nvPr/>
        </p:nvSpPr>
        <p:spPr>
          <a:xfrm>
            <a:off x="990600" y="2514600"/>
            <a:ext cx="4572000" cy="646331"/>
          </a:xfrm>
          <a:prstGeom prst="rect">
            <a:avLst/>
          </a:prstGeom>
        </p:spPr>
        <p:txBody>
          <a:bodyPr>
            <a:spAutoFit/>
          </a:bodyPr>
          <a:lstStyle/>
          <a:p>
            <a:pPr algn="ctr"/>
            <a:r>
              <a:rPr lang="en-US" dirty="0">
                <a:solidFill>
                  <a:schemeClr val="bg1"/>
                </a:solidFill>
              </a:rPr>
              <a:t>There was a little village on a mountain far </a:t>
            </a:r>
            <a:r>
              <a:rPr lang="en-US" dirty="0">
                <a:solidFill>
                  <a:schemeClr val="bg1"/>
                </a:solidFill>
              </a:rPr>
              <a:t>far</a:t>
            </a:r>
            <a:r>
              <a:rPr lang="en-US" dirty="0">
                <a:solidFill>
                  <a:schemeClr val="bg1"/>
                </a:solidFill>
              </a:rPr>
              <a:t> away.</a:t>
            </a:r>
          </a:p>
        </p:txBody>
      </p:sp>
      <p:sp>
        <p:nvSpPr>
          <p:cNvPr id="4" name="Rectangle 3"/>
          <p:cNvSpPr/>
          <p:nvPr/>
        </p:nvSpPr>
        <p:spPr>
          <a:xfrm>
            <a:off x="3962400" y="3733800"/>
            <a:ext cx="4572000" cy="1200329"/>
          </a:xfrm>
          <a:prstGeom prst="rect">
            <a:avLst/>
          </a:prstGeom>
        </p:spPr>
        <p:txBody>
          <a:bodyPr>
            <a:spAutoFit/>
          </a:bodyPr>
          <a:lstStyle/>
          <a:p>
            <a:pPr algn="ctr"/>
            <a:r>
              <a:rPr lang="en-US" dirty="0">
                <a:solidFill>
                  <a:schemeClr val="bg1"/>
                </a:solidFill>
              </a:rPr>
              <a:t>International help came and drill some wells to help them improve their quality of life. Construction was quick and efficient, a lot of money was invested.</a:t>
            </a:r>
          </a:p>
        </p:txBody>
      </p:sp>
    </p:spTree>
    <p:extLst>
      <p:ext uri="{BB962C8B-B14F-4D97-AF65-F5344CB8AC3E}">
        <p14:creationId xmlns:p14="http://schemas.microsoft.com/office/powerpoint/2010/main" val="381361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Premise</a:t>
            </a:r>
            <a:endParaRPr lang="en-US" dirty="0">
              <a:solidFill>
                <a:schemeClr val="bg1"/>
              </a:solidFill>
            </a:endParaRPr>
          </a:p>
        </p:txBody>
      </p:sp>
      <p:sp>
        <p:nvSpPr>
          <p:cNvPr id="5" name="Rectangle 4"/>
          <p:cNvSpPr/>
          <p:nvPr/>
        </p:nvSpPr>
        <p:spPr>
          <a:xfrm>
            <a:off x="457200" y="1524000"/>
            <a:ext cx="4572000" cy="1200329"/>
          </a:xfrm>
          <a:prstGeom prst="rect">
            <a:avLst/>
          </a:prstGeom>
        </p:spPr>
        <p:txBody>
          <a:bodyPr>
            <a:spAutoFit/>
          </a:bodyPr>
          <a:lstStyle/>
          <a:p>
            <a:pPr algn="ctr"/>
            <a:r>
              <a:rPr lang="en-US" dirty="0" smtClean="0">
                <a:solidFill>
                  <a:schemeClr val="bg1"/>
                </a:solidFill>
              </a:rPr>
              <a:t>At first, the citizens where super happy: everyone could get water with a lot less effort, watering the crops was easier, even the health status was slowly improving.</a:t>
            </a:r>
            <a:endParaRPr lang="en-US" dirty="0">
              <a:solidFill>
                <a:schemeClr val="bg1"/>
              </a:solidFill>
            </a:endParaRPr>
          </a:p>
        </p:txBody>
      </p:sp>
      <p:sp>
        <p:nvSpPr>
          <p:cNvPr id="8" name="Rectangle 7"/>
          <p:cNvSpPr/>
          <p:nvPr/>
        </p:nvSpPr>
        <p:spPr>
          <a:xfrm>
            <a:off x="4114800" y="4724400"/>
            <a:ext cx="4572000" cy="1477328"/>
          </a:xfrm>
          <a:prstGeom prst="rect">
            <a:avLst/>
          </a:prstGeom>
        </p:spPr>
        <p:txBody>
          <a:bodyPr>
            <a:spAutoFit/>
          </a:bodyPr>
          <a:lstStyle/>
          <a:p>
            <a:pPr algn="ctr"/>
            <a:r>
              <a:rPr lang="en-US" dirty="0">
                <a:solidFill>
                  <a:schemeClr val="bg1"/>
                </a:solidFill>
              </a:rPr>
              <a:t>Even people from smaller villages started moving in to enjoy this amazing new </a:t>
            </a:r>
            <a:r>
              <a:rPr lang="en-US" dirty="0" smtClean="0">
                <a:solidFill>
                  <a:schemeClr val="bg1"/>
                </a:solidFill>
              </a:rPr>
              <a:t>resource. Once </a:t>
            </a:r>
            <a:r>
              <a:rPr lang="en-US" dirty="0">
                <a:solidFill>
                  <a:schemeClr val="bg1"/>
                </a:solidFill>
              </a:rPr>
              <a:t>again, the generous sponsors saved the game! They smiled, congratulated each others and went back to where they came from...</a:t>
            </a:r>
          </a:p>
        </p:txBody>
      </p:sp>
      <p:sp>
        <p:nvSpPr>
          <p:cNvPr id="3" name="Rectangle 2"/>
          <p:cNvSpPr/>
          <p:nvPr/>
        </p:nvSpPr>
        <p:spPr>
          <a:xfrm>
            <a:off x="3352800" y="3581400"/>
            <a:ext cx="2492157" cy="369332"/>
          </a:xfrm>
          <a:prstGeom prst="rect">
            <a:avLst/>
          </a:prstGeom>
        </p:spPr>
        <p:txBody>
          <a:bodyPr wrap="none">
            <a:spAutoFit/>
          </a:bodyPr>
          <a:lstStyle/>
          <a:p>
            <a:r>
              <a:rPr lang="en-US" dirty="0">
                <a:solidFill>
                  <a:schemeClr val="bg1"/>
                </a:solidFill>
              </a:rPr>
              <a:t>Everything was perfect...</a:t>
            </a:r>
          </a:p>
        </p:txBody>
      </p:sp>
    </p:spTree>
    <p:extLst>
      <p:ext uri="{BB962C8B-B14F-4D97-AF65-F5344CB8AC3E}">
        <p14:creationId xmlns:p14="http://schemas.microsoft.com/office/powerpoint/2010/main" val="87568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Premise</a:t>
            </a:r>
            <a:endParaRPr lang="en-US" dirty="0">
              <a:solidFill>
                <a:schemeClr val="bg1"/>
              </a:solidFill>
            </a:endParaRPr>
          </a:p>
        </p:txBody>
      </p:sp>
      <p:sp>
        <p:nvSpPr>
          <p:cNvPr id="4" name="Rectangle 3"/>
          <p:cNvSpPr/>
          <p:nvPr/>
        </p:nvSpPr>
        <p:spPr>
          <a:xfrm>
            <a:off x="3886200" y="2133600"/>
            <a:ext cx="4572000" cy="1754326"/>
          </a:xfrm>
          <a:prstGeom prst="rect">
            <a:avLst/>
          </a:prstGeom>
        </p:spPr>
        <p:txBody>
          <a:bodyPr>
            <a:spAutoFit/>
          </a:bodyPr>
          <a:lstStyle/>
          <a:p>
            <a:pPr algn="ctr"/>
            <a:r>
              <a:rPr lang="en-US" dirty="0">
                <a:solidFill>
                  <a:schemeClr val="bg1"/>
                </a:solidFill>
              </a:rPr>
              <a:t>Then, little by little, the equipment started wearing off; a little leak here, a loose pump there. It was a little less efficient but </a:t>
            </a:r>
            <a:r>
              <a:rPr lang="en-US" dirty="0" smtClean="0">
                <a:solidFill>
                  <a:schemeClr val="bg1"/>
                </a:solidFill>
              </a:rPr>
              <a:t>still functional. People </a:t>
            </a:r>
            <a:r>
              <a:rPr lang="en-US" dirty="0">
                <a:solidFill>
                  <a:schemeClr val="bg1"/>
                </a:solidFill>
              </a:rPr>
              <a:t>thought it was </a:t>
            </a:r>
            <a:r>
              <a:rPr lang="en-US" dirty="0" smtClean="0">
                <a:solidFill>
                  <a:schemeClr val="bg1"/>
                </a:solidFill>
              </a:rPr>
              <a:t>normal</a:t>
            </a:r>
            <a:r>
              <a:rPr lang="en-US" dirty="0">
                <a:solidFill>
                  <a:schemeClr val="bg1"/>
                </a:solidFill>
              </a:rPr>
              <a:t>;</a:t>
            </a:r>
            <a:r>
              <a:rPr lang="en-US" dirty="0" smtClean="0">
                <a:solidFill>
                  <a:schemeClr val="bg1"/>
                </a:solidFill>
              </a:rPr>
              <a:t> they </a:t>
            </a:r>
            <a:r>
              <a:rPr lang="en-US" dirty="0">
                <a:solidFill>
                  <a:schemeClr val="bg1"/>
                </a:solidFill>
              </a:rPr>
              <a:t>didn’t care because international help would come back to help them soon right?</a:t>
            </a:r>
          </a:p>
        </p:txBody>
      </p:sp>
      <p:sp>
        <p:nvSpPr>
          <p:cNvPr id="6" name="Rectangle 5"/>
          <p:cNvSpPr/>
          <p:nvPr/>
        </p:nvSpPr>
        <p:spPr>
          <a:xfrm>
            <a:off x="762000" y="4495800"/>
            <a:ext cx="4572000" cy="923330"/>
          </a:xfrm>
          <a:prstGeom prst="rect">
            <a:avLst/>
          </a:prstGeom>
        </p:spPr>
        <p:txBody>
          <a:bodyPr>
            <a:spAutoFit/>
          </a:bodyPr>
          <a:lstStyle/>
          <a:p>
            <a:pPr algn="ctr"/>
            <a:r>
              <a:rPr lang="en-US" dirty="0" smtClean="0">
                <a:solidFill>
                  <a:schemeClr val="bg1"/>
                </a:solidFill>
              </a:rPr>
              <a:t>But </a:t>
            </a:r>
            <a:r>
              <a:rPr lang="en-US" dirty="0">
                <a:solidFill>
                  <a:schemeClr val="bg1"/>
                </a:solidFill>
              </a:rPr>
              <a:t>international help reached its maximal allowed investment in this sector and they had to go somewhere else to ‘’help’’ more people.</a:t>
            </a:r>
          </a:p>
        </p:txBody>
      </p:sp>
    </p:spTree>
    <p:extLst>
      <p:ext uri="{BB962C8B-B14F-4D97-AF65-F5344CB8AC3E}">
        <p14:creationId xmlns:p14="http://schemas.microsoft.com/office/powerpoint/2010/main" val="346274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Premise</a:t>
            </a:r>
            <a:endParaRPr lang="en-US" dirty="0">
              <a:solidFill>
                <a:schemeClr val="bg1"/>
              </a:solidFill>
            </a:endParaRPr>
          </a:p>
        </p:txBody>
      </p:sp>
      <p:sp>
        <p:nvSpPr>
          <p:cNvPr id="3" name="Rectangle 2"/>
          <p:cNvSpPr/>
          <p:nvPr/>
        </p:nvSpPr>
        <p:spPr>
          <a:xfrm>
            <a:off x="914400" y="2304871"/>
            <a:ext cx="4572000" cy="1200329"/>
          </a:xfrm>
          <a:prstGeom prst="rect">
            <a:avLst/>
          </a:prstGeom>
        </p:spPr>
        <p:txBody>
          <a:bodyPr>
            <a:spAutoFit/>
          </a:bodyPr>
          <a:lstStyle/>
          <a:p>
            <a:pPr algn="ctr"/>
            <a:r>
              <a:rPr lang="en-US" dirty="0">
                <a:solidFill>
                  <a:schemeClr val="bg1"/>
                </a:solidFill>
              </a:rPr>
              <a:t>Overwhelmed by the technology, people </a:t>
            </a:r>
            <a:r>
              <a:rPr lang="en-US" dirty="0" smtClean="0">
                <a:solidFill>
                  <a:schemeClr val="bg1"/>
                </a:solidFill>
              </a:rPr>
              <a:t>preferred </a:t>
            </a:r>
            <a:r>
              <a:rPr lang="en-US" dirty="0">
                <a:solidFill>
                  <a:schemeClr val="bg1"/>
                </a:solidFill>
              </a:rPr>
              <a:t>to go back to their old ways than trying to fix the system that was making their life easier. </a:t>
            </a:r>
          </a:p>
        </p:txBody>
      </p:sp>
      <p:sp>
        <p:nvSpPr>
          <p:cNvPr id="4" name="Rectangle 3"/>
          <p:cNvSpPr/>
          <p:nvPr/>
        </p:nvSpPr>
        <p:spPr>
          <a:xfrm>
            <a:off x="3810000" y="4343400"/>
            <a:ext cx="4572000" cy="1200329"/>
          </a:xfrm>
          <a:prstGeom prst="rect">
            <a:avLst/>
          </a:prstGeom>
        </p:spPr>
        <p:txBody>
          <a:bodyPr>
            <a:spAutoFit/>
          </a:bodyPr>
          <a:lstStyle/>
          <a:p>
            <a:pPr algn="ctr"/>
            <a:r>
              <a:rPr lang="en-US" dirty="0">
                <a:solidFill>
                  <a:schemeClr val="bg1"/>
                </a:solidFill>
              </a:rPr>
              <a:t>After all, they lived without it since the dawn of times... Women went back to the well... Everyday... long hours of walk... no time for school or work anymore... </a:t>
            </a:r>
          </a:p>
        </p:txBody>
      </p:sp>
    </p:spTree>
    <p:extLst>
      <p:ext uri="{BB962C8B-B14F-4D97-AF65-F5344CB8AC3E}">
        <p14:creationId xmlns:p14="http://schemas.microsoft.com/office/powerpoint/2010/main" val="200234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Premise</a:t>
            </a:r>
            <a:endParaRPr lang="en-US" dirty="0">
              <a:solidFill>
                <a:schemeClr val="bg1"/>
              </a:solidFill>
            </a:endParaRPr>
          </a:p>
        </p:txBody>
      </p:sp>
      <p:sp>
        <p:nvSpPr>
          <p:cNvPr id="5" name="Rectangle 4"/>
          <p:cNvSpPr/>
          <p:nvPr/>
        </p:nvSpPr>
        <p:spPr>
          <a:xfrm>
            <a:off x="1066800" y="3251537"/>
            <a:ext cx="7020128" cy="1015663"/>
          </a:xfrm>
          <a:prstGeom prst="rect">
            <a:avLst/>
          </a:prstGeom>
        </p:spPr>
        <p:txBody>
          <a:bodyPr wrap="none">
            <a:spAutoFit/>
          </a:bodyPr>
          <a:lstStyle/>
          <a:p>
            <a:pPr algn="ctr"/>
            <a:r>
              <a:rPr lang="en-US" sz="6000" dirty="0">
                <a:solidFill>
                  <a:schemeClr val="bg1"/>
                </a:solidFill>
              </a:rPr>
              <a:t>One little girl said </a:t>
            </a:r>
            <a:r>
              <a:rPr lang="en-US" sz="6000" dirty="0" smtClean="0">
                <a:solidFill>
                  <a:schemeClr val="bg1"/>
                </a:solidFill>
              </a:rPr>
              <a:t>NO!</a:t>
            </a:r>
            <a:endParaRPr lang="en-US" sz="6000" dirty="0">
              <a:solidFill>
                <a:schemeClr val="bg1"/>
              </a:solidFill>
            </a:endParaRPr>
          </a:p>
        </p:txBody>
      </p:sp>
    </p:spTree>
    <p:extLst>
      <p:ext uri="{BB962C8B-B14F-4D97-AF65-F5344CB8AC3E}">
        <p14:creationId xmlns:p14="http://schemas.microsoft.com/office/powerpoint/2010/main" val="170742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Characters</a:t>
            </a:r>
            <a:endParaRPr lang="en-US" dirty="0">
              <a:solidFill>
                <a:schemeClr val="bg1"/>
              </a:solidFill>
            </a:endParaRPr>
          </a:p>
        </p:txBody>
      </p:sp>
      <p:sp>
        <p:nvSpPr>
          <p:cNvPr id="4" name="Rectangle 3"/>
          <p:cNvSpPr/>
          <p:nvPr/>
        </p:nvSpPr>
        <p:spPr>
          <a:xfrm>
            <a:off x="4419600" y="2895600"/>
            <a:ext cx="4572000" cy="2031325"/>
          </a:xfrm>
          <a:prstGeom prst="rect">
            <a:avLst/>
          </a:prstGeom>
        </p:spPr>
        <p:txBody>
          <a:bodyPr>
            <a:spAutoFit/>
          </a:bodyPr>
          <a:lstStyle/>
          <a:p>
            <a:pPr algn="ctr"/>
            <a:r>
              <a:rPr lang="en-US" dirty="0" smtClean="0">
                <a:solidFill>
                  <a:schemeClr val="bg1"/>
                </a:solidFill>
              </a:rPr>
              <a:t>The little Girl:</a:t>
            </a:r>
          </a:p>
          <a:p>
            <a:pPr algn="ctr"/>
            <a:r>
              <a:rPr lang="en-US" dirty="0" smtClean="0">
                <a:solidFill>
                  <a:schemeClr val="bg1"/>
                </a:solidFill>
              </a:rPr>
              <a:t>She is the daughter of the mayor. She is one of the lucky little girls who got admitted in school after the “water revolution”. She disagrees with her father’s decision to go back to the ancestral way of life. She wants to fix the broken system.</a:t>
            </a:r>
          </a:p>
        </p:txBody>
      </p:sp>
      <p:sp>
        <p:nvSpPr>
          <p:cNvPr id="6" name="Rectangle 5"/>
          <p:cNvSpPr/>
          <p:nvPr/>
        </p:nvSpPr>
        <p:spPr>
          <a:xfrm>
            <a:off x="381000" y="5105400"/>
            <a:ext cx="4572000" cy="1477328"/>
          </a:xfrm>
          <a:prstGeom prst="rect">
            <a:avLst/>
          </a:prstGeom>
        </p:spPr>
        <p:txBody>
          <a:bodyPr>
            <a:spAutoFit/>
          </a:bodyPr>
          <a:lstStyle/>
          <a:p>
            <a:pPr algn="ctr"/>
            <a:r>
              <a:rPr lang="en-US" dirty="0" smtClean="0">
                <a:solidFill>
                  <a:schemeClr val="bg1"/>
                </a:solidFill>
              </a:rPr>
              <a:t>The Villager:</a:t>
            </a:r>
          </a:p>
          <a:p>
            <a:pPr algn="ctr"/>
            <a:r>
              <a:rPr lang="en-US" dirty="0" smtClean="0">
                <a:solidFill>
                  <a:schemeClr val="bg1"/>
                </a:solidFill>
              </a:rPr>
              <a:t>They are scared, thirsty and disillusioned. After a very short golden age, they are left </a:t>
            </a:r>
            <a:r>
              <a:rPr lang="en-US" dirty="0" smtClean="0">
                <a:solidFill>
                  <a:schemeClr val="bg1"/>
                </a:solidFill>
              </a:rPr>
              <a:t>resourceless</a:t>
            </a:r>
            <a:r>
              <a:rPr lang="en-US" dirty="0" smtClean="0">
                <a:solidFill>
                  <a:schemeClr val="bg1"/>
                </a:solidFill>
              </a:rPr>
              <a:t> and despaired in an arid aftermath.</a:t>
            </a:r>
            <a:endParaRPr lang="en-US" dirty="0">
              <a:solidFill>
                <a:schemeClr val="bg1"/>
              </a:solidFill>
            </a:endParaRPr>
          </a:p>
        </p:txBody>
      </p:sp>
      <p:sp>
        <p:nvSpPr>
          <p:cNvPr id="3" name="TextBox 2"/>
          <p:cNvSpPr txBox="1"/>
          <p:nvPr/>
        </p:nvSpPr>
        <p:spPr>
          <a:xfrm>
            <a:off x="152400" y="1342072"/>
            <a:ext cx="4374658" cy="1477328"/>
          </a:xfrm>
          <a:prstGeom prst="rect">
            <a:avLst/>
          </a:prstGeom>
          <a:noFill/>
        </p:spPr>
        <p:txBody>
          <a:bodyPr wrap="square" rtlCol="0">
            <a:spAutoFit/>
          </a:bodyPr>
          <a:lstStyle/>
          <a:p>
            <a:pPr algn="ctr"/>
            <a:r>
              <a:rPr lang="en-US" dirty="0" smtClean="0">
                <a:solidFill>
                  <a:schemeClr val="bg1"/>
                </a:solidFill>
              </a:rPr>
              <a:t>The Mayor:</a:t>
            </a:r>
          </a:p>
          <a:p>
            <a:pPr algn="ctr"/>
            <a:r>
              <a:rPr lang="en-US" dirty="0" smtClean="0">
                <a:solidFill>
                  <a:schemeClr val="bg1"/>
                </a:solidFill>
              </a:rPr>
              <a:t>He is very busy dealing with the social problems created by the water shortage. In fact he is so busy fixing symptoms, he don’t see how they are all linked together.</a:t>
            </a:r>
            <a:endParaRPr lang="en-US" dirty="0">
              <a:solidFill>
                <a:schemeClr val="bg1"/>
              </a:solidFill>
            </a:endParaRPr>
          </a:p>
        </p:txBody>
      </p:sp>
    </p:spTree>
    <p:extLst>
      <p:ext uri="{BB962C8B-B14F-4D97-AF65-F5344CB8AC3E}">
        <p14:creationId xmlns:p14="http://schemas.microsoft.com/office/powerpoint/2010/main" val="9858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Gameplay</a:t>
            </a:r>
            <a:endParaRPr lang="en-US" dirty="0">
              <a:solidFill>
                <a:schemeClr val="bg1"/>
              </a:solidFill>
            </a:endParaRPr>
          </a:p>
        </p:txBody>
      </p:sp>
      <p:sp>
        <p:nvSpPr>
          <p:cNvPr id="8" name="Text Placeholder 7"/>
          <p:cNvSpPr>
            <a:spLocks noGrp="1"/>
          </p:cNvSpPr>
          <p:nvPr>
            <p:ph type="body" sz="half" idx="2"/>
          </p:nvPr>
        </p:nvSpPr>
        <p:spPr/>
        <p:txBody>
          <a:bodyPr>
            <a:normAutofit fontScale="92500" lnSpcReduction="10000"/>
          </a:bodyPr>
          <a:lstStyle/>
          <a:p>
            <a:pPr fontAlgn="base"/>
            <a:r>
              <a:rPr lang="en-US" sz="1600" dirty="0" smtClean="0">
                <a:solidFill>
                  <a:schemeClr val="bg1"/>
                </a:solidFill>
              </a:rPr>
              <a:t>Game Flow Chart</a:t>
            </a:r>
            <a:r>
              <a:rPr lang="en-US" sz="1600" dirty="0" smtClean="0">
                <a:solidFill>
                  <a:schemeClr val="bg1"/>
                </a:solidFill>
              </a:rPr>
              <a:t>:</a:t>
            </a:r>
          </a:p>
          <a:p>
            <a:pPr marL="285750" indent="-285750" fontAlgn="base">
              <a:buFont typeface="Arial" pitchFamily="34" charset="0"/>
              <a:buChar char="•"/>
            </a:pPr>
            <a:r>
              <a:rPr lang="en-US" sz="1600" dirty="0" smtClean="0">
                <a:solidFill>
                  <a:schemeClr val="bg1"/>
                </a:solidFill>
              </a:rPr>
              <a:t>Team Splash Screen</a:t>
            </a:r>
          </a:p>
          <a:p>
            <a:pPr marL="285750" indent="-285750" fontAlgn="base">
              <a:buFont typeface="Arial" pitchFamily="34" charset="0"/>
              <a:buChar char="•"/>
            </a:pPr>
            <a:r>
              <a:rPr lang="en-US" sz="1600" dirty="0" smtClean="0">
                <a:solidFill>
                  <a:schemeClr val="bg1"/>
                </a:solidFill>
              </a:rPr>
              <a:t>Main Menu</a:t>
            </a:r>
          </a:p>
          <a:p>
            <a:pPr marL="285750" indent="-285750" fontAlgn="base">
              <a:buFont typeface="Arial" pitchFamily="34" charset="0"/>
              <a:buChar char="•"/>
            </a:pPr>
            <a:endParaRPr lang="en-US" sz="1600" dirty="0" smtClean="0">
              <a:solidFill>
                <a:schemeClr val="bg1"/>
              </a:solidFill>
            </a:endParaRPr>
          </a:p>
          <a:p>
            <a:pPr marL="285750" indent="-285750" fontAlgn="base">
              <a:buFont typeface="Arial" pitchFamily="34" charset="0"/>
              <a:buChar char="•"/>
            </a:pPr>
            <a:r>
              <a:rPr lang="en-US" sz="1600" dirty="0" smtClean="0">
                <a:solidFill>
                  <a:schemeClr val="bg1"/>
                </a:solidFill>
              </a:rPr>
              <a:t>Intro Story Section</a:t>
            </a:r>
          </a:p>
          <a:p>
            <a:pPr marL="285750" indent="-285750" fontAlgn="base">
              <a:buFont typeface="Arial" pitchFamily="34" charset="0"/>
              <a:buChar char="•"/>
            </a:pPr>
            <a:endParaRPr lang="en-US" sz="1600" dirty="0">
              <a:solidFill>
                <a:schemeClr val="bg1"/>
              </a:solidFill>
            </a:endParaRPr>
          </a:p>
          <a:p>
            <a:pPr marL="285750" indent="-285750" fontAlgn="base">
              <a:buFont typeface="Arial" pitchFamily="34" charset="0"/>
              <a:buChar char="•"/>
            </a:pPr>
            <a:r>
              <a:rPr lang="en-US" sz="1600" dirty="0" smtClean="0">
                <a:solidFill>
                  <a:schemeClr val="bg1"/>
                </a:solidFill>
              </a:rPr>
              <a:t>Level Selection Menu</a:t>
            </a:r>
          </a:p>
          <a:p>
            <a:pPr marL="285750" indent="-285750" fontAlgn="base">
              <a:buFont typeface="Arial" pitchFamily="34" charset="0"/>
              <a:buChar char="•"/>
            </a:pPr>
            <a:r>
              <a:rPr lang="en-US" sz="1600" dirty="0" smtClean="0">
                <a:solidFill>
                  <a:schemeClr val="bg1"/>
                </a:solidFill>
              </a:rPr>
              <a:t>Level1 – The city</a:t>
            </a:r>
          </a:p>
          <a:p>
            <a:pPr marL="285750" indent="-285750" fontAlgn="base">
              <a:buFont typeface="Arial" pitchFamily="34" charset="0"/>
              <a:buChar char="•"/>
            </a:pPr>
            <a:r>
              <a:rPr lang="en-US" sz="1600" dirty="0" smtClean="0">
                <a:solidFill>
                  <a:schemeClr val="bg1"/>
                </a:solidFill>
              </a:rPr>
              <a:t>Level2 – The Marsh</a:t>
            </a:r>
            <a:endParaRPr lang="en-US" sz="1600" dirty="0">
              <a:solidFill>
                <a:schemeClr val="bg1"/>
              </a:solidFill>
            </a:endParaRPr>
          </a:p>
          <a:p>
            <a:pPr marL="285750" indent="-285750" fontAlgn="base">
              <a:buFont typeface="Arial" pitchFamily="34" charset="0"/>
              <a:buChar char="•"/>
            </a:pPr>
            <a:r>
              <a:rPr lang="en-US" sz="1600" dirty="0" smtClean="0">
                <a:solidFill>
                  <a:schemeClr val="bg1"/>
                </a:solidFill>
              </a:rPr>
              <a:t>Level3 – The filtering plant</a:t>
            </a:r>
          </a:p>
          <a:p>
            <a:pPr marL="285750" indent="-285750" fontAlgn="base">
              <a:buFont typeface="Arial" pitchFamily="34" charset="0"/>
              <a:buChar char="•"/>
            </a:pPr>
            <a:r>
              <a:rPr lang="en-US" sz="1600" dirty="0" smtClean="0">
                <a:solidFill>
                  <a:schemeClr val="bg1"/>
                </a:solidFill>
              </a:rPr>
              <a:t>Level4 – Rainmakers</a:t>
            </a:r>
          </a:p>
          <a:p>
            <a:pPr marL="285750" indent="-285750" fontAlgn="base">
              <a:buFont typeface="Arial" pitchFamily="34" charset="0"/>
              <a:buChar char="•"/>
            </a:pPr>
            <a:r>
              <a:rPr lang="en-US" sz="1600" dirty="0" smtClean="0">
                <a:solidFill>
                  <a:schemeClr val="bg1"/>
                </a:solidFill>
              </a:rPr>
              <a:t>Level5 – W</a:t>
            </a:r>
            <a:r>
              <a:rPr lang="en-US" sz="1600" dirty="0" smtClean="0">
                <a:solidFill>
                  <a:schemeClr val="bg1"/>
                </a:solidFill>
              </a:rPr>
              <a:t>ind </a:t>
            </a:r>
            <a:r>
              <a:rPr lang="en-US" sz="1600" dirty="0" err="1" smtClean="0">
                <a:solidFill>
                  <a:schemeClr val="bg1"/>
                </a:solidFill>
              </a:rPr>
              <a:t>Wakers</a:t>
            </a:r>
            <a:endParaRPr lang="en-US" sz="1600" dirty="0" smtClean="0">
              <a:solidFill>
                <a:schemeClr val="bg1"/>
              </a:solidFill>
            </a:endParaRPr>
          </a:p>
          <a:p>
            <a:pPr fontAlgn="base"/>
            <a:r>
              <a:rPr lang="en-US" sz="1600" dirty="0" smtClean="0">
                <a:solidFill>
                  <a:schemeClr val="bg1"/>
                </a:solidFill>
              </a:rPr>
              <a:t> </a:t>
            </a:r>
          </a:p>
          <a:p>
            <a:pPr marL="285750" indent="-285750" fontAlgn="base">
              <a:buFont typeface="Arial" pitchFamily="34" charset="0"/>
              <a:buChar char="•"/>
            </a:pPr>
            <a:endParaRPr lang="en-US" sz="1600" dirty="0" smtClean="0">
              <a:solidFill>
                <a:schemeClr val="bg1"/>
              </a:solidFill>
            </a:endParaRPr>
          </a:p>
          <a:p>
            <a:pPr marL="285750" indent="-285750" fontAlgn="base">
              <a:buFont typeface="Arial" pitchFamily="34" charset="0"/>
              <a:buChar char="•"/>
            </a:pPr>
            <a:r>
              <a:rPr lang="en-US" sz="1600" dirty="0" smtClean="0">
                <a:solidFill>
                  <a:schemeClr val="bg1"/>
                </a:solidFill>
              </a:rPr>
              <a:t>Super Amazing Finally with lasers!</a:t>
            </a:r>
          </a:p>
          <a:p>
            <a:pPr marL="285750" indent="-285750" fontAlgn="base">
              <a:buFont typeface="Arial" pitchFamily="34" charset="0"/>
              <a:buChar char="•"/>
            </a:pPr>
            <a:endParaRPr lang="en-US" sz="1600" dirty="0">
              <a:solidFill>
                <a:schemeClr val="bg1"/>
              </a:solidFill>
            </a:endParaRPr>
          </a:p>
          <a:p>
            <a:pPr marL="285750" indent="-285750" fontAlgn="base">
              <a:buFont typeface="Arial" pitchFamily="34" charset="0"/>
              <a:buChar char="•"/>
            </a:pPr>
            <a:r>
              <a:rPr lang="en-US" sz="1600" dirty="0" smtClean="0">
                <a:solidFill>
                  <a:schemeClr val="bg1"/>
                </a:solidFill>
              </a:rPr>
              <a:t>Credits</a:t>
            </a:r>
            <a:endParaRPr lang="en-US" sz="1600" dirty="0">
              <a:solidFill>
                <a:schemeClr val="bg1"/>
              </a:solidFill>
            </a:endParaRPr>
          </a:p>
          <a:p>
            <a:endParaRPr lang="en-US"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6365" y="273526"/>
            <a:ext cx="4389120" cy="5852160"/>
          </a:xfrm>
        </p:spPr>
      </p:pic>
    </p:spTree>
    <p:extLst>
      <p:ext uri="{BB962C8B-B14F-4D97-AF65-F5344CB8AC3E}">
        <p14:creationId xmlns:p14="http://schemas.microsoft.com/office/powerpoint/2010/main" val="56108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696</Words>
  <Application>Microsoft Office PowerPoint</Application>
  <PresentationFormat>On-screen Show (4:3)</PresentationFormat>
  <Paragraphs>79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The Rhoking Goddess of water</vt:lpstr>
      <vt:lpstr>25 Word Abstract</vt:lpstr>
      <vt:lpstr>Premise</vt:lpstr>
      <vt:lpstr>Premise</vt:lpstr>
      <vt:lpstr>Premise</vt:lpstr>
      <vt:lpstr>Premise</vt:lpstr>
      <vt:lpstr>Premise</vt:lpstr>
      <vt:lpstr>Characters</vt:lpstr>
      <vt:lpstr>Gameplay</vt:lpstr>
      <vt:lpstr>Gameplay</vt:lpstr>
      <vt:lpstr>Gameplay</vt:lpstr>
      <vt:lpstr>Gameplay</vt:lpstr>
      <vt:lpstr>Gameplay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Rhoking Godess of water</dc:title>
  <dc:creator>volupty</dc:creator>
  <cp:lastModifiedBy>volupty</cp:lastModifiedBy>
  <cp:revision>14</cp:revision>
  <dcterms:created xsi:type="dcterms:W3CDTF">2012-06-03T14:36:23Z</dcterms:created>
  <dcterms:modified xsi:type="dcterms:W3CDTF">2012-06-03T18:24:30Z</dcterms:modified>
</cp:coreProperties>
</file>