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57" r:id="rId3"/>
    <p:sldId id="284" r:id="rId4"/>
    <p:sldId id="258" r:id="rId5"/>
    <p:sldId id="259" r:id="rId6"/>
    <p:sldId id="285" r:id="rId7"/>
    <p:sldId id="260" r:id="rId8"/>
    <p:sldId id="261" r:id="rId9"/>
    <p:sldId id="262" r:id="rId10"/>
    <p:sldId id="263" r:id="rId11"/>
    <p:sldId id="266" r:id="rId12"/>
    <p:sldId id="264" r:id="rId13"/>
    <p:sldId id="265" r:id="rId14"/>
    <p:sldId id="270" r:id="rId15"/>
    <p:sldId id="267" r:id="rId16"/>
    <p:sldId id="268" r:id="rId17"/>
    <p:sldId id="269" r:id="rId18"/>
    <p:sldId id="271" r:id="rId19"/>
    <p:sldId id="272" r:id="rId20"/>
    <p:sldId id="273" r:id="rId21"/>
    <p:sldId id="274" r:id="rId22"/>
    <p:sldId id="278" r:id="rId23"/>
    <p:sldId id="279" r:id="rId24"/>
    <p:sldId id="277" r:id="rId25"/>
    <p:sldId id="275" r:id="rId26"/>
    <p:sldId id="276" r:id="rId27"/>
    <p:sldId id="280" r:id="rId28"/>
    <p:sldId id="281" r:id="rId29"/>
    <p:sldId id="282" r:id="rId30"/>
    <p:sldId id="28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86" autoAdjust="0"/>
  </p:normalViewPr>
  <p:slideViewPr>
    <p:cSldViewPr>
      <p:cViewPr>
        <p:scale>
          <a:sx n="55" d="100"/>
          <a:sy n="55" d="100"/>
        </p:scale>
        <p:origin x="-1794"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4D13E6-FB1C-4E55-825B-A7C76EB08048}" type="datetimeFigureOut">
              <a:rPr lang="en-US" smtClean="0"/>
              <a:t>11/21/2018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42A63F-3813-44C8-A7DC-479205282F30}" type="slidenum">
              <a:rPr lang="en-US" smtClean="0"/>
              <a:t>‹#›</a:t>
            </a:fld>
            <a:endParaRPr lang="en-US"/>
          </a:p>
        </p:txBody>
      </p:sp>
    </p:spTree>
    <p:extLst>
      <p:ext uri="{BB962C8B-B14F-4D97-AF65-F5344CB8AC3E}">
        <p14:creationId xmlns:p14="http://schemas.microsoft.com/office/powerpoint/2010/main" val="2202346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ersonally_identifiable_inform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mashable.com/2011/05/26/sony-playstation-network-170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42A63F-3813-44C8-A7DC-479205282F30}" type="slidenum">
              <a:rPr lang="en-US" smtClean="0"/>
              <a:t>2</a:t>
            </a:fld>
            <a:endParaRPr lang="en-US"/>
          </a:p>
        </p:txBody>
      </p:sp>
    </p:spTree>
    <p:extLst>
      <p:ext uri="{BB962C8B-B14F-4D97-AF65-F5344CB8AC3E}">
        <p14:creationId xmlns:p14="http://schemas.microsoft.com/office/powerpoint/2010/main" val="3733016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User is stored</a:t>
            </a:r>
            <a:r>
              <a:rPr lang="en-US" baseline="0" dirty="0" smtClean="0"/>
              <a:t> in embedded LDAP store of OAM</a:t>
            </a:r>
          </a:p>
          <a:p>
            <a:pPr marL="171450" indent="-171450">
              <a:buFont typeface="Arial" panose="020B0604020202020204" pitchFamily="34" charset="0"/>
              <a:buChar char="•"/>
            </a:pPr>
            <a:r>
              <a:rPr lang="en-US" baseline="0" dirty="0" smtClean="0"/>
              <a:t>Each user has two additional properties set- username and </a:t>
            </a:r>
            <a:r>
              <a:rPr lang="en-US" baseline="0" dirty="0" err="1" smtClean="0"/>
              <a:t>employeetype</a:t>
            </a:r>
            <a:endParaRPr lang="en-US" baseline="0" dirty="0" smtClean="0"/>
          </a:p>
          <a:p>
            <a:pPr marL="171450" indent="-171450">
              <a:buFont typeface="Arial" panose="020B0604020202020204" pitchFamily="34" charset="0"/>
              <a:buChar char="•"/>
            </a:pPr>
            <a:r>
              <a:rPr lang="en-US" baseline="0" dirty="0" smtClean="0"/>
              <a:t>Username – username of the user</a:t>
            </a:r>
          </a:p>
          <a:p>
            <a:pPr marL="171450" indent="-171450">
              <a:buFont typeface="Arial" panose="020B0604020202020204" pitchFamily="34" charset="0"/>
              <a:buChar char="•"/>
            </a:pPr>
            <a:r>
              <a:rPr lang="en-US" baseline="0" dirty="0" err="1" smtClean="0"/>
              <a:t>Employeetype</a:t>
            </a:r>
            <a:r>
              <a:rPr lang="en-US" baseline="0" dirty="0" smtClean="0"/>
              <a:t>-  User role either admin or user </a:t>
            </a:r>
            <a:endParaRPr lang="en-US" dirty="0"/>
          </a:p>
        </p:txBody>
      </p:sp>
      <p:sp>
        <p:nvSpPr>
          <p:cNvPr id="4" name="Slide Number Placeholder 3"/>
          <p:cNvSpPr>
            <a:spLocks noGrp="1"/>
          </p:cNvSpPr>
          <p:nvPr>
            <p:ph type="sldNum" sz="quarter" idx="10"/>
          </p:nvPr>
        </p:nvSpPr>
        <p:spPr/>
        <p:txBody>
          <a:bodyPr/>
          <a:lstStyle/>
          <a:p>
            <a:fld id="{AC42A63F-3813-44C8-A7DC-479205282F30}" type="slidenum">
              <a:rPr lang="en-US" smtClean="0"/>
              <a:t>13</a:t>
            </a:fld>
            <a:endParaRPr lang="en-US"/>
          </a:p>
        </p:txBody>
      </p:sp>
    </p:spTree>
    <p:extLst>
      <p:ext uri="{BB962C8B-B14F-4D97-AF65-F5344CB8AC3E}">
        <p14:creationId xmlns:p14="http://schemas.microsoft.com/office/powerpoint/2010/main" val="4237736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42A63F-3813-44C8-A7DC-479205282F30}" type="slidenum">
              <a:rPr lang="en-US" smtClean="0"/>
              <a:t>14</a:t>
            </a:fld>
            <a:endParaRPr lang="en-US"/>
          </a:p>
        </p:txBody>
      </p:sp>
    </p:spTree>
    <p:extLst>
      <p:ext uri="{BB962C8B-B14F-4D97-AF65-F5344CB8AC3E}">
        <p14:creationId xmlns:p14="http://schemas.microsoft.com/office/powerpoint/2010/main" val="81607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42A63F-3813-44C8-A7DC-479205282F30}" type="slidenum">
              <a:rPr lang="en-US" smtClean="0"/>
              <a:t>16</a:t>
            </a:fld>
            <a:endParaRPr lang="en-US"/>
          </a:p>
        </p:txBody>
      </p:sp>
    </p:spTree>
    <p:extLst>
      <p:ext uri="{BB962C8B-B14F-4D97-AF65-F5344CB8AC3E}">
        <p14:creationId xmlns:p14="http://schemas.microsoft.com/office/powerpoint/2010/main" val="98678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sz="1200" kern="1200" dirty="0" err="1" smtClean="0">
                <a:solidFill>
                  <a:schemeClr val="tx1"/>
                </a:solidFill>
                <a:effectLst/>
                <a:latin typeface="+mn-lt"/>
                <a:ea typeface="+mn-ea"/>
                <a:cs typeface="+mn-cs"/>
              </a:rPr>
              <a:t>OnlineBanking_AuthZPolicy</a:t>
            </a:r>
            <a:r>
              <a:rPr lang="en-IN" sz="1200" kern="1200" dirty="0" smtClean="0">
                <a:solidFill>
                  <a:schemeClr val="tx1"/>
                </a:solidFill>
                <a:effectLst/>
                <a:latin typeface="+mn-lt"/>
                <a:ea typeface="+mn-ea"/>
                <a:cs typeface="+mn-cs"/>
              </a:rPr>
              <a:t> - Authorization policy for protecting Online Banking application allowing all authenticated users</a:t>
            </a:r>
          </a:p>
          <a:p>
            <a:pPr marL="171450" indent="-171450">
              <a:buFont typeface="Arial" panose="020B0604020202020204" pitchFamily="34" charset="0"/>
              <a:buChar char="•"/>
            </a:pPr>
            <a:r>
              <a:rPr lang="en-IN" sz="1200" kern="1200" dirty="0" err="1" smtClean="0">
                <a:solidFill>
                  <a:schemeClr val="tx1"/>
                </a:solidFill>
                <a:effectLst/>
                <a:latin typeface="+mn-lt"/>
                <a:ea typeface="+mn-ea"/>
                <a:cs typeface="+mn-cs"/>
              </a:rPr>
              <a:t>OnlineBanking_AuthZPolicy_Customer</a:t>
            </a:r>
            <a:r>
              <a:rPr lang="en-IN" sz="1200" kern="1200" dirty="0" smtClean="0">
                <a:solidFill>
                  <a:schemeClr val="tx1"/>
                </a:solidFill>
                <a:effectLst/>
                <a:latin typeface="+mn-lt"/>
                <a:ea typeface="+mn-ea"/>
                <a:cs typeface="+mn-cs"/>
              </a:rPr>
              <a:t> - Authorization policy for protecting Online Banking application allowing only Customers</a:t>
            </a:r>
          </a:p>
          <a:p>
            <a:pPr marL="171450" indent="-171450">
              <a:buFont typeface="Arial" panose="020B0604020202020204" pitchFamily="34" charset="0"/>
              <a:buChar char="•"/>
            </a:pPr>
            <a:r>
              <a:rPr lang="en-IN" sz="1200" kern="1200" dirty="0" err="1" smtClean="0">
                <a:solidFill>
                  <a:schemeClr val="tx1"/>
                </a:solidFill>
                <a:effectLst/>
                <a:latin typeface="+mn-lt"/>
                <a:ea typeface="+mn-ea"/>
                <a:cs typeface="+mn-cs"/>
              </a:rPr>
              <a:t>OnlineBanking_AuthZPolicy_Admin</a:t>
            </a:r>
            <a:r>
              <a:rPr lang="en-IN" sz="1200" kern="1200" dirty="0" smtClean="0">
                <a:solidFill>
                  <a:schemeClr val="tx1"/>
                </a:solidFill>
                <a:effectLst/>
                <a:latin typeface="+mn-lt"/>
                <a:ea typeface="+mn-ea"/>
                <a:cs typeface="+mn-cs"/>
              </a:rPr>
              <a:t> - Authorization policy for protecting Online Banking application allowing only Admin users</a:t>
            </a:r>
            <a:endParaRPr lang="en-US" dirty="0"/>
          </a:p>
        </p:txBody>
      </p:sp>
      <p:sp>
        <p:nvSpPr>
          <p:cNvPr id="4" name="Slide Number Placeholder 3"/>
          <p:cNvSpPr>
            <a:spLocks noGrp="1"/>
          </p:cNvSpPr>
          <p:nvPr>
            <p:ph type="sldNum" sz="quarter" idx="10"/>
          </p:nvPr>
        </p:nvSpPr>
        <p:spPr/>
        <p:txBody>
          <a:bodyPr/>
          <a:lstStyle/>
          <a:p>
            <a:fld id="{AC42A63F-3813-44C8-A7DC-479205282F30}" type="slidenum">
              <a:rPr lang="en-US" smtClean="0"/>
              <a:t>20</a:t>
            </a:fld>
            <a:endParaRPr lang="en-US"/>
          </a:p>
        </p:txBody>
      </p:sp>
    </p:spTree>
    <p:extLst>
      <p:ext uri="{BB962C8B-B14F-4D97-AF65-F5344CB8AC3E}">
        <p14:creationId xmlns:p14="http://schemas.microsoft.com/office/powerpoint/2010/main" val="447339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Three types of responses are allowed –</a:t>
            </a:r>
          </a:p>
          <a:p>
            <a:pPr marL="628650" lvl="1" indent="-171450">
              <a:buFont typeface="Arial" panose="020B0604020202020204" pitchFamily="34" charset="0"/>
              <a:buChar char="•"/>
            </a:pPr>
            <a:r>
              <a:rPr lang="en-US" dirty="0" smtClean="0"/>
              <a:t>Session – Available only for</a:t>
            </a:r>
            <a:r>
              <a:rPr lang="en-US" baseline="0" dirty="0" smtClean="0"/>
              <a:t> OAM use</a:t>
            </a:r>
            <a:endParaRPr lang="en-US" dirty="0" smtClean="0"/>
          </a:p>
          <a:p>
            <a:pPr marL="628650" lvl="1" indent="-171450">
              <a:buFont typeface="Arial" panose="020B0604020202020204" pitchFamily="34" charset="0"/>
              <a:buChar char="•"/>
            </a:pPr>
            <a:r>
              <a:rPr lang="en-US" dirty="0" smtClean="0"/>
              <a:t>Cookie – Available for protected resource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Header – Available for protected resource</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C42A63F-3813-44C8-A7DC-479205282F30}" type="slidenum">
              <a:rPr lang="en-US" smtClean="0"/>
              <a:t>21</a:t>
            </a:fld>
            <a:endParaRPr lang="en-US"/>
          </a:p>
        </p:txBody>
      </p:sp>
    </p:spTree>
    <p:extLst>
      <p:ext uri="{BB962C8B-B14F-4D97-AF65-F5344CB8AC3E}">
        <p14:creationId xmlns:p14="http://schemas.microsoft.com/office/powerpoint/2010/main" val="4100298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https://wearesocial.com/us/blog/2018/01/global-digital-report-2018 </a:t>
            </a:r>
            <a:endParaRPr lang="en-US" dirty="0"/>
          </a:p>
        </p:txBody>
      </p:sp>
      <p:sp>
        <p:nvSpPr>
          <p:cNvPr id="4" name="Slide Number Placeholder 3"/>
          <p:cNvSpPr>
            <a:spLocks noGrp="1"/>
          </p:cNvSpPr>
          <p:nvPr>
            <p:ph type="sldNum" sz="quarter" idx="10"/>
          </p:nvPr>
        </p:nvSpPr>
        <p:spPr/>
        <p:txBody>
          <a:bodyPr/>
          <a:lstStyle/>
          <a:p>
            <a:fld id="{AC42A63F-3813-44C8-A7DC-479205282F30}" type="slidenum">
              <a:rPr lang="en-US" smtClean="0"/>
              <a:t>3</a:t>
            </a:fld>
            <a:endParaRPr lang="en-US"/>
          </a:p>
        </p:txBody>
      </p:sp>
    </p:spTree>
    <p:extLst>
      <p:ext uri="{BB962C8B-B14F-4D97-AF65-F5344CB8AC3E}">
        <p14:creationId xmlns:p14="http://schemas.microsoft.com/office/powerpoint/2010/main" val="353850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dirty="0" smtClean="0"/>
              <a:t>Sony PSN data breach</a:t>
            </a:r>
          </a:p>
          <a:p>
            <a:pPr marL="685800" lvl="1" indent="-228600">
              <a:buAutoNum type="arabicPeriod"/>
            </a:pPr>
            <a:r>
              <a:rPr lang="en-US" sz="1200" b="0" i="0" kern="1200" dirty="0" smtClean="0">
                <a:solidFill>
                  <a:schemeClr val="tx1"/>
                </a:solidFill>
                <a:effectLst/>
                <a:latin typeface="+mn-lt"/>
                <a:ea typeface="+mn-ea"/>
                <a:cs typeface="+mn-cs"/>
              </a:rPr>
              <a:t>The attack occurred between April 17 and April 19, 2011, forcing Sony to turn off the PlayStation Network on April 20. On May 4 Sony confirmed that </a:t>
            </a:r>
            <a:r>
              <a:rPr lang="en-US" sz="1200" b="0" i="0" u="none" strike="noStrike" kern="1200" dirty="0" smtClean="0">
                <a:solidFill>
                  <a:schemeClr val="tx1"/>
                </a:solidFill>
                <a:effectLst/>
                <a:latin typeface="+mn-lt"/>
                <a:ea typeface="+mn-ea"/>
                <a:cs typeface="+mn-cs"/>
                <a:hlinkClick r:id="rId3" tooltip="Personally identifiable information"/>
              </a:rPr>
              <a:t>personally identifiable information</a:t>
            </a:r>
            <a:r>
              <a:rPr lang="en-US" sz="1200" b="0" i="0" kern="1200" dirty="0" smtClean="0">
                <a:solidFill>
                  <a:schemeClr val="tx1"/>
                </a:solidFill>
                <a:effectLst/>
                <a:latin typeface="+mn-lt"/>
                <a:ea typeface="+mn-ea"/>
                <a:cs typeface="+mn-cs"/>
              </a:rPr>
              <a:t> from each of the 77 million accounts had been exposed. The outage lasted 23 days</a:t>
            </a:r>
          </a:p>
          <a:p>
            <a:pPr marL="685800" lvl="1" indent="-228600">
              <a:buAutoNum type="arabicPeriod"/>
            </a:pPr>
            <a:r>
              <a:rPr lang="en-US" sz="1200" b="0" i="0" kern="1200" dirty="0" smtClean="0">
                <a:solidFill>
                  <a:schemeClr val="tx1"/>
                </a:solidFill>
                <a:effectLst/>
                <a:latin typeface="+mn-lt"/>
                <a:ea typeface="+mn-ea"/>
                <a:cs typeface="+mn-cs"/>
              </a:rPr>
              <a:t>Roughly 77 million customers who have been affected by the outage</a:t>
            </a:r>
          </a:p>
          <a:p>
            <a:pPr marL="685800" lvl="1" indent="-228600">
              <a:buAutoNum type="arabicPeriod"/>
            </a:pPr>
            <a:r>
              <a:rPr lang="en-US" sz="1200" b="0" i="0" kern="1200" dirty="0" smtClean="0">
                <a:solidFill>
                  <a:schemeClr val="tx1"/>
                </a:solidFill>
                <a:effectLst/>
                <a:latin typeface="+mn-lt"/>
                <a:ea typeface="+mn-ea"/>
                <a:cs typeface="+mn-cs"/>
              </a:rPr>
              <a:t>Sony expects the attack to cost </a:t>
            </a:r>
            <a:r>
              <a:rPr lang="en-US" sz="1200" b="0" i="0" u="none" strike="noStrike" kern="1200" dirty="0" smtClean="0">
                <a:solidFill>
                  <a:schemeClr val="tx1"/>
                </a:solidFill>
                <a:effectLst/>
                <a:latin typeface="+mn-lt"/>
                <a:ea typeface="+mn-ea"/>
                <a:cs typeface="+mn-cs"/>
                <a:hlinkClick r:id="rId4"/>
              </a:rPr>
              <a:t>$170 million</a:t>
            </a:r>
            <a:r>
              <a:rPr lang="en-US" sz="1200" b="0" i="0" kern="1200" dirty="0" smtClean="0">
                <a:solidFill>
                  <a:schemeClr val="tx1"/>
                </a:solidFill>
                <a:effectLst/>
                <a:latin typeface="+mn-lt"/>
                <a:ea typeface="+mn-ea"/>
                <a:cs typeface="+mn-cs"/>
              </a:rPr>
              <a:t> this financial year.</a:t>
            </a:r>
            <a:endParaRPr lang="en-US" dirty="0" smtClean="0"/>
          </a:p>
          <a:p>
            <a:pPr marL="228600" indent="-228600">
              <a:buAutoNum type="arabicPeriod"/>
            </a:pPr>
            <a:endParaRPr lang="en-US" dirty="0" smtClean="0"/>
          </a:p>
          <a:p>
            <a:pPr marL="228600" indent="-228600">
              <a:buAutoNum type="arabicPeriod"/>
            </a:pPr>
            <a:r>
              <a:rPr lang="en-US" b="1" dirty="0" smtClean="0"/>
              <a:t>Ashley Madison breach</a:t>
            </a:r>
          </a:p>
          <a:p>
            <a:pPr marL="685800" lvl="1" indent="-228600">
              <a:buAutoNum type="arabicPeriod"/>
            </a:pPr>
            <a:r>
              <a:rPr lang="en-US" dirty="0" smtClean="0"/>
              <a:t>In July 2015, a group calling itself "The Impact Team" stole the user data of Ashley Madison, a commercial website billed as enabling extramarital affairs. </a:t>
            </a:r>
          </a:p>
          <a:p>
            <a:pPr marL="685800" lvl="1" indent="-228600">
              <a:buAutoNum type="arabicPeriod"/>
            </a:pPr>
            <a:r>
              <a:rPr lang="en-US" dirty="0" smtClean="0"/>
              <a:t>The group copied personal information about the site's user base and threatened to release users' names and personally identifying information if Ashley Madison would not immediately shut down. </a:t>
            </a:r>
          </a:p>
          <a:p>
            <a:pPr marL="685800" lvl="1" indent="-228600">
              <a:buAutoNum type="arabicPeriod"/>
            </a:pPr>
            <a:r>
              <a:rPr lang="en-US" dirty="0" smtClean="0"/>
              <a:t>On 18 and 20 August, the group leaked more than 25 gigabytes of company data, including user details.</a:t>
            </a:r>
          </a:p>
          <a:p>
            <a:pPr marL="457200" lvl="1" indent="0">
              <a:buNone/>
            </a:pPr>
            <a:endParaRPr lang="en-US" dirty="0" smtClean="0"/>
          </a:p>
          <a:p>
            <a:pPr marL="228600" indent="-228600">
              <a:buAutoNum type="arabicPeriod"/>
            </a:pPr>
            <a:r>
              <a:rPr lang="en-US" b="1" dirty="0" smtClean="0"/>
              <a:t>Sony Pictures</a:t>
            </a:r>
            <a:r>
              <a:rPr lang="en-US" b="1" baseline="0" dirty="0" smtClean="0"/>
              <a:t> 2011 breach</a:t>
            </a:r>
          </a:p>
          <a:p>
            <a:pPr marL="685800" lvl="1" indent="-228600">
              <a:buAutoNum type="arabicPeriod"/>
            </a:pPr>
            <a:r>
              <a:rPr lang="en-US" dirty="0" smtClean="0"/>
              <a:t>On November 24, 2014, a hacker group which identified itself by the name "Guardians of Peace" (GOP) leaked a release of confidential data from the film studio Sony Pictures. </a:t>
            </a:r>
          </a:p>
          <a:p>
            <a:pPr marL="685800" lvl="1" indent="-228600">
              <a:buAutoNum type="arabicPeriod"/>
            </a:pPr>
            <a:r>
              <a:rPr lang="en-US" dirty="0" smtClean="0"/>
              <a:t>The data included personal information about Sony Pictures employees and their families, e-mails between employees, information about executive salaries at the company, copies of then-unreleased Sony films, and other information.</a:t>
            </a:r>
            <a:endParaRPr lang="en-US" dirty="0"/>
          </a:p>
        </p:txBody>
      </p:sp>
      <p:sp>
        <p:nvSpPr>
          <p:cNvPr id="4" name="Slide Number Placeholder 3"/>
          <p:cNvSpPr>
            <a:spLocks noGrp="1"/>
          </p:cNvSpPr>
          <p:nvPr>
            <p:ph type="sldNum" sz="quarter" idx="10"/>
          </p:nvPr>
        </p:nvSpPr>
        <p:spPr/>
        <p:txBody>
          <a:bodyPr/>
          <a:lstStyle/>
          <a:p>
            <a:fld id="{AC42A63F-3813-44C8-A7DC-479205282F30}" type="slidenum">
              <a:rPr lang="en-US" smtClean="0"/>
              <a:t>5</a:t>
            </a:fld>
            <a:endParaRPr lang="en-US"/>
          </a:p>
        </p:txBody>
      </p:sp>
    </p:spTree>
    <p:extLst>
      <p:ext uri="{BB962C8B-B14F-4D97-AF65-F5344CB8AC3E}">
        <p14:creationId xmlns:p14="http://schemas.microsoft.com/office/powerpoint/2010/main" val="479319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https://www.csoonline.com/article/2130877/data-breach/the-biggest-data-breaches-of-the-21st-century.html</a:t>
            </a:r>
            <a:endParaRPr lang="en-US" dirty="0"/>
          </a:p>
        </p:txBody>
      </p:sp>
      <p:sp>
        <p:nvSpPr>
          <p:cNvPr id="4" name="Slide Number Placeholder 3"/>
          <p:cNvSpPr>
            <a:spLocks noGrp="1"/>
          </p:cNvSpPr>
          <p:nvPr>
            <p:ph type="sldNum" sz="quarter" idx="10"/>
          </p:nvPr>
        </p:nvSpPr>
        <p:spPr/>
        <p:txBody>
          <a:bodyPr/>
          <a:lstStyle/>
          <a:p>
            <a:fld id="{AC42A63F-3813-44C8-A7DC-479205282F30}" type="slidenum">
              <a:rPr lang="en-US" smtClean="0"/>
              <a:t>6</a:t>
            </a:fld>
            <a:endParaRPr lang="en-US"/>
          </a:p>
        </p:txBody>
      </p:sp>
    </p:spTree>
    <p:extLst>
      <p:ext uri="{BB962C8B-B14F-4D97-AF65-F5344CB8AC3E}">
        <p14:creationId xmlns:p14="http://schemas.microsoft.com/office/powerpoint/2010/main" val="3402307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Authentication</a:t>
            </a:r>
          </a:p>
          <a:p>
            <a:pPr marL="228600" indent="-228600">
              <a:buAutoNum type="arabicPeriod"/>
            </a:pPr>
            <a:r>
              <a:rPr lang="en-US" dirty="0" smtClean="0"/>
              <a:t>Authorization</a:t>
            </a:r>
          </a:p>
          <a:p>
            <a:pPr marL="685800" lvl="1" indent="-228600">
              <a:buFont typeface="Arial" panose="020B0604020202020204" pitchFamily="34" charset="0"/>
              <a:buChar char="•"/>
            </a:pPr>
            <a:r>
              <a:rPr lang="en-US" dirty="0" smtClean="0"/>
              <a:t>Role</a:t>
            </a:r>
            <a:r>
              <a:rPr lang="en-US" baseline="0" dirty="0" smtClean="0"/>
              <a:t> Based Access Control (RBAC)</a:t>
            </a:r>
          </a:p>
          <a:p>
            <a:pPr marL="685800" lvl="1" indent="-228600">
              <a:buFont typeface="Arial" panose="020B0604020202020204" pitchFamily="34" charset="0"/>
              <a:buChar char="•"/>
            </a:pPr>
            <a:r>
              <a:rPr lang="en-US" baseline="0" dirty="0" smtClean="0"/>
              <a:t>Attribute Based Access Control (ABAC)</a:t>
            </a:r>
            <a:endParaRPr lang="en-US" dirty="0" smtClean="0"/>
          </a:p>
        </p:txBody>
      </p:sp>
      <p:sp>
        <p:nvSpPr>
          <p:cNvPr id="4" name="Slide Number Placeholder 3"/>
          <p:cNvSpPr>
            <a:spLocks noGrp="1"/>
          </p:cNvSpPr>
          <p:nvPr>
            <p:ph type="sldNum" sz="quarter" idx="10"/>
          </p:nvPr>
        </p:nvSpPr>
        <p:spPr/>
        <p:txBody>
          <a:bodyPr/>
          <a:lstStyle/>
          <a:p>
            <a:fld id="{AC42A63F-3813-44C8-A7DC-479205282F30}" type="slidenum">
              <a:rPr lang="en-US" smtClean="0"/>
              <a:t>7</a:t>
            </a:fld>
            <a:endParaRPr lang="en-US"/>
          </a:p>
        </p:txBody>
      </p:sp>
    </p:spTree>
    <p:extLst>
      <p:ext uri="{BB962C8B-B14F-4D97-AF65-F5344CB8AC3E}">
        <p14:creationId xmlns:p14="http://schemas.microsoft.com/office/powerpoint/2010/main" val="65184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Using version OAM 11g R2 PS2</a:t>
            </a:r>
          </a:p>
          <a:p>
            <a:pPr marL="171450" indent="-171450">
              <a:buFont typeface="Arial" panose="020B0604020202020204" pitchFamily="34" charset="0"/>
              <a:buChar char="•"/>
            </a:pPr>
            <a:r>
              <a:rPr lang="en-US" dirty="0" smtClean="0"/>
              <a:t>OAM does support latest</a:t>
            </a:r>
            <a:r>
              <a:rPr lang="en-US" baseline="0" dirty="0" smtClean="0"/>
              <a:t> security measures like OTP, Device fingerprinting, IP validation, encrypted communication</a:t>
            </a:r>
          </a:p>
          <a:p>
            <a:pPr marL="171450" indent="-171450">
              <a:buFont typeface="Arial" panose="020B0604020202020204" pitchFamily="34" charset="0"/>
              <a:buChar char="•"/>
            </a:pPr>
            <a:r>
              <a:rPr lang="en-US" baseline="0" dirty="0" smtClean="0"/>
              <a:t>Custom java plugins could be employed to make use of Third-party security measures like RSA AA and </a:t>
            </a:r>
            <a:r>
              <a:rPr lang="en-US" baseline="0" dirty="0" err="1" smtClean="0"/>
              <a:t>Trusteer</a:t>
            </a:r>
            <a:r>
              <a:rPr lang="en-US" baseline="0" dirty="0" smtClean="0"/>
              <a:t> Rapport</a:t>
            </a:r>
          </a:p>
          <a:p>
            <a:pPr marL="171450" indent="-171450">
              <a:buFont typeface="Arial" panose="020B0604020202020204" pitchFamily="34" charset="0"/>
              <a:buChar char="•"/>
            </a:pPr>
            <a:r>
              <a:rPr lang="en-US" baseline="0" dirty="0" smtClean="0"/>
              <a:t>Provides granular authorization measures straight </a:t>
            </a:r>
            <a:r>
              <a:rPr lang="en-US" baseline="0" dirty="0" smtClean="0"/>
              <a:t>out-of-the-box providing temporal, LDAP filter based, attribute based </a:t>
            </a:r>
            <a:r>
              <a:rPr lang="en-US" baseline="0" dirty="0" err="1" smtClean="0"/>
              <a:t>authZ</a:t>
            </a:r>
            <a:endParaRPr lang="en-US" dirty="0"/>
          </a:p>
        </p:txBody>
      </p:sp>
      <p:sp>
        <p:nvSpPr>
          <p:cNvPr id="4" name="Slide Number Placeholder 3"/>
          <p:cNvSpPr>
            <a:spLocks noGrp="1"/>
          </p:cNvSpPr>
          <p:nvPr>
            <p:ph type="sldNum" sz="quarter" idx="10"/>
          </p:nvPr>
        </p:nvSpPr>
        <p:spPr/>
        <p:txBody>
          <a:bodyPr/>
          <a:lstStyle/>
          <a:p>
            <a:fld id="{AC42A63F-3813-44C8-A7DC-479205282F30}" type="slidenum">
              <a:rPr lang="en-US" smtClean="0"/>
              <a:t>8</a:t>
            </a:fld>
            <a:endParaRPr lang="en-US"/>
          </a:p>
        </p:txBody>
      </p:sp>
    </p:spTree>
    <p:extLst>
      <p:ext uri="{BB962C8B-B14F-4D97-AF65-F5344CB8AC3E}">
        <p14:creationId xmlns:p14="http://schemas.microsoft.com/office/powerpoint/2010/main" val="71655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42A63F-3813-44C8-A7DC-479205282F30}" type="slidenum">
              <a:rPr lang="en-US" smtClean="0"/>
              <a:t>9</a:t>
            </a:fld>
            <a:endParaRPr lang="en-US"/>
          </a:p>
        </p:txBody>
      </p:sp>
    </p:spTree>
    <p:extLst>
      <p:ext uri="{BB962C8B-B14F-4D97-AF65-F5344CB8AC3E}">
        <p14:creationId xmlns:p14="http://schemas.microsoft.com/office/powerpoint/2010/main" val="4200028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OAuth has four roles- </a:t>
            </a:r>
          </a:p>
          <a:p>
            <a:pPr marL="228600" indent="-228600">
              <a:buFont typeface="+mj-lt"/>
              <a:buAutoNum type="arabicPeriod"/>
            </a:pPr>
            <a:r>
              <a:rPr lang="en-US" sz="1200" b="0" i="0" kern="1200" dirty="0" smtClean="0">
                <a:solidFill>
                  <a:schemeClr val="tx1"/>
                </a:solidFill>
                <a:effectLst/>
                <a:latin typeface="+mn-lt"/>
                <a:ea typeface="+mn-ea"/>
                <a:cs typeface="+mn-cs"/>
              </a:rPr>
              <a:t>Resource Owner</a:t>
            </a:r>
          </a:p>
          <a:p>
            <a:pPr marL="228600" indent="-228600">
              <a:buFont typeface="+mj-lt"/>
              <a:buAutoNum type="arabicPeriod"/>
            </a:pPr>
            <a:r>
              <a:rPr lang="en-US" sz="1200" b="0" i="0" kern="1200" dirty="0" smtClean="0">
                <a:solidFill>
                  <a:schemeClr val="tx1"/>
                </a:solidFill>
                <a:effectLst/>
                <a:latin typeface="+mn-lt"/>
                <a:ea typeface="+mn-ea"/>
                <a:cs typeface="+mn-cs"/>
              </a:rPr>
              <a:t>Client</a:t>
            </a:r>
          </a:p>
          <a:p>
            <a:pPr marL="228600" indent="-228600">
              <a:buFont typeface="+mj-lt"/>
              <a:buAutoNum type="arabicPeriod"/>
            </a:pPr>
            <a:r>
              <a:rPr lang="en-US" sz="1200" b="0" i="0" kern="1200" dirty="0" smtClean="0">
                <a:solidFill>
                  <a:schemeClr val="tx1"/>
                </a:solidFill>
                <a:effectLst/>
                <a:latin typeface="+mn-lt"/>
                <a:ea typeface="+mn-ea"/>
                <a:cs typeface="+mn-cs"/>
              </a:rPr>
              <a:t>Resource Server</a:t>
            </a:r>
          </a:p>
          <a:p>
            <a:pPr marL="228600" indent="-228600">
              <a:buFont typeface="+mj-lt"/>
              <a:buAutoNum type="arabicPeriod"/>
            </a:pPr>
            <a:r>
              <a:rPr lang="en-US" sz="1200" b="0" i="0" kern="1200" dirty="0" smtClean="0">
                <a:solidFill>
                  <a:schemeClr val="tx1"/>
                </a:solidFill>
                <a:effectLst/>
                <a:latin typeface="+mn-lt"/>
                <a:ea typeface="+mn-ea"/>
                <a:cs typeface="+mn-cs"/>
              </a:rPr>
              <a:t>Authorization Server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Authorization Grant has four</a:t>
            </a:r>
            <a:r>
              <a:rPr lang="en-US" sz="1200" b="0" i="0" kern="1200" baseline="0" dirty="0" smtClean="0">
                <a:solidFill>
                  <a:schemeClr val="tx1"/>
                </a:solidFill>
                <a:effectLst/>
                <a:latin typeface="+mn-lt"/>
                <a:ea typeface="+mn-ea"/>
                <a:cs typeface="+mn-cs"/>
              </a:rPr>
              <a:t> types-</a:t>
            </a:r>
          </a:p>
          <a:p>
            <a:pPr marL="228600" indent="-228600">
              <a:buFont typeface="+mj-lt"/>
              <a:buAutoNum type="arabicPeriod"/>
            </a:pPr>
            <a:r>
              <a:rPr lang="en-US" sz="1200" b="1" i="0" kern="1200" dirty="0" smtClean="0">
                <a:solidFill>
                  <a:schemeClr val="tx1"/>
                </a:solidFill>
                <a:effectLst/>
                <a:latin typeface="+mn-lt"/>
                <a:ea typeface="+mn-ea"/>
                <a:cs typeface="+mn-cs"/>
              </a:rPr>
              <a:t>Authorization Code</a:t>
            </a:r>
            <a:r>
              <a:rPr lang="en-US" sz="1200" b="0" i="0" kern="1200" dirty="0" smtClean="0">
                <a:solidFill>
                  <a:schemeClr val="tx1"/>
                </a:solidFill>
                <a:effectLst/>
                <a:latin typeface="+mn-lt"/>
                <a:ea typeface="+mn-ea"/>
                <a:cs typeface="+mn-cs"/>
              </a:rPr>
              <a:t>: used with server-side Applications</a:t>
            </a:r>
          </a:p>
          <a:p>
            <a:pPr marL="228600" indent="-228600">
              <a:buFont typeface="+mj-lt"/>
              <a:buAutoNum type="arabicPeriod"/>
            </a:pPr>
            <a:r>
              <a:rPr lang="en-US" sz="1200" b="1" i="0" kern="1200" dirty="0" smtClean="0">
                <a:solidFill>
                  <a:schemeClr val="tx1"/>
                </a:solidFill>
                <a:effectLst/>
                <a:latin typeface="+mn-lt"/>
                <a:ea typeface="+mn-ea"/>
                <a:cs typeface="+mn-cs"/>
              </a:rPr>
              <a:t>Implicit</a:t>
            </a:r>
            <a:r>
              <a:rPr lang="en-US" sz="1200" b="0" i="0" kern="1200" dirty="0" smtClean="0">
                <a:solidFill>
                  <a:schemeClr val="tx1"/>
                </a:solidFill>
                <a:effectLst/>
                <a:latin typeface="+mn-lt"/>
                <a:ea typeface="+mn-ea"/>
                <a:cs typeface="+mn-cs"/>
              </a:rPr>
              <a:t>: used with Mobile Apps or Web Applications (applications that run on the user's device)</a:t>
            </a:r>
          </a:p>
          <a:p>
            <a:pPr marL="228600" indent="-228600">
              <a:buFont typeface="+mj-lt"/>
              <a:buAutoNum type="arabicPeriod"/>
            </a:pPr>
            <a:r>
              <a:rPr lang="en-US" sz="1200" b="1" i="0" kern="1200" dirty="0" smtClean="0">
                <a:solidFill>
                  <a:schemeClr val="tx1"/>
                </a:solidFill>
                <a:effectLst/>
                <a:latin typeface="+mn-lt"/>
                <a:ea typeface="+mn-ea"/>
                <a:cs typeface="+mn-cs"/>
              </a:rPr>
              <a:t>Resource Owner Password Credentials</a:t>
            </a:r>
            <a:r>
              <a:rPr lang="en-US" sz="1200" b="0" i="0" kern="1200" dirty="0" smtClean="0">
                <a:solidFill>
                  <a:schemeClr val="tx1"/>
                </a:solidFill>
                <a:effectLst/>
                <a:latin typeface="+mn-lt"/>
                <a:ea typeface="+mn-ea"/>
                <a:cs typeface="+mn-cs"/>
              </a:rPr>
              <a:t>: used with trusted Applications, such as those owned by the service itself</a:t>
            </a:r>
          </a:p>
          <a:p>
            <a:pPr marL="228600" indent="-228600">
              <a:buFont typeface="+mj-lt"/>
              <a:buAutoNum type="arabicPeriod"/>
            </a:pPr>
            <a:r>
              <a:rPr lang="en-US" sz="1200" b="1" i="0" kern="1200" dirty="0" smtClean="0">
                <a:solidFill>
                  <a:schemeClr val="tx1"/>
                </a:solidFill>
                <a:effectLst/>
                <a:latin typeface="+mn-lt"/>
                <a:ea typeface="+mn-ea"/>
                <a:cs typeface="+mn-cs"/>
              </a:rPr>
              <a:t>Client Credentials</a:t>
            </a:r>
            <a:r>
              <a:rPr lang="en-US" sz="1200" b="0" i="0" kern="1200" dirty="0" smtClean="0">
                <a:solidFill>
                  <a:schemeClr val="tx1"/>
                </a:solidFill>
                <a:effectLst/>
                <a:latin typeface="+mn-lt"/>
                <a:ea typeface="+mn-ea"/>
                <a:cs typeface="+mn-cs"/>
              </a:rPr>
              <a:t>: used with Applications API access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C42A63F-3813-44C8-A7DC-479205282F30}" type="slidenum">
              <a:rPr lang="en-US" smtClean="0"/>
              <a:t>10</a:t>
            </a:fld>
            <a:endParaRPr lang="en-US"/>
          </a:p>
        </p:txBody>
      </p:sp>
    </p:spTree>
    <p:extLst>
      <p:ext uri="{BB962C8B-B14F-4D97-AF65-F5344CB8AC3E}">
        <p14:creationId xmlns:p14="http://schemas.microsoft.com/office/powerpoint/2010/main" val="1306008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1. Authentication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Authentication is the process of determining whether someone or something is, in fact, who or what it declares itself to be. It is process of validating one’s identity against reliable source. In OAM’s context user credentials are validated against configured ID store.</a:t>
            </a: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2. Authorization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Authorization is the process of determining if an authenticated user is entitled to access a stated resource or execute a stated operation. In practice, authorization depends on role of the user. For e.g.  Admin can create users, but is not authorized to do bank transactions</a:t>
            </a: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3. REST services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While REST stands for Representational State Transfer, which is an architectural style for networked hypermedia applications, it is primarily used to build Web services that are lightweight, maintainable, and scalable. REST is not dependent on any protocol, but almost every RESTful service uses HTTP as its underlying protocol.</a:t>
            </a: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4. MVC Architecture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Model View Controller or MVC as it is popularly called, is a software design pattern for developing web applications. A Model View Controller pattern is made up of the following three parts −</a:t>
            </a:r>
          </a:p>
          <a:p>
            <a:pPr lvl="0"/>
            <a:r>
              <a:rPr lang="en-US" sz="1200" kern="1200" dirty="0" smtClean="0">
                <a:solidFill>
                  <a:schemeClr val="tx1"/>
                </a:solidFill>
                <a:effectLst/>
                <a:latin typeface="+mn-lt"/>
                <a:ea typeface="+mn-ea"/>
                <a:cs typeface="+mn-cs"/>
              </a:rPr>
              <a:t>Model − The lowest level of the pattern which is responsible for maintaining data.</a:t>
            </a:r>
          </a:p>
          <a:p>
            <a:pPr lvl="0"/>
            <a:r>
              <a:rPr lang="en-US" sz="1200" kern="1200" dirty="0" smtClean="0">
                <a:solidFill>
                  <a:schemeClr val="tx1"/>
                </a:solidFill>
                <a:effectLst/>
                <a:latin typeface="+mn-lt"/>
                <a:ea typeface="+mn-ea"/>
                <a:cs typeface="+mn-cs"/>
              </a:rPr>
              <a:t>View − This is responsible for displaying all or a portion of the data to the user.</a:t>
            </a:r>
          </a:p>
          <a:p>
            <a:pPr lvl="0"/>
            <a:r>
              <a:rPr lang="en-US" sz="1200" kern="1200" dirty="0" smtClean="0">
                <a:solidFill>
                  <a:schemeClr val="tx1"/>
                </a:solidFill>
                <a:effectLst/>
                <a:latin typeface="+mn-lt"/>
                <a:ea typeface="+mn-ea"/>
                <a:cs typeface="+mn-cs"/>
              </a:rPr>
              <a:t>Controller − Software Code that controls the interactions between the Model and View.</a:t>
            </a:r>
          </a:p>
          <a:p>
            <a:r>
              <a:rPr lang="en-US" sz="1200" kern="1200" dirty="0" smtClean="0">
                <a:solidFill>
                  <a:schemeClr val="tx1"/>
                </a:solidFill>
                <a:effectLst/>
                <a:latin typeface="+mn-lt"/>
                <a:ea typeface="+mn-ea"/>
                <a:cs typeface="+mn-cs"/>
              </a:rPr>
              <a:t> </a:t>
            </a:r>
          </a:p>
          <a:p>
            <a:pPr lvl="0"/>
            <a:r>
              <a:rPr lang="en-US" sz="1200" b="1" kern="1200" dirty="0" smtClean="0">
                <a:solidFill>
                  <a:schemeClr val="tx1"/>
                </a:solidFill>
                <a:effectLst/>
                <a:latin typeface="+mn-lt"/>
                <a:ea typeface="+mn-ea"/>
                <a:cs typeface="+mn-cs"/>
              </a:rPr>
              <a:t>5. Java Persistence API</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Java Persistence API (JPA) is a Java specification for accessing, persisting, and managing data between Java objects / classes and a relational database.</a:t>
            </a: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6.Spring Boot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Spring Boot is a Spring framework module which provides RAD (Rapid Application Development) feature to the Spring framework. It is highly dependent on the starter templates feature which is very powerful and works flawlessly.</a:t>
            </a:r>
          </a:p>
          <a:p>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7.Hibernate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Hibernate ORM (Hibernate in short) is an object-relational mapping tool for the Java programming language. It provides a framework for mapping an object-oriented domain model to a relational database. Hibernate handles object-relational impedance mismatch problems by replacing direct, persistent database accesses with high-level object handling functions.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42A63F-3813-44C8-A7DC-479205282F30}" type="slidenum">
              <a:rPr lang="en-US" smtClean="0"/>
              <a:t>11</a:t>
            </a:fld>
            <a:endParaRPr lang="en-US"/>
          </a:p>
        </p:txBody>
      </p:sp>
    </p:spTree>
    <p:extLst>
      <p:ext uri="{BB962C8B-B14F-4D97-AF65-F5344CB8AC3E}">
        <p14:creationId xmlns:p14="http://schemas.microsoft.com/office/powerpoint/2010/main" val="3284041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38ECFC-76FE-4F7C-8986-ED913DD29DB5}"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E3C6A-A19B-413C-8776-5FB13E639CBB}" type="slidenum">
              <a:rPr lang="en-US" smtClean="0"/>
              <a:t>‹#›</a:t>
            </a:fld>
            <a:endParaRPr lang="en-US"/>
          </a:p>
        </p:txBody>
      </p:sp>
    </p:spTree>
    <p:extLst>
      <p:ext uri="{BB962C8B-B14F-4D97-AF65-F5344CB8AC3E}">
        <p14:creationId xmlns:p14="http://schemas.microsoft.com/office/powerpoint/2010/main" val="1410088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8ECFC-76FE-4F7C-8986-ED913DD29DB5}"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E3C6A-A19B-413C-8776-5FB13E639CBB}" type="slidenum">
              <a:rPr lang="en-US" smtClean="0"/>
              <a:t>‹#›</a:t>
            </a:fld>
            <a:endParaRPr lang="en-US"/>
          </a:p>
        </p:txBody>
      </p:sp>
    </p:spTree>
    <p:extLst>
      <p:ext uri="{BB962C8B-B14F-4D97-AF65-F5344CB8AC3E}">
        <p14:creationId xmlns:p14="http://schemas.microsoft.com/office/powerpoint/2010/main" val="14156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8ECFC-76FE-4F7C-8986-ED913DD29DB5}"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E3C6A-A19B-413C-8776-5FB13E639CBB}" type="slidenum">
              <a:rPr lang="en-US" smtClean="0"/>
              <a:t>‹#›</a:t>
            </a:fld>
            <a:endParaRPr lang="en-US"/>
          </a:p>
        </p:txBody>
      </p:sp>
    </p:spTree>
    <p:extLst>
      <p:ext uri="{BB962C8B-B14F-4D97-AF65-F5344CB8AC3E}">
        <p14:creationId xmlns:p14="http://schemas.microsoft.com/office/powerpoint/2010/main" val="186789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8ECFC-76FE-4F7C-8986-ED913DD29DB5}"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E3C6A-A19B-413C-8776-5FB13E639CBB}" type="slidenum">
              <a:rPr lang="en-US" smtClean="0"/>
              <a:t>‹#›</a:t>
            </a:fld>
            <a:endParaRPr lang="en-US"/>
          </a:p>
        </p:txBody>
      </p:sp>
    </p:spTree>
    <p:extLst>
      <p:ext uri="{BB962C8B-B14F-4D97-AF65-F5344CB8AC3E}">
        <p14:creationId xmlns:p14="http://schemas.microsoft.com/office/powerpoint/2010/main" val="414862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38ECFC-76FE-4F7C-8986-ED913DD29DB5}"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E3C6A-A19B-413C-8776-5FB13E639CBB}" type="slidenum">
              <a:rPr lang="en-US" smtClean="0"/>
              <a:t>‹#›</a:t>
            </a:fld>
            <a:endParaRPr lang="en-US"/>
          </a:p>
        </p:txBody>
      </p:sp>
    </p:spTree>
    <p:extLst>
      <p:ext uri="{BB962C8B-B14F-4D97-AF65-F5344CB8AC3E}">
        <p14:creationId xmlns:p14="http://schemas.microsoft.com/office/powerpoint/2010/main" val="1812515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38ECFC-76FE-4F7C-8986-ED913DD29DB5}"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E3C6A-A19B-413C-8776-5FB13E639CBB}" type="slidenum">
              <a:rPr lang="en-US" smtClean="0"/>
              <a:t>‹#›</a:t>
            </a:fld>
            <a:endParaRPr lang="en-US"/>
          </a:p>
        </p:txBody>
      </p:sp>
    </p:spTree>
    <p:extLst>
      <p:ext uri="{BB962C8B-B14F-4D97-AF65-F5344CB8AC3E}">
        <p14:creationId xmlns:p14="http://schemas.microsoft.com/office/powerpoint/2010/main" val="1279743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38ECFC-76FE-4F7C-8986-ED913DD29DB5}" type="datetimeFigureOut">
              <a:rPr lang="en-US" smtClean="0"/>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EE3C6A-A19B-413C-8776-5FB13E639CBB}" type="slidenum">
              <a:rPr lang="en-US" smtClean="0"/>
              <a:t>‹#›</a:t>
            </a:fld>
            <a:endParaRPr lang="en-US"/>
          </a:p>
        </p:txBody>
      </p:sp>
    </p:spTree>
    <p:extLst>
      <p:ext uri="{BB962C8B-B14F-4D97-AF65-F5344CB8AC3E}">
        <p14:creationId xmlns:p14="http://schemas.microsoft.com/office/powerpoint/2010/main" val="241236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38ECFC-76FE-4F7C-8986-ED913DD29DB5}" type="datetimeFigureOut">
              <a:rPr lang="en-US" smtClean="0"/>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EE3C6A-A19B-413C-8776-5FB13E639CBB}" type="slidenum">
              <a:rPr lang="en-US" smtClean="0"/>
              <a:t>‹#›</a:t>
            </a:fld>
            <a:endParaRPr lang="en-US"/>
          </a:p>
        </p:txBody>
      </p:sp>
    </p:spTree>
    <p:extLst>
      <p:ext uri="{BB962C8B-B14F-4D97-AF65-F5344CB8AC3E}">
        <p14:creationId xmlns:p14="http://schemas.microsoft.com/office/powerpoint/2010/main" val="3524757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8ECFC-76FE-4F7C-8986-ED913DD29DB5}" type="datetimeFigureOut">
              <a:rPr lang="en-US" smtClean="0"/>
              <a:t>11/21/2018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EE3C6A-A19B-413C-8776-5FB13E639CBB}" type="slidenum">
              <a:rPr lang="en-US" smtClean="0"/>
              <a:t>‹#›</a:t>
            </a:fld>
            <a:endParaRPr lang="en-US"/>
          </a:p>
        </p:txBody>
      </p:sp>
    </p:spTree>
    <p:extLst>
      <p:ext uri="{BB962C8B-B14F-4D97-AF65-F5344CB8AC3E}">
        <p14:creationId xmlns:p14="http://schemas.microsoft.com/office/powerpoint/2010/main" val="226074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38ECFC-76FE-4F7C-8986-ED913DD29DB5}"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E3C6A-A19B-413C-8776-5FB13E639CBB}" type="slidenum">
              <a:rPr lang="en-US" smtClean="0"/>
              <a:t>‹#›</a:t>
            </a:fld>
            <a:endParaRPr lang="en-US"/>
          </a:p>
        </p:txBody>
      </p:sp>
    </p:spTree>
    <p:extLst>
      <p:ext uri="{BB962C8B-B14F-4D97-AF65-F5344CB8AC3E}">
        <p14:creationId xmlns:p14="http://schemas.microsoft.com/office/powerpoint/2010/main" val="25636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38ECFC-76FE-4F7C-8986-ED913DD29DB5}"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E3C6A-A19B-413C-8776-5FB13E639CBB}" type="slidenum">
              <a:rPr lang="en-US" smtClean="0"/>
              <a:t>‹#›</a:t>
            </a:fld>
            <a:endParaRPr lang="en-US"/>
          </a:p>
        </p:txBody>
      </p:sp>
    </p:spTree>
    <p:extLst>
      <p:ext uri="{BB962C8B-B14F-4D97-AF65-F5344CB8AC3E}">
        <p14:creationId xmlns:p14="http://schemas.microsoft.com/office/powerpoint/2010/main" val="1299695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8ECFC-76FE-4F7C-8986-ED913DD29DB5}" type="datetimeFigureOut">
              <a:rPr lang="en-US" smtClean="0"/>
              <a:t>11/21/2018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E3C6A-A19B-413C-8776-5FB13E639CBB}" type="slidenum">
              <a:rPr lang="en-US" smtClean="0"/>
              <a:t>‹#›</a:t>
            </a:fld>
            <a:endParaRPr lang="en-US"/>
          </a:p>
        </p:txBody>
      </p:sp>
    </p:spTree>
    <p:extLst>
      <p:ext uri="{BB962C8B-B14F-4D97-AF65-F5344CB8AC3E}">
        <p14:creationId xmlns:p14="http://schemas.microsoft.com/office/powerpoint/2010/main" val="734817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95400"/>
            <a:ext cx="7772400" cy="1470025"/>
          </a:xfrm>
        </p:spPr>
        <p:txBody>
          <a:bodyPr>
            <a:normAutofit fontScale="90000"/>
          </a:bodyPr>
          <a:lstStyle/>
          <a:p>
            <a:r>
              <a:rPr lang="en-US" b="1" dirty="0"/>
              <a:t>Securing application with Access Manager and enabling delegated authorization to third party vendor using OAuth</a:t>
            </a:r>
            <a:r>
              <a:rPr lang="en-US" dirty="0"/>
              <a:t/>
            </a:r>
            <a:br>
              <a:rPr lang="en-US" dirty="0"/>
            </a:br>
            <a:endParaRPr lang="en-US" dirty="0"/>
          </a:p>
        </p:txBody>
      </p:sp>
      <p:sp>
        <p:nvSpPr>
          <p:cNvPr id="3" name="Subtitle 2"/>
          <p:cNvSpPr>
            <a:spLocks noGrp="1"/>
          </p:cNvSpPr>
          <p:nvPr>
            <p:ph type="subTitle" idx="1"/>
          </p:nvPr>
        </p:nvSpPr>
        <p:spPr>
          <a:xfrm>
            <a:off x="1371600" y="3429000"/>
            <a:ext cx="6400800" cy="3048000"/>
          </a:xfrm>
        </p:spPr>
        <p:txBody>
          <a:bodyPr>
            <a:normAutofit fontScale="92500" lnSpcReduction="10000"/>
          </a:bodyPr>
          <a:lstStyle/>
          <a:p>
            <a:r>
              <a:rPr lang="en-US" dirty="0" smtClean="0"/>
              <a:t>Dissertation</a:t>
            </a:r>
          </a:p>
          <a:p>
            <a:r>
              <a:rPr lang="en-US" dirty="0" smtClean="0"/>
              <a:t>(BITS ZG628T) </a:t>
            </a:r>
          </a:p>
          <a:p>
            <a:r>
              <a:rPr lang="en-US" dirty="0" smtClean="0"/>
              <a:t>By </a:t>
            </a:r>
          </a:p>
          <a:p>
            <a:r>
              <a:rPr lang="en-US" dirty="0" smtClean="0"/>
              <a:t>Dennis Abraham</a:t>
            </a:r>
          </a:p>
          <a:p>
            <a:r>
              <a:rPr lang="en-US" dirty="0" smtClean="0"/>
              <a:t>2016HT13037</a:t>
            </a:r>
          </a:p>
          <a:p>
            <a:r>
              <a:rPr lang="en-US" dirty="0" smtClean="0"/>
              <a:t>BITS, </a:t>
            </a:r>
            <a:r>
              <a:rPr lang="en-US" dirty="0" err="1" smtClean="0"/>
              <a:t>Pilani</a:t>
            </a:r>
            <a:endParaRPr lang="en-US" dirty="0" smtClean="0"/>
          </a:p>
          <a:p>
            <a:endParaRPr lang="en-US" dirty="0"/>
          </a:p>
        </p:txBody>
      </p:sp>
    </p:spTree>
    <p:extLst>
      <p:ext uri="{BB962C8B-B14F-4D97-AF65-F5344CB8AC3E}">
        <p14:creationId xmlns:p14="http://schemas.microsoft.com/office/powerpoint/2010/main" val="313521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OAuth 2 (contd.)</a:t>
            </a:r>
            <a:endParaRPr lang="en-US" dirty="0"/>
          </a:p>
        </p:txBody>
      </p:sp>
      <p:pic>
        <p:nvPicPr>
          <p:cNvPr id="4" name="Content Placeholder 3" descr="Abstract Protocol Flow"/>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371600"/>
            <a:ext cx="7619999" cy="4724400"/>
          </a:xfrm>
          <a:prstGeom prst="rect">
            <a:avLst/>
          </a:prstGeom>
          <a:noFill/>
          <a:ln>
            <a:solidFill>
              <a:schemeClr val="accent1"/>
            </a:solidFill>
          </a:ln>
        </p:spPr>
      </p:pic>
    </p:spTree>
    <p:extLst>
      <p:ext uri="{BB962C8B-B14F-4D97-AF65-F5344CB8AC3E}">
        <p14:creationId xmlns:p14="http://schemas.microsoft.com/office/powerpoint/2010/main" val="34547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a:t>
            </a:r>
            <a:endParaRPr lang="en-US" dirty="0"/>
          </a:p>
        </p:txBody>
      </p:sp>
      <p:sp>
        <p:nvSpPr>
          <p:cNvPr id="3" name="Content Placeholder 2"/>
          <p:cNvSpPr>
            <a:spLocks noGrp="1"/>
          </p:cNvSpPr>
          <p:nvPr>
            <p:ph idx="1"/>
          </p:nvPr>
        </p:nvSpPr>
        <p:spPr/>
        <p:txBody>
          <a:bodyPr/>
          <a:lstStyle/>
          <a:p>
            <a:r>
              <a:rPr lang="en-US" dirty="0" smtClean="0"/>
              <a:t>Authentication </a:t>
            </a:r>
          </a:p>
          <a:p>
            <a:r>
              <a:rPr lang="en-US" dirty="0" smtClean="0"/>
              <a:t>Authorization</a:t>
            </a:r>
          </a:p>
          <a:p>
            <a:r>
              <a:rPr lang="en-US" dirty="0" smtClean="0"/>
              <a:t>REST services</a:t>
            </a:r>
          </a:p>
          <a:p>
            <a:r>
              <a:rPr lang="en-US" dirty="0" smtClean="0"/>
              <a:t>MVC architecture</a:t>
            </a:r>
          </a:p>
          <a:p>
            <a:r>
              <a:rPr lang="en-US" dirty="0" smtClean="0"/>
              <a:t>Java Persistence API</a:t>
            </a:r>
          </a:p>
          <a:p>
            <a:r>
              <a:rPr lang="en-US" dirty="0" smtClean="0"/>
              <a:t>Spring Boot</a:t>
            </a:r>
          </a:p>
          <a:p>
            <a:r>
              <a:rPr lang="en-US" dirty="0" smtClean="0"/>
              <a:t>Hibernate</a:t>
            </a:r>
            <a:endParaRPr lang="en-US" dirty="0"/>
          </a:p>
        </p:txBody>
      </p:sp>
    </p:spTree>
    <p:extLst>
      <p:ext uri="{BB962C8B-B14F-4D97-AF65-F5344CB8AC3E}">
        <p14:creationId xmlns:p14="http://schemas.microsoft.com/office/powerpoint/2010/main" val="1924638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setup</a:t>
            </a:r>
            <a:endParaRPr lang="en-US" dirty="0"/>
          </a:p>
        </p:txBody>
      </p:sp>
      <p:sp>
        <p:nvSpPr>
          <p:cNvPr id="3" name="Content Placeholder 2"/>
          <p:cNvSpPr>
            <a:spLocks noGrp="1"/>
          </p:cNvSpPr>
          <p:nvPr>
            <p:ph idx="1"/>
          </p:nvPr>
        </p:nvSpPr>
        <p:spPr/>
        <p:txBody>
          <a:bodyPr/>
          <a:lstStyle/>
          <a:p>
            <a:r>
              <a:rPr lang="en-US" dirty="0" smtClean="0"/>
              <a:t>Online Banking application (OLB)</a:t>
            </a:r>
          </a:p>
          <a:p>
            <a:r>
              <a:rPr lang="en-US" dirty="0" smtClean="0"/>
              <a:t>Aggregator client</a:t>
            </a:r>
          </a:p>
          <a:p>
            <a:r>
              <a:rPr lang="en-US" dirty="0" smtClean="0"/>
              <a:t>Oracle Access Manager (OAM)</a:t>
            </a:r>
          </a:p>
          <a:p>
            <a:r>
              <a:rPr lang="en-US" dirty="0" smtClean="0"/>
              <a:t>Database</a:t>
            </a:r>
          </a:p>
          <a:p>
            <a:r>
              <a:rPr lang="en-US" dirty="0" smtClean="0"/>
              <a:t>OAuth authorization server and resource server</a:t>
            </a:r>
            <a:endParaRPr lang="en-US" dirty="0"/>
          </a:p>
        </p:txBody>
      </p:sp>
    </p:spTree>
    <p:extLst>
      <p:ext uri="{BB962C8B-B14F-4D97-AF65-F5344CB8AC3E}">
        <p14:creationId xmlns:p14="http://schemas.microsoft.com/office/powerpoint/2010/main" val="541024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Online Banking application(OLB)</a:t>
            </a:r>
            <a:endParaRPr lang="en-US" dirty="0"/>
          </a:p>
        </p:txBody>
      </p:sp>
      <p:sp>
        <p:nvSpPr>
          <p:cNvPr id="3" name="Content Placeholder 2"/>
          <p:cNvSpPr>
            <a:spLocks noGrp="1"/>
          </p:cNvSpPr>
          <p:nvPr>
            <p:ph idx="1"/>
          </p:nvPr>
        </p:nvSpPr>
        <p:spPr/>
        <p:txBody>
          <a:bodyPr>
            <a:normAutofit lnSpcReduction="10000"/>
          </a:bodyPr>
          <a:lstStyle/>
          <a:p>
            <a:r>
              <a:rPr lang="en-US" dirty="0" smtClean="0"/>
              <a:t>OLB is a rudimentary bank web application which allows authorized customers to do bank operations like  -</a:t>
            </a:r>
          </a:p>
          <a:p>
            <a:pPr lvl="1"/>
            <a:r>
              <a:rPr lang="en-US" dirty="0" smtClean="0"/>
              <a:t>View user profile</a:t>
            </a:r>
          </a:p>
          <a:p>
            <a:pPr lvl="1"/>
            <a:r>
              <a:rPr lang="en-US" dirty="0" smtClean="0"/>
              <a:t>Cash deposit</a:t>
            </a:r>
          </a:p>
          <a:p>
            <a:pPr lvl="1"/>
            <a:r>
              <a:rPr lang="en-US" dirty="0" smtClean="0"/>
              <a:t>Transfer money</a:t>
            </a:r>
          </a:p>
          <a:p>
            <a:r>
              <a:rPr lang="en-US" dirty="0" smtClean="0"/>
              <a:t>OLB supports two user roles –</a:t>
            </a:r>
          </a:p>
          <a:p>
            <a:pPr lvl="1"/>
            <a:r>
              <a:rPr lang="en-US" dirty="0" smtClean="0"/>
              <a:t>Customer (user)</a:t>
            </a:r>
          </a:p>
          <a:p>
            <a:pPr lvl="1"/>
            <a:r>
              <a:rPr lang="en-US" dirty="0" smtClean="0"/>
              <a:t>Admin</a:t>
            </a:r>
          </a:p>
        </p:txBody>
      </p:sp>
    </p:spTree>
    <p:extLst>
      <p:ext uri="{BB962C8B-B14F-4D97-AF65-F5344CB8AC3E}">
        <p14:creationId xmlns:p14="http://schemas.microsoft.com/office/powerpoint/2010/main" val="1625056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banking Application (OLB)</a:t>
            </a:r>
            <a:endParaRPr lang="en-US" dirty="0"/>
          </a:p>
        </p:txBody>
      </p:sp>
      <p:sp>
        <p:nvSpPr>
          <p:cNvPr id="3" name="Content Placeholder 2"/>
          <p:cNvSpPr>
            <a:spLocks noGrp="1"/>
          </p:cNvSpPr>
          <p:nvPr>
            <p:ph idx="1"/>
          </p:nvPr>
        </p:nvSpPr>
        <p:spPr/>
        <p:txBody>
          <a:bodyPr/>
          <a:lstStyle/>
          <a:p>
            <a:r>
              <a:rPr lang="en-US" dirty="0" smtClean="0"/>
              <a:t>OLB application is developed using Spring Boot and implementing MVC architecture</a:t>
            </a:r>
          </a:p>
          <a:p>
            <a:r>
              <a:rPr lang="en-US" dirty="0" smtClean="0"/>
              <a:t>Bank related user information is stored in MySQL 8.0 Database</a:t>
            </a:r>
          </a:p>
          <a:p>
            <a:r>
              <a:rPr lang="en-US" dirty="0" smtClean="0"/>
              <a:t>JPA and Hibernate framework are used to make data persistence abstract and simple to implement. </a:t>
            </a:r>
            <a:endParaRPr lang="en-US" dirty="0"/>
          </a:p>
        </p:txBody>
      </p:sp>
    </p:spTree>
    <p:extLst>
      <p:ext uri="{BB962C8B-B14F-4D97-AF65-F5344CB8AC3E}">
        <p14:creationId xmlns:p14="http://schemas.microsoft.com/office/powerpoint/2010/main" val="296502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OLB users - Admin</a:t>
            </a:r>
            <a:endParaRPr lang="en-US" dirty="0"/>
          </a:p>
        </p:txBody>
      </p:sp>
      <p:sp>
        <p:nvSpPr>
          <p:cNvPr id="3" name="Content Placeholder 2"/>
          <p:cNvSpPr>
            <a:spLocks noGrp="1"/>
          </p:cNvSpPr>
          <p:nvPr>
            <p:ph idx="1"/>
          </p:nvPr>
        </p:nvSpPr>
        <p:spPr/>
        <p:txBody>
          <a:bodyPr>
            <a:normAutofit lnSpcReduction="10000"/>
          </a:bodyPr>
          <a:lstStyle/>
          <a:p>
            <a:r>
              <a:rPr lang="en-US" dirty="0" smtClean="0"/>
              <a:t>Admin user is a user with role as ‘admin’ in ID store.</a:t>
            </a:r>
          </a:p>
          <a:p>
            <a:r>
              <a:rPr lang="en-US" dirty="0" smtClean="0"/>
              <a:t>OLB application allows admin following operations-</a:t>
            </a:r>
          </a:p>
          <a:p>
            <a:pPr lvl="1"/>
            <a:r>
              <a:rPr lang="en-US" dirty="0" smtClean="0"/>
              <a:t>Search user (customer)</a:t>
            </a:r>
          </a:p>
          <a:p>
            <a:pPr lvl="1"/>
            <a:r>
              <a:rPr lang="en-US" dirty="0" smtClean="0"/>
              <a:t>Create User</a:t>
            </a:r>
          </a:p>
          <a:p>
            <a:pPr lvl="1"/>
            <a:r>
              <a:rPr lang="en-US" dirty="0" smtClean="0"/>
              <a:t>Create Branch</a:t>
            </a:r>
          </a:p>
          <a:p>
            <a:r>
              <a:rPr lang="en-US" dirty="0" smtClean="0"/>
              <a:t>Admin is not authorized to make any bank transactions.</a:t>
            </a:r>
            <a:endParaRPr lang="en-US" dirty="0"/>
          </a:p>
        </p:txBody>
      </p:sp>
    </p:spTree>
    <p:extLst>
      <p:ext uri="{BB962C8B-B14F-4D97-AF65-F5344CB8AC3E}">
        <p14:creationId xmlns:p14="http://schemas.microsoft.com/office/powerpoint/2010/main" val="1104021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OLB Users- Customer</a:t>
            </a:r>
            <a:endParaRPr lang="en-US" dirty="0"/>
          </a:p>
        </p:txBody>
      </p:sp>
      <p:sp>
        <p:nvSpPr>
          <p:cNvPr id="3" name="Content Placeholder 2"/>
          <p:cNvSpPr>
            <a:spLocks noGrp="1"/>
          </p:cNvSpPr>
          <p:nvPr>
            <p:ph idx="1"/>
          </p:nvPr>
        </p:nvSpPr>
        <p:spPr/>
        <p:txBody>
          <a:bodyPr/>
          <a:lstStyle/>
          <a:p>
            <a:r>
              <a:rPr lang="en-US" dirty="0" smtClean="0"/>
              <a:t>Customer is a user with role as ‘user’</a:t>
            </a:r>
          </a:p>
          <a:p>
            <a:r>
              <a:rPr lang="en-US" dirty="0" smtClean="0"/>
              <a:t>Customer is authorized to execute following operations-</a:t>
            </a:r>
          </a:p>
          <a:p>
            <a:pPr lvl="1"/>
            <a:r>
              <a:rPr lang="en-US" dirty="0" smtClean="0"/>
              <a:t>View own profile</a:t>
            </a:r>
          </a:p>
          <a:p>
            <a:pPr lvl="1"/>
            <a:r>
              <a:rPr lang="en-US" dirty="0" smtClean="0"/>
              <a:t>Cash deposit</a:t>
            </a:r>
          </a:p>
          <a:p>
            <a:pPr lvl="1"/>
            <a:r>
              <a:rPr lang="en-US" dirty="0" smtClean="0"/>
              <a:t>Money transfer</a:t>
            </a:r>
          </a:p>
          <a:p>
            <a:r>
              <a:rPr lang="en-US" dirty="0" smtClean="0"/>
              <a:t>Customer is not authorized to do admin level operations.</a:t>
            </a:r>
            <a:endParaRPr lang="en-US" dirty="0"/>
          </a:p>
        </p:txBody>
      </p:sp>
    </p:spTree>
    <p:extLst>
      <p:ext uri="{BB962C8B-B14F-4D97-AF65-F5344CB8AC3E}">
        <p14:creationId xmlns:p14="http://schemas.microsoft.com/office/powerpoint/2010/main" val="841812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OLB user role evaluation</a:t>
            </a:r>
            <a:endParaRPr lang="en-US" dirty="0"/>
          </a:p>
        </p:txBody>
      </p:sp>
      <p:sp>
        <p:nvSpPr>
          <p:cNvPr id="3" name="Content Placeholder 2"/>
          <p:cNvSpPr>
            <a:spLocks noGrp="1"/>
          </p:cNvSpPr>
          <p:nvPr>
            <p:ph idx="1"/>
          </p:nvPr>
        </p:nvSpPr>
        <p:spPr/>
        <p:txBody>
          <a:bodyPr/>
          <a:lstStyle/>
          <a:p>
            <a:r>
              <a:rPr lang="en-US" dirty="0" smtClean="0"/>
              <a:t>OLB has a page - /</a:t>
            </a:r>
            <a:r>
              <a:rPr lang="en-US" dirty="0" err="1" smtClean="0"/>
              <a:t>ui</a:t>
            </a:r>
            <a:r>
              <a:rPr lang="en-US" dirty="0" smtClean="0"/>
              <a:t>/evaluate</a:t>
            </a:r>
          </a:p>
          <a:p>
            <a:r>
              <a:rPr lang="en-US" dirty="0" smtClean="0"/>
              <a:t>This page retrieves USERTYPE header populated by authorization policy of OAM</a:t>
            </a:r>
          </a:p>
          <a:p>
            <a:r>
              <a:rPr lang="en-US" dirty="0" smtClean="0"/>
              <a:t>If the value is user, redirect user to customer home page - /</a:t>
            </a:r>
            <a:r>
              <a:rPr lang="en-US" dirty="0" err="1" smtClean="0"/>
              <a:t>ui</a:t>
            </a:r>
            <a:r>
              <a:rPr lang="en-US" dirty="0" smtClean="0"/>
              <a:t>/home/&lt;username&gt;</a:t>
            </a:r>
          </a:p>
          <a:p>
            <a:r>
              <a:rPr lang="en-US" dirty="0" smtClean="0"/>
              <a:t>Else if value is admin, redirect to user search page- /</a:t>
            </a:r>
            <a:r>
              <a:rPr lang="en-US" dirty="0" err="1" smtClean="0"/>
              <a:t>ui</a:t>
            </a:r>
            <a:r>
              <a:rPr lang="en-US" dirty="0" smtClean="0"/>
              <a:t>/admin/</a:t>
            </a:r>
            <a:r>
              <a:rPr lang="en-US" dirty="0" err="1" smtClean="0"/>
              <a:t>searchuser</a:t>
            </a:r>
            <a:endParaRPr lang="en-US" dirty="0"/>
          </a:p>
        </p:txBody>
      </p:sp>
    </p:spTree>
    <p:extLst>
      <p:ext uri="{BB962C8B-B14F-4D97-AF65-F5344CB8AC3E}">
        <p14:creationId xmlns:p14="http://schemas.microsoft.com/office/powerpoint/2010/main" val="756974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Aggregator</a:t>
            </a:r>
            <a:endParaRPr lang="en-US" dirty="0"/>
          </a:p>
        </p:txBody>
      </p:sp>
      <p:sp>
        <p:nvSpPr>
          <p:cNvPr id="3" name="Content Placeholder 2"/>
          <p:cNvSpPr>
            <a:spLocks noGrp="1"/>
          </p:cNvSpPr>
          <p:nvPr>
            <p:ph idx="1"/>
          </p:nvPr>
        </p:nvSpPr>
        <p:spPr/>
        <p:txBody>
          <a:bodyPr/>
          <a:lstStyle/>
          <a:p>
            <a:r>
              <a:rPr lang="en-US" dirty="0" smtClean="0"/>
              <a:t>Aggregator is a simple OAuth Client that requests access to user bank details.</a:t>
            </a:r>
          </a:p>
          <a:p>
            <a:r>
              <a:rPr lang="en-US" dirty="0" smtClean="0"/>
              <a:t>It requests the user details via OAuth authorization code flow.</a:t>
            </a:r>
          </a:p>
          <a:p>
            <a:r>
              <a:rPr lang="en-US" dirty="0" smtClean="0"/>
              <a:t>It has a static </a:t>
            </a:r>
            <a:r>
              <a:rPr lang="en-US" dirty="0" err="1" smtClean="0"/>
              <a:t>Client_ID</a:t>
            </a:r>
            <a:r>
              <a:rPr lang="en-US" dirty="0" smtClean="0"/>
              <a:t> and secret to identify itself during OAuth flow. </a:t>
            </a:r>
            <a:endParaRPr lang="en-US" dirty="0"/>
          </a:p>
        </p:txBody>
      </p:sp>
    </p:spTree>
    <p:extLst>
      <p:ext uri="{BB962C8B-B14F-4D97-AF65-F5344CB8AC3E}">
        <p14:creationId xmlns:p14="http://schemas.microsoft.com/office/powerpoint/2010/main" val="1307505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Access Manger (OAM)</a:t>
            </a:r>
            <a:endParaRPr lang="en-US" dirty="0"/>
          </a:p>
        </p:txBody>
      </p:sp>
      <p:sp>
        <p:nvSpPr>
          <p:cNvPr id="3" name="Content Placeholder 2"/>
          <p:cNvSpPr>
            <a:spLocks noGrp="1"/>
          </p:cNvSpPr>
          <p:nvPr>
            <p:ph idx="1"/>
          </p:nvPr>
        </p:nvSpPr>
        <p:spPr/>
        <p:txBody>
          <a:bodyPr/>
          <a:lstStyle/>
          <a:p>
            <a:r>
              <a:rPr lang="en-US" dirty="0" smtClean="0"/>
              <a:t>OAM is a middleware product which provides secure authentication, granular authorization to protected resource.</a:t>
            </a:r>
          </a:p>
          <a:p>
            <a:r>
              <a:rPr lang="en-US" dirty="0" smtClean="0"/>
              <a:t>In this project, OAM provides protection to OLB resources.</a:t>
            </a:r>
          </a:p>
          <a:p>
            <a:r>
              <a:rPr lang="en-US" dirty="0" smtClean="0"/>
              <a:t>Three authorization polices have been configured to ensure a user can access only those resources he is entitled to.</a:t>
            </a:r>
            <a:endParaRPr lang="en-US" dirty="0"/>
          </a:p>
        </p:txBody>
      </p:sp>
    </p:spTree>
    <p:extLst>
      <p:ext uri="{BB962C8B-B14F-4D97-AF65-F5344CB8AC3E}">
        <p14:creationId xmlns:p14="http://schemas.microsoft.com/office/powerpoint/2010/main" val="208273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application security?	</a:t>
            </a:r>
            <a:endParaRPr lang="en-US" dirty="0"/>
          </a:p>
        </p:txBody>
      </p:sp>
      <p:sp>
        <p:nvSpPr>
          <p:cNvPr id="3" name="Content Placeholder 2"/>
          <p:cNvSpPr>
            <a:spLocks noGrp="1"/>
          </p:cNvSpPr>
          <p:nvPr>
            <p:ph idx="1"/>
          </p:nvPr>
        </p:nvSpPr>
        <p:spPr/>
        <p:txBody>
          <a:bodyPr/>
          <a:lstStyle/>
          <a:p>
            <a:r>
              <a:rPr lang="en-US" dirty="0" smtClean="0"/>
              <a:t>Around 48% of world population uses internet for various reasons.</a:t>
            </a:r>
          </a:p>
          <a:p>
            <a:r>
              <a:rPr lang="en-US" dirty="0" smtClean="0"/>
              <a:t>Critical operations must be secured against cyber criminals.</a:t>
            </a:r>
          </a:p>
          <a:p>
            <a:r>
              <a:rPr lang="en-US" dirty="0" smtClean="0"/>
              <a:t>User’s identity can be misused for fraud and theft.</a:t>
            </a:r>
          </a:p>
          <a:p>
            <a:r>
              <a:rPr lang="en-US" dirty="0" smtClean="0"/>
              <a:t>Customer experience is a deciding factor for a business.</a:t>
            </a:r>
          </a:p>
          <a:p>
            <a:pPr marL="0" indent="0">
              <a:buNone/>
            </a:pPr>
            <a:endParaRPr lang="en-US" dirty="0"/>
          </a:p>
        </p:txBody>
      </p:sp>
    </p:spTree>
    <p:extLst>
      <p:ext uri="{BB962C8B-B14F-4D97-AF65-F5344CB8AC3E}">
        <p14:creationId xmlns:p14="http://schemas.microsoft.com/office/powerpoint/2010/main" val="1294273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Access Manger (OAM)</a:t>
            </a:r>
            <a:endParaRPr lang="en-US" dirty="0"/>
          </a:p>
        </p:txBody>
      </p:sp>
      <p:sp>
        <p:nvSpPr>
          <p:cNvPr id="3" name="Content Placeholder 2"/>
          <p:cNvSpPr>
            <a:spLocks noGrp="1"/>
          </p:cNvSpPr>
          <p:nvPr>
            <p:ph idx="1"/>
          </p:nvPr>
        </p:nvSpPr>
        <p:spPr/>
        <p:txBody>
          <a:bodyPr/>
          <a:lstStyle/>
          <a:p>
            <a:r>
              <a:rPr lang="en-US" dirty="0" smtClean="0"/>
              <a:t>The authorization policies are-</a:t>
            </a:r>
          </a:p>
          <a:p>
            <a:pPr lvl="1"/>
            <a:r>
              <a:rPr lang="en-IN" dirty="0" err="1" smtClean="0"/>
              <a:t>OnlineBanking_AuthZPolicy</a:t>
            </a:r>
            <a:endParaRPr lang="en-IN" dirty="0" smtClean="0"/>
          </a:p>
          <a:p>
            <a:pPr lvl="1"/>
            <a:r>
              <a:rPr lang="en-IN" dirty="0" err="1" smtClean="0"/>
              <a:t>OnlineBanking_AuthZPolicy_Customer</a:t>
            </a:r>
            <a:endParaRPr lang="en-IN" dirty="0" smtClean="0"/>
          </a:p>
          <a:p>
            <a:pPr lvl="1"/>
            <a:r>
              <a:rPr lang="en-IN" dirty="0" err="1" smtClean="0"/>
              <a:t>OnlineBanking_AuthZPolicy_Admin</a:t>
            </a:r>
            <a:endParaRPr lang="en-US" dirty="0"/>
          </a:p>
        </p:txBody>
      </p:sp>
    </p:spTree>
    <p:extLst>
      <p:ext uri="{BB962C8B-B14F-4D97-AF65-F5344CB8AC3E}">
        <p14:creationId xmlns:p14="http://schemas.microsoft.com/office/powerpoint/2010/main" val="1938051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Access Manger (OAM)</a:t>
            </a:r>
            <a:endParaRPr lang="en-US" dirty="0"/>
          </a:p>
        </p:txBody>
      </p:sp>
      <p:sp>
        <p:nvSpPr>
          <p:cNvPr id="3" name="Content Placeholder 2"/>
          <p:cNvSpPr>
            <a:spLocks noGrp="1"/>
          </p:cNvSpPr>
          <p:nvPr>
            <p:ph idx="1"/>
          </p:nvPr>
        </p:nvSpPr>
        <p:spPr/>
        <p:txBody>
          <a:bodyPr>
            <a:normAutofit fontScale="92500"/>
          </a:bodyPr>
          <a:lstStyle/>
          <a:p>
            <a:r>
              <a:rPr lang="en-US" dirty="0" smtClean="0"/>
              <a:t>OAM allows responses to be set in authentication and authorization policies post user is authenticated and authorized respectively.</a:t>
            </a:r>
          </a:p>
          <a:p>
            <a:r>
              <a:rPr lang="en-US" dirty="0" smtClean="0"/>
              <a:t>Authentication policy sets USERNAME and USER_ROLE post authentication as session variables</a:t>
            </a:r>
          </a:p>
          <a:p>
            <a:r>
              <a:rPr lang="en-US" dirty="0" smtClean="0"/>
              <a:t>These session parameters are used in Authorization policy to set Headers – USERNAME and USERTYPE</a:t>
            </a:r>
            <a:endParaRPr lang="en-US" dirty="0"/>
          </a:p>
        </p:txBody>
      </p:sp>
    </p:spTree>
    <p:extLst>
      <p:ext uri="{BB962C8B-B14F-4D97-AF65-F5344CB8AC3E}">
        <p14:creationId xmlns:p14="http://schemas.microsoft.com/office/powerpoint/2010/main" val="3609719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HTTP Server(OHS)</a:t>
            </a:r>
            <a:endParaRPr lang="en-US" dirty="0"/>
          </a:p>
        </p:txBody>
      </p:sp>
      <p:sp>
        <p:nvSpPr>
          <p:cNvPr id="3" name="Content Placeholder 2"/>
          <p:cNvSpPr>
            <a:spLocks noGrp="1"/>
          </p:cNvSpPr>
          <p:nvPr>
            <p:ph idx="1"/>
          </p:nvPr>
        </p:nvSpPr>
        <p:spPr/>
        <p:txBody>
          <a:bodyPr/>
          <a:lstStyle/>
          <a:p>
            <a:r>
              <a:rPr lang="en-US" dirty="0" smtClean="0"/>
              <a:t>Oracle HTTP server is a web server based on Apache server. It can only host static pages.</a:t>
            </a:r>
          </a:p>
          <a:p>
            <a:r>
              <a:rPr lang="en-US" dirty="0" smtClean="0"/>
              <a:t>OHS has </a:t>
            </a:r>
            <a:r>
              <a:rPr lang="en-US" dirty="0" err="1" smtClean="0"/>
              <a:t>webgate</a:t>
            </a:r>
            <a:r>
              <a:rPr lang="en-US" dirty="0" smtClean="0"/>
              <a:t> plugin installed, hence it could intercept all HTTP requests at OHS listen port 7777</a:t>
            </a:r>
          </a:p>
          <a:p>
            <a:r>
              <a:rPr lang="en-US" dirty="0" smtClean="0"/>
              <a:t>A reverse proxy must be configured between OLB application running at 9000 and OHS running at 7777</a:t>
            </a:r>
            <a:endParaRPr lang="en-US" dirty="0"/>
          </a:p>
        </p:txBody>
      </p:sp>
    </p:spTree>
    <p:extLst>
      <p:ext uri="{BB962C8B-B14F-4D97-AF65-F5344CB8AC3E}">
        <p14:creationId xmlns:p14="http://schemas.microsoft.com/office/powerpoint/2010/main" val="325734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OHS reverse proxy</a:t>
            </a:r>
            <a:endParaRPr lang="en-US"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6860" y="1600200"/>
            <a:ext cx="799028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3650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for OLB</a:t>
            </a:r>
            <a:endParaRPr lang="en-US" dirty="0"/>
          </a:p>
        </p:txBody>
      </p:sp>
      <p:pic>
        <p:nvPicPr>
          <p:cNvPr id="2050" name="Picture 2" descr="C:\Users\ugda88\Desktop\TEMP\Diagrams\Sequence_diagra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1600200"/>
            <a:ext cx="4753212"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933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sp>
        <p:nvSpPr>
          <p:cNvPr id="3" name="Content Placeholder 2"/>
          <p:cNvSpPr>
            <a:spLocks noGrp="1"/>
          </p:cNvSpPr>
          <p:nvPr>
            <p:ph idx="1"/>
          </p:nvPr>
        </p:nvSpPr>
        <p:spPr/>
        <p:txBody>
          <a:bodyPr/>
          <a:lstStyle/>
          <a:p>
            <a:r>
              <a:rPr lang="en-US" dirty="0" smtClean="0"/>
              <a:t>In this project, two database are used – Oracle 11g and MySQL 8</a:t>
            </a:r>
          </a:p>
          <a:p>
            <a:r>
              <a:rPr lang="en-US" dirty="0" smtClean="0"/>
              <a:t>Oracle contains Schema required for OAM. No other data is persisted in Oracle database</a:t>
            </a:r>
          </a:p>
          <a:p>
            <a:r>
              <a:rPr lang="en-US" dirty="0" smtClean="0"/>
              <a:t>All other data – OLB and OAuth related data is persisted in MySQL database</a:t>
            </a:r>
          </a:p>
          <a:p>
            <a:pPr marL="0" indent="0">
              <a:buNone/>
            </a:pPr>
            <a:endParaRPr lang="en-US" dirty="0"/>
          </a:p>
        </p:txBody>
      </p:sp>
    </p:spTree>
    <p:extLst>
      <p:ext uri="{BB962C8B-B14F-4D97-AF65-F5344CB8AC3E}">
        <p14:creationId xmlns:p14="http://schemas.microsoft.com/office/powerpoint/2010/main" val="2348031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OAuth authorization and resource server</a:t>
            </a:r>
            <a:endParaRPr lang="en-US" dirty="0"/>
          </a:p>
        </p:txBody>
      </p:sp>
      <p:sp>
        <p:nvSpPr>
          <p:cNvPr id="3" name="Content Placeholder 2"/>
          <p:cNvSpPr>
            <a:spLocks noGrp="1"/>
          </p:cNvSpPr>
          <p:nvPr>
            <p:ph idx="1"/>
          </p:nvPr>
        </p:nvSpPr>
        <p:spPr/>
        <p:txBody>
          <a:bodyPr/>
          <a:lstStyle/>
          <a:p>
            <a:r>
              <a:rPr lang="en-US" dirty="0" smtClean="0"/>
              <a:t>OAuth requires OAuth Authorization server to authorize client requesting access to resource owner protected details.</a:t>
            </a:r>
          </a:p>
          <a:p>
            <a:r>
              <a:rPr lang="en-US" dirty="0" smtClean="0"/>
              <a:t>Authorization server generates authorization code and access token.</a:t>
            </a:r>
          </a:p>
          <a:p>
            <a:r>
              <a:rPr lang="en-US" dirty="0" smtClean="0"/>
              <a:t>Client gets access to Resource owner protected resource in exchange of access token.</a:t>
            </a:r>
            <a:endParaRPr lang="en-US" dirty="0"/>
          </a:p>
        </p:txBody>
      </p:sp>
    </p:spTree>
    <p:extLst>
      <p:ext uri="{BB962C8B-B14F-4D97-AF65-F5344CB8AC3E}">
        <p14:creationId xmlns:p14="http://schemas.microsoft.com/office/powerpoint/2010/main" val="472288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3200"/>
            <a:ext cx="8229600" cy="1143000"/>
          </a:xfrm>
        </p:spPr>
        <p:txBody>
          <a:bodyPr/>
          <a:lstStyle/>
          <a:p>
            <a:r>
              <a:rPr lang="en-US" dirty="0" smtClean="0"/>
              <a:t>DEMONSTRATION</a:t>
            </a:r>
            <a:endParaRPr lang="en-US" dirty="0"/>
          </a:p>
        </p:txBody>
      </p:sp>
    </p:spTree>
    <p:extLst>
      <p:ext uri="{BB962C8B-B14F-4D97-AF65-F5344CB8AC3E}">
        <p14:creationId xmlns:p14="http://schemas.microsoft.com/office/powerpoint/2010/main" val="2593297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Challenges encountered</a:t>
            </a:r>
            <a:endParaRPr lang="en-US" dirty="0"/>
          </a:p>
        </p:txBody>
      </p:sp>
      <p:sp>
        <p:nvSpPr>
          <p:cNvPr id="4" name="Content Placeholder 3"/>
          <p:cNvSpPr>
            <a:spLocks noGrp="1"/>
          </p:cNvSpPr>
          <p:nvPr>
            <p:ph idx="1"/>
          </p:nvPr>
        </p:nvSpPr>
        <p:spPr/>
        <p:txBody>
          <a:bodyPr>
            <a:normAutofit/>
          </a:bodyPr>
          <a:lstStyle/>
          <a:p>
            <a:r>
              <a:rPr lang="en-US" dirty="0" smtClean="0"/>
              <a:t>One of the biggest hurdle was OAM setup.</a:t>
            </a:r>
          </a:p>
          <a:p>
            <a:r>
              <a:rPr lang="en-US" dirty="0" smtClean="0"/>
              <a:t>OAM is a heavy product with multiple co-dependent software-</a:t>
            </a:r>
          </a:p>
          <a:p>
            <a:pPr lvl="1"/>
            <a:r>
              <a:rPr lang="en-US" dirty="0" smtClean="0"/>
              <a:t>WebLogic server</a:t>
            </a:r>
          </a:p>
          <a:p>
            <a:pPr lvl="1"/>
            <a:r>
              <a:rPr lang="en-US" dirty="0" smtClean="0"/>
              <a:t>Oracle Database 11g</a:t>
            </a:r>
          </a:p>
          <a:p>
            <a:pPr lvl="1"/>
            <a:r>
              <a:rPr lang="en-US" dirty="0" smtClean="0"/>
              <a:t>Database schema configuration</a:t>
            </a:r>
          </a:p>
          <a:p>
            <a:pPr lvl="1"/>
            <a:r>
              <a:rPr lang="en-US" dirty="0" smtClean="0"/>
              <a:t>Oracle HTTP Server 11g</a:t>
            </a:r>
          </a:p>
          <a:p>
            <a:pPr lvl="1"/>
            <a:r>
              <a:rPr lang="en-US" dirty="0" err="1" smtClean="0"/>
              <a:t>Webgate</a:t>
            </a:r>
            <a:r>
              <a:rPr lang="en-US" dirty="0" smtClean="0"/>
              <a:t> 11g</a:t>
            </a:r>
          </a:p>
          <a:p>
            <a:endParaRPr lang="en-US" dirty="0"/>
          </a:p>
        </p:txBody>
      </p:sp>
    </p:spTree>
    <p:extLst>
      <p:ext uri="{BB962C8B-B14F-4D97-AF65-F5344CB8AC3E}">
        <p14:creationId xmlns:p14="http://schemas.microsoft.com/office/powerpoint/2010/main" val="1977029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encountered</a:t>
            </a:r>
            <a:endParaRPr lang="en-US" dirty="0"/>
          </a:p>
        </p:txBody>
      </p:sp>
      <p:sp>
        <p:nvSpPr>
          <p:cNvPr id="3" name="Content Placeholder 2"/>
          <p:cNvSpPr>
            <a:spLocks noGrp="1"/>
          </p:cNvSpPr>
          <p:nvPr>
            <p:ph idx="1"/>
          </p:nvPr>
        </p:nvSpPr>
        <p:spPr/>
        <p:txBody>
          <a:bodyPr/>
          <a:lstStyle/>
          <a:p>
            <a:r>
              <a:rPr lang="en-US" dirty="0" smtClean="0"/>
              <a:t>The installation had started with OAM 11g PS3</a:t>
            </a:r>
          </a:p>
          <a:p>
            <a:r>
              <a:rPr lang="en-US" dirty="0" smtClean="0"/>
              <a:t>After facing multiple bugs and performing reconfigurations, it was decided to downgrade to 11g PS2 instead.</a:t>
            </a:r>
          </a:p>
          <a:p>
            <a:r>
              <a:rPr lang="en-US" dirty="0" smtClean="0"/>
              <a:t>Some minor, but critical configuration were done to make the OAM setup work.</a:t>
            </a:r>
          </a:p>
          <a:p>
            <a:r>
              <a:rPr lang="en-US" dirty="0" smtClean="0"/>
              <a:t>Implementing OAuth was also a big challenge </a:t>
            </a:r>
            <a:endParaRPr lang="en-US" dirty="0"/>
          </a:p>
        </p:txBody>
      </p:sp>
    </p:spTree>
    <p:extLst>
      <p:ext uri="{BB962C8B-B14F-4D97-AF65-F5344CB8AC3E}">
        <p14:creationId xmlns:p14="http://schemas.microsoft.com/office/powerpoint/2010/main" val="250524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internet users</a:t>
            </a:r>
            <a:endParaRPr lang="en-US" dirty="0"/>
          </a:p>
        </p:txBody>
      </p:sp>
      <p:pic>
        <p:nvPicPr>
          <p:cNvPr id="30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517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t>
            </a:r>
            <a:endParaRPr lang="en-US" dirty="0"/>
          </a:p>
        </p:txBody>
      </p:sp>
      <p:sp>
        <p:nvSpPr>
          <p:cNvPr id="3" name="Content Placeholder 2"/>
          <p:cNvSpPr>
            <a:spLocks noGrp="1"/>
          </p:cNvSpPr>
          <p:nvPr>
            <p:ph idx="1"/>
          </p:nvPr>
        </p:nvSpPr>
        <p:spPr/>
        <p:txBody>
          <a:bodyPr/>
          <a:lstStyle/>
          <a:p>
            <a:r>
              <a:rPr lang="en-US" dirty="0" smtClean="0"/>
              <a:t>OAM is an able middleware product which can handle real-time customer requests, in order of thousands per few seconds. OAM is being used by numerous Fortune 500 companies to keep their data secure.</a:t>
            </a:r>
          </a:p>
          <a:p>
            <a:r>
              <a:rPr lang="en-US" dirty="0" smtClean="0"/>
              <a:t>OAuth is a improved delegated authorization specification.  It is being incorporated by countless applications worldwide.</a:t>
            </a:r>
            <a:endParaRPr lang="en-US" dirty="0"/>
          </a:p>
        </p:txBody>
      </p:sp>
    </p:spTree>
    <p:extLst>
      <p:ext uri="{BB962C8B-B14F-4D97-AF65-F5344CB8AC3E}">
        <p14:creationId xmlns:p14="http://schemas.microsoft.com/office/powerpoint/2010/main" val="37337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Business goals of security</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Reduce Risk </a:t>
            </a:r>
            <a:r>
              <a:rPr lang="en-US" dirty="0" smtClean="0"/>
              <a:t>— Including those from third-parties</a:t>
            </a:r>
          </a:p>
          <a:p>
            <a:r>
              <a:rPr lang="en-US" b="1" dirty="0" smtClean="0"/>
              <a:t>Protect Brand Image </a:t>
            </a:r>
            <a:r>
              <a:rPr lang="en-US" dirty="0" smtClean="0"/>
              <a:t>— by projecting security and preventing leaks</a:t>
            </a:r>
          </a:p>
          <a:p>
            <a:r>
              <a:rPr lang="en-US" b="1" dirty="0" smtClean="0"/>
              <a:t>Protect and Build Customer Confidence </a:t>
            </a:r>
            <a:r>
              <a:rPr lang="en-US" dirty="0" smtClean="0"/>
              <a:t>— Customer experience is driving competition</a:t>
            </a:r>
          </a:p>
          <a:p>
            <a:r>
              <a:rPr lang="en-US" b="1" dirty="0" smtClean="0"/>
              <a:t>Protect and Safeguard Data</a:t>
            </a:r>
            <a:r>
              <a:rPr lang="en-US" dirty="0" smtClean="0"/>
              <a:t> — both your own and your customers</a:t>
            </a:r>
          </a:p>
          <a:p>
            <a:r>
              <a:rPr lang="en-US" b="1" dirty="0" smtClean="0"/>
              <a:t>Improve Trust from customers, investors, and lenders </a:t>
            </a:r>
            <a:r>
              <a:rPr lang="en-US" dirty="0" smtClean="0"/>
              <a:t>— Mitigating risk improves trust from all parties</a:t>
            </a:r>
            <a:endParaRPr lang="en-US" dirty="0"/>
          </a:p>
        </p:txBody>
      </p:sp>
    </p:spTree>
    <p:extLst>
      <p:ext uri="{BB962C8B-B14F-4D97-AF65-F5344CB8AC3E}">
        <p14:creationId xmlns:p14="http://schemas.microsoft.com/office/powerpoint/2010/main" val="3278515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breaches in past</a:t>
            </a:r>
            <a:endParaRPr lang="en-US" dirty="0"/>
          </a:p>
        </p:txBody>
      </p:sp>
      <p:sp>
        <p:nvSpPr>
          <p:cNvPr id="3" name="Content Placeholder 2"/>
          <p:cNvSpPr>
            <a:spLocks noGrp="1"/>
          </p:cNvSpPr>
          <p:nvPr>
            <p:ph idx="1"/>
          </p:nvPr>
        </p:nvSpPr>
        <p:spPr>
          <a:xfrm>
            <a:off x="457200" y="1600200"/>
            <a:ext cx="8534400" cy="5029200"/>
          </a:xfrm>
        </p:spPr>
        <p:txBody>
          <a:bodyPr>
            <a:normAutofit lnSpcReduction="10000"/>
          </a:bodyPr>
          <a:lstStyle/>
          <a:p>
            <a:r>
              <a:rPr lang="en-US" dirty="0" smtClean="0"/>
              <a:t>Data breaches could be accidental – absence of proper authorization checks, sharing sensitive data to public etc.</a:t>
            </a:r>
          </a:p>
          <a:p>
            <a:r>
              <a:rPr lang="en-US" dirty="0" smtClean="0"/>
              <a:t>With ever increasing security, cyber criminals are using new methods to hack into secure </a:t>
            </a:r>
            <a:r>
              <a:rPr lang="en-US" dirty="0" smtClean="0"/>
              <a:t>systems such as Phishing, Social Engineering etc.</a:t>
            </a:r>
            <a:endParaRPr lang="en-US" dirty="0" smtClean="0"/>
          </a:p>
          <a:p>
            <a:r>
              <a:rPr lang="en-US" dirty="0" smtClean="0"/>
              <a:t>For e.g. –</a:t>
            </a:r>
          </a:p>
          <a:p>
            <a:pPr marL="914400" lvl="1" indent="-514350">
              <a:buFont typeface="+mj-lt"/>
              <a:buAutoNum type="arabicPeriod"/>
            </a:pPr>
            <a:r>
              <a:rPr lang="en-US" dirty="0" smtClean="0"/>
              <a:t>Sony Data breach (PSN – 2011; Pictures - 2014)</a:t>
            </a:r>
          </a:p>
          <a:p>
            <a:pPr marL="914400" lvl="1" indent="-514350">
              <a:buFont typeface="+mj-lt"/>
              <a:buAutoNum type="arabicPeriod"/>
            </a:pPr>
            <a:r>
              <a:rPr lang="en-US" dirty="0" smtClean="0"/>
              <a:t>Ashley Madison data breach (2015</a:t>
            </a:r>
            <a:r>
              <a:rPr lang="en-US" dirty="0" smtClean="0"/>
              <a:t>)</a:t>
            </a:r>
          </a:p>
          <a:p>
            <a:pPr marL="914400" lvl="1" indent="-514350">
              <a:buFont typeface="+mj-lt"/>
              <a:buAutoNum type="arabicPeriod"/>
            </a:pPr>
            <a:r>
              <a:rPr lang="en-US" dirty="0" smtClean="0"/>
              <a:t>Yahoo! Data Breach (2013)- 4.3b accounts hacked</a:t>
            </a:r>
            <a:endParaRPr lang="en-US" dirty="0" smtClean="0"/>
          </a:p>
          <a:p>
            <a:pPr marL="914400" lvl="1" indent="-514350">
              <a:buFont typeface="+mj-lt"/>
              <a:buAutoNum type="arabicPeriod"/>
            </a:pPr>
            <a:endParaRPr lang="en-US" dirty="0"/>
          </a:p>
        </p:txBody>
      </p:sp>
    </p:spTree>
    <p:extLst>
      <p:ext uri="{BB962C8B-B14F-4D97-AF65-F5344CB8AC3E}">
        <p14:creationId xmlns:p14="http://schemas.microsoft.com/office/powerpoint/2010/main" val="2279835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s.idgesg.net/images/article/2017/10/biggest-data-breaches-by-year-and-accounts-compromised-1-100738435-la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396" y="-34506"/>
            <a:ext cx="7719204" cy="7829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22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Identity and Access Management(IAM)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Identity and access management (IAM) is the security discipline that enables the </a:t>
            </a:r>
            <a:r>
              <a:rPr lang="en-US" u="sng" dirty="0" smtClean="0"/>
              <a:t>right individuals </a:t>
            </a:r>
            <a:r>
              <a:rPr lang="en-US" dirty="0" smtClean="0"/>
              <a:t>to access the </a:t>
            </a:r>
            <a:r>
              <a:rPr lang="en-US" u="sng" dirty="0" smtClean="0"/>
              <a:t>right resources </a:t>
            </a:r>
            <a:r>
              <a:rPr lang="en-US" dirty="0" smtClean="0"/>
              <a:t>at the </a:t>
            </a:r>
            <a:r>
              <a:rPr lang="en-US" u="sng" dirty="0" smtClean="0"/>
              <a:t>right times</a:t>
            </a:r>
            <a:r>
              <a:rPr lang="en-US" dirty="0" smtClean="0"/>
              <a:t> for the </a:t>
            </a:r>
            <a:r>
              <a:rPr lang="en-US" u="sng" dirty="0" smtClean="0"/>
              <a:t>right reasons</a:t>
            </a:r>
            <a:r>
              <a:rPr lang="en-US" dirty="0" smtClean="0"/>
              <a:t>.</a:t>
            </a:r>
          </a:p>
          <a:p>
            <a:endParaRPr lang="en-US" dirty="0" smtClean="0"/>
          </a:p>
          <a:p>
            <a:r>
              <a:rPr lang="en-US" dirty="0" smtClean="0"/>
              <a:t>IAM addresses the mission-critical need to ensure appropriate access to resources across increasingly heterogeneous technology environments, and to meet increasingly rigorous compliance </a:t>
            </a:r>
            <a:r>
              <a:rPr lang="en-US" dirty="0" smtClean="0"/>
              <a:t>requirements</a:t>
            </a:r>
            <a:r>
              <a:rPr lang="en-US" dirty="0"/>
              <a:t> </a:t>
            </a:r>
            <a:r>
              <a:rPr lang="en-US" dirty="0" smtClean="0"/>
              <a:t>like Multi-factor authentication, Geo IP blocking, Blacklisting, </a:t>
            </a:r>
            <a:r>
              <a:rPr lang="en-US" dirty="0" err="1" smtClean="0"/>
              <a:t>etc</a:t>
            </a:r>
            <a:endParaRPr lang="en-US" dirty="0" smtClean="0"/>
          </a:p>
          <a:p>
            <a:endParaRPr lang="en-US" dirty="0" smtClean="0"/>
          </a:p>
          <a:p>
            <a:r>
              <a:rPr lang="en-US" dirty="0" smtClean="0"/>
              <a:t>Enterprises that develop mature IAM capabilities can reduce their identity management costs and, more importantly, become significantly more agile in supporting new business initiatives.</a:t>
            </a:r>
            <a:endParaRPr lang="en-US" dirty="0"/>
          </a:p>
        </p:txBody>
      </p:sp>
    </p:spTree>
    <p:extLst>
      <p:ext uri="{BB962C8B-B14F-4D97-AF65-F5344CB8AC3E}">
        <p14:creationId xmlns:p14="http://schemas.microsoft.com/office/powerpoint/2010/main" val="328711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Access Manager(OAM)</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Oracle Access Manager is Oracle Identity Management’s solution for web access management and user identity administration.</a:t>
            </a:r>
          </a:p>
          <a:p>
            <a:pPr algn="just"/>
            <a:r>
              <a:rPr lang="en-US" dirty="0" smtClean="0"/>
              <a:t>It protects resources against unauthorized and unauthenticated access. </a:t>
            </a:r>
          </a:p>
          <a:p>
            <a:pPr algn="just"/>
            <a:r>
              <a:rPr lang="en-US" dirty="0" smtClean="0"/>
              <a:t>The Access System secures applications by providing centralized authentication, authorization and auditing to enable single sign-on and secure access control across enterprise resources.</a:t>
            </a:r>
            <a:endParaRPr lang="en-US" dirty="0"/>
          </a:p>
        </p:txBody>
      </p:sp>
    </p:spTree>
    <p:extLst>
      <p:ext uri="{BB962C8B-B14F-4D97-AF65-F5344CB8AC3E}">
        <p14:creationId xmlns:p14="http://schemas.microsoft.com/office/powerpoint/2010/main" val="376151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OAuth 2</a:t>
            </a:r>
            <a:endParaRPr lang="en-US" dirty="0"/>
          </a:p>
        </p:txBody>
      </p:sp>
      <p:sp>
        <p:nvSpPr>
          <p:cNvPr id="3" name="Content Placeholder 2"/>
          <p:cNvSpPr>
            <a:spLocks noGrp="1"/>
          </p:cNvSpPr>
          <p:nvPr>
            <p:ph idx="1"/>
          </p:nvPr>
        </p:nvSpPr>
        <p:spPr/>
        <p:txBody>
          <a:bodyPr/>
          <a:lstStyle/>
          <a:p>
            <a:r>
              <a:rPr lang="en-US" dirty="0" smtClean="0"/>
              <a:t>The OAuth 2.0 authorization framework enables a third-party application to obtain limited access to an HTTP service, either on behalf of a resource owner by orchestrating an approval interaction between the resource owner and the HTTP service, or by allowing the third-party application to obtain access on its own behalf. </a:t>
            </a:r>
            <a:endParaRPr lang="en-US" dirty="0"/>
          </a:p>
        </p:txBody>
      </p:sp>
    </p:spTree>
    <p:extLst>
      <p:ext uri="{BB962C8B-B14F-4D97-AF65-F5344CB8AC3E}">
        <p14:creationId xmlns:p14="http://schemas.microsoft.com/office/powerpoint/2010/main" val="2287087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3380</TotalTime>
  <Words>1652</Words>
  <Application>Microsoft Office PowerPoint</Application>
  <PresentationFormat>On-screen Show (4:3)</PresentationFormat>
  <Paragraphs>216</Paragraphs>
  <Slides>30</Slides>
  <Notes>14</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Securing application with Access Manager and enabling delegated authorization to third party vendor using OAuth </vt:lpstr>
      <vt:lpstr>Why application security? </vt:lpstr>
      <vt:lpstr>World internet users</vt:lpstr>
      <vt:lpstr>Business goals of security</vt:lpstr>
      <vt:lpstr>Data breaches in past</vt:lpstr>
      <vt:lpstr>PowerPoint Presentation</vt:lpstr>
      <vt:lpstr>Identity and Access Management(IAM)</vt:lpstr>
      <vt:lpstr>Oracle Access Manager(OAM)</vt:lpstr>
      <vt:lpstr>OAuth 2</vt:lpstr>
      <vt:lpstr>OAuth 2 (contd.)</vt:lpstr>
      <vt:lpstr>Basic terminology</vt:lpstr>
      <vt:lpstr>The project setup</vt:lpstr>
      <vt:lpstr>Online Banking application(OLB)</vt:lpstr>
      <vt:lpstr>Online banking Application (OLB)</vt:lpstr>
      <vt:lpstr>OLB users - Admin</vt:lpstr>
      <vt:lpstr>OLB Users- Customer</vt:lpstr>
      <vt:lpstr>OLB user role evaluation</vt:lpstr>
      <vt:lpstr>Aggregator</vt:lpstr>
      <vt:lpstr>Oracle Access Manger (OAM)</vt:lpstr>
      <vt:lpstr>Oracle Access Manger (OAM)</vt:lpstr>
      <vt:lpstr>Oracle Access Manger (OAM)</vt:lpstr>
      <vt:lpstr>Oracle HTTP Server(OHS)</vt:lpstr>
      <vt:lpstr>OHS reverse proxy</vt:lpstr>
      <vt:lpstr>Sequence diagram for OLB</vt:lpstr>
      <vt:lpstr>Database</vt:lpstr>
      <vt:lpstr>OAuth authorization and resource server</vt:lpstr>
      <vt:lpstr>DEMONSTRATION</vt:lpstr>
      <vt:lpstr>Challenges encountered</vt:lpstr>
      <vt:lpstr>Challenges encountered</vt:lpstr>
      <vt:lpstr>Conclusions </vt:lpstr>
    </vt:vector>
  </TitlesOfParts>
  <Company>SunTrust Banks,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application with Access Manager and enabling delegated authorization to third party vendor using OAuth</dc:title>
  <dc:creator>Abraham.Dennis</dc:creator>
  <cp:lastModifiedBy>Abraham.Dennis</cp:lastModifiedBy>
  <cp:revision>57</cp:revision>
  <dcterms:created xsi:type="dcterms:W3CDTF">2018-10-15T07:20:54Z</dcterms:created>
  <dcterms:modified xsi:type="dcterms:W3CDTF">2018-11-23T09:16:03Z</dcterms:modified>
</cp:coreProperties>
</file>