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87" r:id="rId6"/>
    <p:sldId id="286" r:id="rId7"/>
    <p:sldId id="265" r:id="rId8"/>
    <p:sldId id="281" r:id="rId9"/>
    <p:sldId id="275" r:id="rId10"/>
    <p:sldId id="276" r:id="rId11"/>
    <p:sldId id="277" r:id="rId12"/>
    <p:sldId id="280" r:id="rId13"/>
    <p:sldId id="279" r:id="rId14"/>
    <p:sldId id="288" r:id="rId15"/>
    <p:sldId id="278" r:id="rId16"/>
    <p:sldId id="283" r:id="rId17"/>
    <p:sldId id="284" r:id="rId18"/>
    <p:sldId id="282" r:id="rId19"/>
    <p:sldId id="285" r:id="rId20"/>
    <p:sldId id="289" r:id="rId21"/>
    <p:sldId id="262" r:id="rId22"/>
    <p:sldId id="263" r:id="rId23"/>
    <p:sldId id="259" r:id="rId24"/>
    <p:sldId id="274" r:id="rId25"/>
  </p:sldIdLst>
  <p:sldSz cx="9144000" cy="5143500" type="screen16x9"/>
  <p:notesSz cx="6858000" cy="9144000"/>
  <p:embeddedFontLst>
    <p:embeddedFont>
      <p:font typeface="Amatic SC" pitchFamily="2" charset="-79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ource Code Pro" panose="020B0509030403020204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6jQt3zXz+dtjp0nzuC4I5YGFy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719"/>
  </p:normalViewPr>
  <p:slideViewPr>
    <p:cSldViewPr snapToGrid="0">
      <p:cViewPr varScale="1">
        <p:scale>
          <a:sx n="198" d="100"/>
          <a:sy n="198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to.testaholics-anonymous.com/topic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91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686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889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5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9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15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296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174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462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573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Submit topics: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http://goto.testaholics-anonymous.com/topics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fea7d2e25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1fea7d2e25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fea7d2e25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fea7d2e25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1212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Are you curious, like to explore the latest trends, want to grow your automation skills?</a:t>
            </a:r>
            <a:endParaRPr sz="1200">
              <a:solidFill>
                <a:srgbClr val="21212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1212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We are a bunch of engineers from all walks of life with one thing in common, a passion for all things QA. We love learning new skills, expand our knowledge of all things testing, and spend time in the company of our fellow engineers.</a:t>
            </a:r>
            <a:endParaRPr sz="1200">
              <a:solidFill>
                <a:srgbClr val="21212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1212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In order to feed our addiction to testing, we hold quarterly workshops (don't forget your laptop!) and (virtual) monthly fireside chats, presentations and round tables.</a:t>
            </a:r>
            <a:endParaRPr sz="1200">
              <a:solidFill>
                <a:srgbClr val="21212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21212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We hunger for knowledge, so please reach out to our organizers if you have a skill or tool you'd love to share, a topic you feel especially passionate about or if you want to participate as a SME in one of our roundtables. If speaking in public is not your thing, but you have a topic you want to learn more about, please let us know. We have a vast network of contacts, so the chance is great we know someone that can help us hone our craft.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ea7d2e25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fea7d2e25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Before we get started, I wanted to take a moment to thank our corporate sponsor “Slalom Build”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Slalom Build is a consulting firm specialized in delivering "custom build technology solutions as a service", helping companies accelerate their digital transformation journey by blending design, product engineering, analytics and automation.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Slalom Build is currently looking for developers and quality engineers of all levels. Manual testers with an aptitude and interest in automation are encouraged to apply. We are currently developing a uBuild program to build up your automation skills.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more information of Slalom Build, please visit: slalombuild.com.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Testaholics Anonymous organizers are David Tan, Karlin Kappala and Sven Thirion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1212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Are you curious, like to explore the latest trends, want to grow your automation skills?</a:t>
            </a:r>
            <a:endParaRPr sz="1200">
              <a:solidFill>
                <a:srgbClr val="21212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1212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We are a bunch of engineers from all walks of life with one thing in common, a passion for all things QA. We love learning new skills, expand our knowledge of all things testing, and spend time in the company of our fellow engineers.</a:t>
            </a:r>
            <a:endParaRPr sz="1200">
              <a:solidFill>
                <a:srgbClr val="21212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1212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In order to feed our addiction to testing, we hold quarterly workshops (don't forget your laptop!) and (virtual) monthly fireside chats, presentations and round tables.</a:t>
            </a:r>
            <a:endParaRPr sz="1200">
              <a:solidFill>
                <a:srgbClr val="21212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21212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We hunger for knowledge, so please reach out to our organizers if you have a skill or tool you'd love to share, a topic you feel especially passionate about or if you want to participate as a SME in one of our roundtables. If speaking in public is not your thing, but you have a topic you want to learn more about, please let us know. We have a vast network of contacts, so the chance is great we know someone that can help us hone our craft.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920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77653505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77653505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572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49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fea7d2e25_0_469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1fea7d2e25_0_469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1fea7d2e25_0_4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g11fea7d2e25_0_469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11fea7d2e25_0_469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11fea7d2e25_0_469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1fea7d2e25_0_469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11fea7d2e25_0_469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11fea7d2e25_0_469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g11fea7d2e25_0_469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g11fea7d2e25_0_469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fea7d2e25_0_45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g11fea7d2e25_0_4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fea7d2e25_0_45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g11fea7d2e25_0_45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g11fea7d2e25_0_45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8" name="Google Shape;68;g11fea7d2e25_0_453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g11fea7d2e25_0_4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70" name="Google Shape;70;g11fea7d2e25_0_4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ea7d2e25_0_46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73" name="Google Shape;73;g11fea7d2e25_0_4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ea7d2e25_0_463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g11fea7d2e25_0_463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77" name="Google Shape;77;g11fea7d2e25_0_4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ea7d2e25_0_4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fea7d2e25_0_49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1fea7d2e25_0_49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1fea7d2e25_0_49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1fea7d2e25_0_497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1fea7d2e25_0_49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1fea7d2e25_0_497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g11fea7d2e25_0_4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g11fea7d2e25_0_497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g11fea7d2e25_0_49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BLANK_1_3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1fea7d2e25_0_4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g11fea7d2e25_0_481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1fea7d2e25_0_481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g11fea7d2e25_0_481"/>
          <p:cNvSpPr txBox="1">
            <a:spLocks noGrp="1"/>
          </p:cNvSpPr>
          <p:nvPr>
            <p:ph type="subTitle" idx="1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1fea7d2e25_0_486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g11fea7d2e25_0_486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g11fea7d2e25_0_4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g11fea7d2e25_0_486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31" name="Google Shape;31;g11fea7d2e25_0_486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11fea7d2e25_0_486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11fea7d2e25_0_486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11fea7d2e25_0_486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11fea7d2e25_0_486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1fea7d2e25_0_486"/>
          <p:cNvSpPr txBox="1">
            <a:spLocks noGrp="1"/>
          </p:cNvSpPr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fea7d2e25_0_426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1fea7d2e25_0_42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40" name="Google Shape;40;g11fea7d2e25_0_426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g11fea7d2e25_0_4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1fea7d2e25_0_431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g11fea7d2e25_0_4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fea7d2e25_0_4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1fea7d2e25_0_4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11fea7d2e25_0_4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1fea7d2e25_0_43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1fea7d2e25_0_43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g11fea7d2e25_0_438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g11fea7d2e25_0_4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fea7d2e25_0_443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6" name="Google Shape;56;g11fea7d2e25_0_4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ea7d2e25_0_4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9" name="Google Shape;59;g11fea7d2e25_0_4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" name="Google Shape;60;g11fea7d2e25_0_4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fea7d2e25_0_4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g11fea7d2e25_0_4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g11fea7d2e25_0_4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AndroidNextdoor/aws-core-modules-t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ndroidNextdoor/aws-kickstarter" TargetMode="External"/><Relationship Id="rId5" Type="http://schemas.openxmlformats.org/officeDocument/2006/relationships/hyperlink" Target="https://www.terraform.io/" TargetMode="External"/><Relationship Id="rId4" Type="http://schemas.openxmlformats.org/officeDocument/2006/relationships/hyperlink" Target="https://aws.amazon.com/free/?all-free-tier.sort-by=item.additionalFields.SortRank&amp;all-free-tier.sort-order=asc&amp;awsf.Free%20Tier%20Types=*all&amp;awsf.Free%20Tier%20Categories=*al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AndroidNextdoor/katalon-aws-worksho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ndroidNextdoor/katalon-sample-projects" TargetMode="External"/><Relationship Id="rId5" Type="http://schemas.openxmlformats.org/officeDocument/2006/relationships/hyperlink" Target="https://katalonsupport.force.com/katalonhelpcenter/s/article/Katalon-crashes-after-updating-to-the-MacOS-13-Ventura" TargetMode="External"/><Relationship Id="rId4" Type="http://schemas.openxmlformats.org/officeDocument/2006/relationships/hyperlink" Target="https://katalon.com/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to.testaholics-anonymous.com/top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alon-studio-samples/aws-device-farm-integration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drewnixdor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1387275" y="1744325"/>
            <a:ext cx="76161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dirty="0" err="1"/>
              <a:t>Katalon</a:t>
            </a:r>
            <a:r>
              <a:rPr lang="en-US" sz="4000" dirty="0"/>
              <a:t> &amp; AWS Device Farm</a:t>
            </a:r>
            <a:endParaRPr sz="4000" dirty="0"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2111700" y="2400501"/>
            <a:ext cx="6845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By Andrew Nixdorf</a:t>
            </a:r>
            <a:endParaRPr sz="1500" b="1" dirty="0">
              <a:solidFill>
                <a:schemeClr val="accent6"/>
              </a:solidFill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2"/>
          </p:nvPr>
        </p:nvSpPr>
        <p:spPr>
          <a:xfrm>
            <a:off x="2377440" y="2954053"/>
            <a:ext cx="6579660" cy="92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b="1" dirty="0"/>
              <a:t>Maximizing Test Coverage with </a:t>
            </a:r>
            <a:r>
              <a:rPr lang="en-US" b="1" dirty="0" err="1"/>
              <a:t>Katalon</a:t>
            </a:r>
            <a:r>
              <a:rPr lang="en-US" b="1" dirty="0"/>
              <a:t> Studio</a:t>
            </a:r>
          </a:p>
          <a:p>
            <a:pPr marL="0" indent="0">
              <a:spcAft>
                <a:spcPts val="1600"/>
              </a:spcAft>
            </a:pPr>
            <a:r>
              <a:rPr lang="en-US" b="1" dirty="0"/>
              <a:t>Minimize Costs with AWS Device Farm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7492850" y="3953500"/>
            <a:ext cx="15735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5E85B9"/>
                </a:solidFill>
                <a:latin typeface="Arial"/>
                <a:ea typeface="Arial"/>
                <a:cs typeface="Arial"/>
                <a:sym typeface="Arial"/>
              </a:rPr>
              <a:t>Testaholics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Anonymous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7400" y="3768363"/>
            <a:ext cx="921675" cy="9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/>
              <a:t>Ensure Reliable User Experience with </a:t>
            </a:r>
            <a:r>
              <a:rPr lang="en-US" sz="2400" dirty="0" err="1"/>
              <a:t>Katalon</a:t>
            </a:r>
            <a:endParaRPr sz="2400" dirty="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74BE272-7D19-A926-D176-B58D0B47A68A}"/>
              </a:ext>
            </a:extLst>
          </p:cNvPr>
          <p:cNvSpPr txBox="1">
            <a:spLocks/>
          </p:cNvSpPr>
          <p:nvPr/>
        </p:nvSpPr>
        <p:spPr>
          <a:xfrm>
            <a:off x="516835" y="1017724"/>
            <a:ext cx="7895645" cy="392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Create Secure Infrastructure Suitable for Testing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Designing Test Cases around a user story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Test for failure (Make sure the errors show up)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Use multiple environments (dev, staging, </a:t>
            </a:r>
            <a:r>
              <a:rPr lang="en-US" dirty="0" err="1">
                <a:solidFill>
                  <a:schemeClr val="accent1"/>
                </a:solidFill>
              </a:rPr>
              <a:t>uat</a:t>
            </a:r>
            <a:r>
              <a:rPr lang="en-US" dirty="0">
                <a:solidFill>
                  <a:schemeClr val="accent1"/>
                </a:solidFill>
              </a:rPr>
              <a:t>, production)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Test the same user story across devices and environments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Create Tests with purpose and be clear about their purpose(s) as they would relate to the end user.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Send a clear message to all the people receiving the test results.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Don’t try to do everything all at once.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7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When and How to Scale?</a:t>
            </a:r>
            <a:endParaRPr sz="2800" dirty="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378B11-35AC-E869-23A2-CBE563778C76}"/>
              </a:ext>
            </a:extLst>
          </p:cNvPr>
          <p:cNvSpPr txBox="1">
            <a:spLocks/>
          </p:cNvSpPr>
          <p:nvPr/>
        </p:nvSpPr>
        <p:spPr>
          <a:xfrm>
            <a:off x="370483" y="1137036"/>
            <a:ext cx="8460000" cy="325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At some point in your testing journey, you start to understand that waiting 8 hours for testing to complete is just unacceptable. Results are needed quicker so people can get back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Parallel Testing on a Selenium Grid</a:t>
            </a:r>
          </a:p>
          <a:p>
            <a:r>
              <a:rPr lang="en-US" dirty="0">
                <a:solidFill>
                  <a:schemeClr val="accent1"/>
                </a:solidFill>
              </a:rPr>
              <a:t>Instead of running one test at a time, tests are run in batches</a:t>
            </a:r>
          </a:p>
          <a:p>
            <a:r>
              <a:rPr lang="en-US" dirty="0">
                <a:solidFill>
                  <a:schemeClr val="accent1"/>
                </a:solidFill>
              </a:rPr>
              <a:t>Most grid providers price their grids based on max number of concurrent user sessions.</a:t>
            </a:r>
          </a:p>
          <a:p>
            <a:r>
              <a:rPr lang="en-US" dirty="0">
                <a:solidFill>
                  <a:schemeClr val="accent1"/>
                </a:solidFill>
              </a:rPr>
              <a:t>Build vs. Buy</a:t>
            </a:r>
          </a:p>
          <a:p>
            <a:r>
              <a:rPr lang="en-US" dirty="0">
                <a:solidFill>
                  <a:schemeClr val="accent1"/>
                </a:solidFill>
              </a:rPr>
              <a:t>Lot’s of options for a grid…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122A8-654B-3DFB-189E-C64C3A5A2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11" y="3147895"/>
            <a:ext cx="2852929" cy="16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0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Why AWS Device Farm?</a:t>
            </a:r>
            <a:endParaRPr sz="2800" dirty="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1BA71A-E95B-74EE-8748-F98B4568CCF9}"/>
              </a:ext>
            </a:extLst>
          </p:cNvPr>
          <p:cNvSpPr txBox="1">
            <a:spLocks/>
          </p:cNvSpPr>
          <p:nvPr/>
        </p:nvSpPr>
        <p:spPr>
          <a:xfrm>
            <a:off x="370483" y="1216548"/>
            <a:ext cx="8113559" cy="320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CHEAPEST option out there (behind running it on your own servers)</a:t>
            </a:r>
          </a:p>
          <a:p>
            <a:r>
              <a:rPr lang="en-US" dirty="0">
                <a:solidFill>
                  <a:schemeClr val="accent1"/>
                </a:solidFill>
              </a:rPr>
              <a:t>Unlimited parallel concurrent sessions</a:t>
            </a:r>
          </a:p>
          <a:p>
            <a:r>
              <a:rPr lang="en-US" dirty="0">
                <a:solidFill>
                  <a:schemeClr val="accent1"/>
                </a:solidFill>
              </a:rPr>
              <a:t>You’re only billed for what you use</a:t>
            </a:r>
          </a:p>
          <a:p>
            <a:r>
              <a:rPr lang="en-US" dirty="0">
                <a:solidFill>
                  <a:schemeClr val="accent1"/>
                </a:solidFill>
              </a:rPr>
              <a:t>Avoid cost of paying a developer to setup, maintain, secure grid</a:t>
            </a:r>
          </a:p>
          <a:p>
            <a:r>
              <a:rPr lang="en-US" dirty="0">
                <a:solidFill>
                  <a:schemeClr val="accent1"/>
                </a:solidFill>
              </a:rPr>
              <a:t>Securely runs in private VPC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DAC578-CFAC-9A2E-9AF5-9A261DFE8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464" y="2863191"/>
            <a:ext cx="5602224" cy="20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5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AWS Device Farm Limitations</a:t>
            </a:r>
            <a:endParaRPr sz="2800" dirty="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12D33C2-4DF3-425E-EEAD-7A5843642BFC}"/>
              </a:ext>
            </a:extLst>
          </p:cNvPr>
          <p:cNvSpPr txBox="1">
            <a:spLocks/>
          </p:cNvSpPr>
          <p:nvPr/>
        </p:nvSpPr>
        <p:spPr>
          <a:xfrm>
            <a:off x="429370" y="1296064"/>
            <a:ext cx="5946913" cy="291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Device Farm does not take many of the desired capabilities that other grids allow interaction with</a:t>
            </a:r>
          </a:p>
          <a:p>
            <a:r>
              <a:rPr lang="en-US" dirty="0">
                <a:solidFill>
                  <a:schemeClr val="accent1"/>
                </a:solidFill>
              </a:rPr>
              <a:t>Basic Set of Browsers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6894F-E24B-5574-F7C8-AECFC5318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36" y="2445760"/>
            <a:ext cx="7319037" cy="24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AWS Device Farm Limitations Continued…</a:t>
            </a:r>
            <a:endParaRPr sz="2800" dirty="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12D33C2-4DF3-425E-EEAD-7A5843642BFC}"/>
              </a:ext>
            </a:extLst>
          </p:cNvPr>
          <p:cNvSpPr txBox="1">
            <a:spLocks/>
          </p:cNvSpPr>
          <p:nvPr/>
        </p:nvSpPr>
        <p:spPr>
          <a:xfrm>
            <a:off x="429370" y="1296064"/>
            <a:ext cx="5946913" cy="291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F0B47-49D3-4BF9-9967-518C0090F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70" y="1599395"/>
            <a:ext cx="7772400" cy="171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9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/>
              <a:t>AWS Infrastructure Best Practices and Benefits</a:t>
            </a:r>
            <a:endParaRPr sz="2400" dirty="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7817375-CD4F-F5A4-568F-AAFF277F6214}"/>
              </a:ext>
            </a:extLst>
          </p:cNvPr>
          <p:cNvSpPr txBox="1">
            <a:spLocks/>
          </p:cNvSpPr>
          <p:nvPr/>
        </p:nvSpPr>
        <p:spPr>
          <a:xfrm>
            <a:off x="370483" y="1089329"/>
            <a:ext cx="7882971" cy="36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 AWS access to user groups based on need of resources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Roles and Policies keep your organization safe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Grant Permissions based on an “As-Needed” policy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AWS Accounts = Multiple Environments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Environments designed to isolate and control potential bleed over from unwanted behavior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Separation of user permissions to limit unwanted malicious behavior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have escalated permissions in lower environments while having little to no access to production systems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Limits a disgruntled employee from disrupting an application or site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it, before you break it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 for disaster recovery and intentionally break stuff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AWS Kickstarter Pro</a:t>
            </a:r>
            <a:endParaRPr sz="2800" dirty="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7C93040-C2FE-1AC7-E15D-D1F9895ED5A0}"/>
              </a:ext>
            </a:extLst>
          </p:cNvPr>
          <p:cNvSpPr txBox="1">
            <a:spLocks/>
          </p:cNvSpPr>
          <p:nvPr/>
        </p:nvSpPr>
        <p:spPr>
          <a:xfrm>
            <a:off x="540687" y="1201102"/>
            <a:ext cx="8229601" cy="356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Project kickstarts a typical professional software organization.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Most secure terraform AWS </a:t>
            </a:r>
            <a:r>
              <a:rPr lang="en-US" sz="1600" dirty="0" err="1">
                <a:solidFill>
                  <a:schemeClr val="accent1"/>
                </a:solidFill>
              </a:rPr>
              <a:t>kickstarter</a:t>
            </a:r>
            <a:r>
              <a:rPr lang="en-US" sz="1600" dirty="0">
                <a:solidFill>
                  <a:schemeClr val="accent1"/>
                </a:solidFill>
              </a:rPr>
              <a:t> out there.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Use ‘root’ to setup, then try to avoid using ‘root’ at all costs.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Requires very little little prior knowledge of terraform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Users will run `terraform </a:t>
            </a:r>
            <a:r>
              <a:rPr lang="en-US" sz="1600" dirty="0" err="1">
                <a:solidFill>
                  <a:schemeClr val="accent1"/>
                </a:solidFill>
              </a:rPr>
              <a:t>init</a:t>
            </a:r>
            <a:r>
              <a:rPr lang="en-US" sz="1600" dirty="0">
                <a:solidFill>
                  <a:schemeClr val="accent1"/>
                </a:solidFill>
              </a:rPr>
              <a:t>` and `terraform apply`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Requires very little prior knowledge of AWS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Organization setup has been designed with basic IAM policies for developers and pipeline roles.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To be used in a real organization, IAM policies would need to be tailored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8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Setup AWS &amp; Terraform Kickstarter Pro</a:t>
            </a:r>
            <a:endParaRPr sz="2800" dirty="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AF03-DF07-3B1E-2902-68A3413DAAC1}"/>
              </a:ext>
            </a:extLst>
          </p:cNvPr>
          <p:cNvSpPr txBox="1">
            <a:spLocks/>
          </p:cNvSpPr>
          <p:nvPr/>
        </p:nvSpPr>
        <p:spPr>
          <a:xfrm>
            <a:off x="342000" y="1133296"/>
            <a:ext cx="8460000" cy="337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FREE TIER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000" dirty="0">
              <a:solidFill>
                <a:srgbClr val="DB4437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terraform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rgbClr val="DB4437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https://github.com/AndroidNextdoor/aws-kickstarter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https://github.com/AndroidNextdoor/aws-core-modules-tf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Why </a:t>
            </a:r>
            <a:r>
              <a:rPr lang="en-US" sz="2800" dirty="0" err="1"/>
              <a:t>Katalon</a:t>
            </a:r>
            <a:r>
              <a:rPr lang="en-US" sz="2800" dirty="0"/>
              <a:t>? Why Selenium?</a:t>
            </a:r>
            <a:endParaRPr sz="2800" dirty="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1D0DF4-7066-7E8F-EE6F-7514C7107973}"/>
              </a:ext>
            </a:extLst>
          </p:cNvPr>
          <p:cNvSpPr txBox="1">
            <a:spLocks/>
          </p:cNvSpPr>
          <p:nvPr/>
        </p:nvSpPr>
        <p:spPr>
          <a:xfrm>
            <a:off x="461176" y="1204125"/>
            <a:ext cx="8369307" cy="360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accent1"/>
                </a:solidFill>
              </a:rPr>
              <a:t>Testing Large Complex Applications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accent1"/>
                </a:solidFill>
              </a:rPr>
              <a:t>Data Driven Testing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accent1"/>
                </a:solidFill>
              </a:rPr>
              <a:t>Appium for Mobile Testing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accent1"/>
                </a:solidFill>
              </a:rPr>
              <a:t>Visual Testing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accent1"/>
                </a:solidFill>
              </a:rPr>
              <a:t>Easy to use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accent1"/>
                </a:solidFill>
              </a:rPr>
              <a:t>Easy to train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accent1"/>
                </a:solidFill>
              </a:rPr>
              <a:t>Allows custom integrations with any java package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accent1"/>
                </a:solidFill>
              </a:rPr>
              <a:t>Automated testing started very quickly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accent1"/>
                </a:solidFill>
              </a:rPr>
              <a:t>Faster time to feedback from the customer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accent1"/>
                </a:solidFill>
              </a:rPr>
              <a:t>Sessions seem to mock user interaction more accurately than Cypress</a:t>
            </a:r>
          </a:p>
        </p:txBody>
      </p:sp>
    </p:spTree>
    <p:extLst>
      <p:ext uri="{BB962C8B-B14F-4D97-AF65-F5344CB8AC3E}">
        <p14:creationId xmlns:p14="http://schemas.microsoft.com/office/powerpoint/2010/main" val="149799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Setup </a:t>
            </a:r>
            <a:r>
              <a:rPr lang="en-US" sz="2800" dirty="0" err="1"/>
              <a:t>Katalon</a:t>
            </a:r>
            <a:r>
              <a:rPr lang="en-US" sz="2800" dirty="0"/>
              <a:t> Studio – Standalone Edition</a:t>
            </a:r>
            <a:endParaRPr sz="2800" dirty="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4309CA2-0294-0AFA-A77E-51092787BB3A}"/>
              </a:ext>
            </a:extLst>
          </p:cNvPr>
          <p:cNvSpPr txBox="1">
            <a:spLocks/>
          </p:cNvSpPr>
          <p:nvPr/>
        </p:nvSpPr>
        <p:spPr>
          <a:xfrm>
            <a:off x="435054" y="1216548"/>
            <a:ext cx="8273892" cy="328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Katalon Studio- Standalone Edition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Follow these special instructions if you are on a Mac with Intel Processor and have upgraded to Ventura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AndroidNextdoor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katalon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-workshop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Let’s start the </a:t>
            </a:r>
            <a:r>
              <a:rPr lang="en-US" sz="1800" dirty="0" err="1">
                <a:solidFill>
                  <a:schemeClr val="accent1"/>
                </a:solidFill>
              </a:rPr>
              <a:t>Katalon</a:t>
            </a:r>
            <a:r>
              <a:rPr lang="en-US" sz="1800" dirty="0">
                <a:solidFill>
                  <a:schemeClr val="accent1"/>
                </a:solidFill>
              </a:rPr>
              <a:t> demo using the AWS infrastructure we just setup!</a:t>
            </a:r>
            <a:endParaRPr lang="en-US" sz="1800" dirty="0">
              <a:solidFill>
                <a:srgbClr val="DB4437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86440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ubTitle" idx="1"/>
          </p:nvPr>
        </p:nvSpPr>
        <p:spPr>
          <a:xfrm>
            <a:off x="370625" y="4432575"/>
            <a:ext cx="30825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Submit questions and topics</a:t>
            </a:r>
            <a:endParaRPr sz="1400">
              <a:solidFill>
                <a:srgbClr val="FFFFFF"/>
              </a:solidFill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>
            <a:off x="4128124" y="1028668"/>
            <a:ext cx="300942" cy="345818"/>
            <a:chOff x="0" y="46600"/>
            <a:chExt cx="3121800" cy="5004600"/>
          </a:xfrm>
        </p:grpSpPr>
        <p:sp>
          <p:nvSpPr>
            <p:cNvPr id="106" name="Google Shape;106;p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4654415" y="970125"/>
            <a:ext cx="38085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Welcome</a:t>
            </a:r>
            <a:endParaRPr sz="21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4654415" y="1772188"/>
            <a:ext cx="38085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Who we are ? </a:t>
            </a:r>
            <a:endParaRPr sz="21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654426" y="2574250"/>
            <a:ext cx="4181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Why </a:t>
            </a:r>
            <a:r>
              <a:rPr lang="en-US" sz="2100" b="0" i="0" u="none" strike="noStrike" cap="none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Katalon</a:t>
            </a:r>
            <a:r>
              <a:rPr lang="en-US" sz="21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and AWS ? </a:t>
            </a:r>
          </a:p>
        </p:txBody>
      </p:sp>
      <p:grpSp>
        <p:nvGrpSpPr>
          <p:cNvPr id="113" name="Google Shape;113;p2"/>
          <p:cNvGrpSpPr/>
          <p:nvPr/>
        </p:nvGrpSpPr>
        <p:grpSpPr>
          <a:xfrm>
            <a:off x="4128124" y="1830743"/>
            <a:ext cx="300942" cy="345818"/>
            <a:chOff x="0" y="46600"/>
            <a:chExt cx="3121800" cy="5004600"/>
          </a:xfrm>
        </p:grpSpPr>
        <p:sp>
          <p:nvSpPr>
            <p:cNvPr id="114" name="Google Shape;114;p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4128124" y="2632818"/>
            <a:ext cx="300942" cy="345818"/>
            <a:chOff x="0" y="46600"/>
            <a:chExt cx="3121800" cy="5004600"/>
          </a:xfrm>
        </p:grpSpPr>
        <p:sp>
          <p:nvSpPr>
            <p:cNvPr id="118" name="Google Shape;118;p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4128124" y="3434893"/>
            <a:ext cx="300942" cy="345818"/>
            <a:chOff x="0" y="46600"/>
            <a:chExt cx="3121800" cy="5004600"/>
          </a:xfrm>
        </p:grpSpPr>
        <p:sp>
          <p:nvSpPr>
            <p:cNvPr id="122" name="Google Shape;122;p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4128124" y="4236968"/>
            <a:ext cx="300942" cy="345818"/>
            <a:chOff x="0" y="46600"/>
            <a:chExt cx="3121800" cy="5004600"/>
          </a:xfrm>
        </p:grpSpPr>
        <p:sp>
          <p:nvSpPr>
            <p:cNvPr id="126" name="Google Shape;126;p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/>
        </p:nvSpPr>
        <p:spPr>
          <a:xfrm>
            <a:off x="4707833" y="4147196"/>
            <a:ext cx="38085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21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1;p2">
            <a:extLst>
              <a:ext uri="{FF2B5EF4-FFF2-40B4-BE49-F238E27FC236}">
                <a16:creationId xmlns:a16="http://schemas.microsoft.com/office/drawing/2014/main" id="{F5BC6C28-524F-D351-8D76-4EAFB821B6E2}"/>
              </a:ext>
            </a:extLst>
          </p:cNvPr>
          <p:cNvSpPr txBox="1"/>
          <p:nvPr/>
        </p:nvSpPr>
        <p:spPr>
          <a:xfrm>
            <a:off x="4654415" y="3376091"/>
            <a:ext cx="4181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Demo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AB0A-2967-E965-B3F6-96CA5DAB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Mobile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4A0B1-208D-9823-2BC0-44EC8D45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474" y="1348400"/>
            <a:ext cx="8459999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Supports Appium and mobile testing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katalon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-studio-samples/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-device-farm-integration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6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fea7d2e25_0_508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Call for speakers </a:t>
            </a:r>
            <a:endParaRPr/>
          </a:p>
        </p:txBody>
      </p:sp>
      <p:sp>
        <p:nvSpPr>
          <p:cNvPr id="191" name="Google Shape;191;g11fea7d2e25_0_508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Previous talks - 2022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Testing in times of COVID: how the Pandemic changed QE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From Manual to Automation Engineer in 60 minutes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Workshop: Automating Your Manual Tests With Python &amp; Selenium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 err="1">
                <a:solidFill>
                  <a:srgbClr val="000000"/>
                </a:solidFill>
              </a:rPr>
              <a:t>Terratest</a:t>
            </a:r>
            <a:r>
              <a:rPr lang="en-US" sz="1400" dirty="0">
                <a:solidFill>
                  <a:srgbClr val="000000"/>
                </a:solidFill>
              </a:rPr>
              <a:t> your Terraform: Locally! using </a:t>
            </a:r>
            <a:r>
              <a:rPr lang="en-US" sz="1400" dirty="0" err="1">
                <a:solidFill>
                  <a:srgbClr val="000000"/>
                </a:solidFill>
              </a:rPr>
              <a:t>LocalStack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The Road Ahead - Testing Trends for 2022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 err="1">
                <a:solidFill>
                  <a:srgbClr val="000000"/>
                </a:solidFill>
              </a:rPr>
              <a:t>CyberSecurity</a:t>
            </a:r>
            <a:r>
              <a:rPr lang="en-US" sz="1400" dirty="0">
                <a:solidFill>
                  <a:srgbClr val="000000"/>
                </a:solidFill>
              </a:rPr>
              <a:t>! Why is it Important?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Cypress in the Wild - A Full End 2 End Testing Solution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Locked &amp; Loaded - A Brief Introduction on Artillery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Slalom QE Academy - Get Paid to become a Quality Engineer!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25450" indent="-285750">
              <a:lnSpc>
                <a:spcPct val="125000"/>
              </a:lnSpc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Postman Essentials</a:t>
            </a:r>
          </a:p>
          <a:p>
            <a:pPr marL="425450" indent="-285750">
              <a:lnSpc>
                <a:spcPct val="125000"/>
              </a:lnSpc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Tech Talk: Selecting your E2E Test Automation Tool</a:t>
            </a:r>
            <a:endParaRPr sz="1400" dirty="0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/>
        </p:nvSpPr>
        <p:spPr>
          <a:xfrm>
            <a:off x="374897" y="448050"/>
            <a:ext cx="736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rPr>
              <a:t>Testaholics: Upcoming Events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496171" y="1464066"/>
            <a:ext cx="6411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chemeClr val="accent1"/>
                </a:solidFill>
              </a:rPr>
              <a:t>On Deck</a:t>
            </a:r>
            <a:r>
              <a:rPr lang="en-US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 API testing using Python by (David T)</a:t>
            </a:r>
            <a:endParaRPr sz="14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Join Us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9973" y="1336000"/>
            <a:ext cx="1779824" cy="140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4770" y="1340275"/>
            <a:ext cx="1464504" cy="14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5597" y="1411325"/>
            <a:ext cx="2325662" cy="13167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22"/>
          <p:cNvGrpSpPr/>
          <p:nvPr/>
        </p:nvGrpSpPr>
        <p:grpSpPr>
          <a:xfrm>
            <a:off x="3978137" y="2857225"/>
            <a:ext cx="1314038" cy="366600"/>
            <a:chOff x="2355862" y="3532575"/>
            <a:chExt cx="1314038" cy="366600"/>
          </a:xfrm>
        </p:grpSpPr>
        <p:sp>
          <p:nvSpPr>
            <p:cNvPr id="147" name="Google Shape;147;p22"/>
            <p:cNvSpPr/>
            <p:nvPr/>
          </p:nvSpPr>
          <p:spPr>
            <a:xfrm>
              <a:off x="2355862" y="3538350"/>
              <a:ext cx="1308600" cy="325500"/>
            </a:xfrm>
            <a:prstGeom prst="rect">
              <a:avLst/>
            </a:prstGeom>
            <a:solidFill>
              <a:srgbClr val="4E6E9A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2"/>
            <p:cNvSpPr txBox="1"/>
            <p:nvPr/>
          </p:nvSpPr>
          <p:spPr>
            <a:xfrm>
              <a:off x="2361300" y="3532575"/>
              <a:ext cx="1308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LinkedIn</a:t>
              </a: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6699799" y="2857225"/>
            <a:ext cx="1319451" cy="366600"/>
            <a:chOff x="4010724" y="3532575"/>
            <a:chExt cx="1319451" cy="366600"/>
          </a:xfrm>
        </p:grpSpPr>
        <p:sp>
          <p:nvSpPr>
            <p:cNvPr id="150" name="Google Shape;150;p22"/>
            <p:cNvSpPr/>
            <p:nvPr/>
          </p:nvSpPr>
          <p:spPr>
            <a:xfrm>
              <a:off x="4010724" y="3538350"/>
              <a:ext cx="1308600" cy="325500"/>
            </a:xfrm>
            <a:prstGeom prst="rect">
              <a:avLst/>
            </a:prstGeom>
            <a:solidFill>
              <a:srgbClr val="4E6E9A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2"/>
            <p:cNvSpPr txBox="1"/>
            <p:nvPr/>
          </p:nvSpPr>
          <p:spPr>
            <a:xfrm>
              <a:off x="4021575" y="3532575"/>
              <a:ext cx="1308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Slack</a:t>
              </a: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22"/>
          <p:cNvGrpSpPr/>
          <p:nvPr/>
        </p:nvGrpSpPr>
        <p:grpSpPr>
          <a:xfrm>
            <a:off x="1332675" y="2857225"/>
            <a:ext cx="1308600" cy="366600"/>
            <a:chOff x="701000" y="3532575"/>
            <a:chExt cx="1308600" cy="366600"/>
          </a:xfrm>
        </p:grpSpPr>
        <p:sp>
          <p:nvSpPr>
            <p:cNvPr id="153" name="Google Shape;153;p22"/>
            <p:cNvSpPr/>
            <p:nvPr/>
          </p:nvSpPr>
          <p:spPr>
            <a:xfrm>
              <a:off x="701000" y="3538350"/>
              <a:ext cx="1308600" cy="325500"/>
            </a:xfrm>
            <a:prstGeom prst="rect">
              <a:avLst/>
            </a:prstGeom>
            <a:solidFill>
              <a:srgbClr val="4E6E9A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2"/>
            <p:cNvSpPr txBox="1"/>
            <p:nvPr/>
          </p:nvSpPr>
          <p:spPr>
            <a:xfrm>
              <a:off x="701000" y="3532575"/>
              <a:ext cx="1308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Meetup</a:t>
              </a: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5" name="Google Shape;155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30288" y="35767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77413" y="35767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49925" y="35767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11fea7d2e25_0_5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550" y="936600"/>
            <a:ext cx="2922900" cy="29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Who are we ? 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3335225" y="1999698"/>
            <a:ext cx="5200800" cy="1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We are a bunch of engineers from all walks of life with one thing in common, a passion for all things QA. </a:t>
            </a:r>
            <a:endParaRPr sz="1200" b="0" i="0" u="none" strike="noStrike" cap="none">
              <a:solidFill>
                <a:schemeClr val="accent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We love learning new skills, expand our knowledge of all things testing, and spend time in the company of our fellow engineers.</a:t>
            </a:r>
            <a:endParaRPr sz="1200" b="0" i="0" u="none" strike="noStrike" cap="none">
              <a:solidFill>
                <a:schemeClr val="accent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In order to feed our addiction to testing, we hold quarterly workshops (don't forget your laptop!) and (virtual) monthly fireside chats, presentations and round tables.</a:t>
            </a:r>
            <a:endParaRPr sz="1200" b="0" i="0" u="none" strike="noStrike" cap="none">
              <a:solidFill>
                <a:schemeClr val="accent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Join us ! </a:t>
            </a:r>
            <a:endParaRPr sz="1200" b="0" i="0" u="none" strike="noStrike" cap="none">
              <a:solidFill>
                <a:schemeClr val="accent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175" y="1571875"/>
            <a:ext cx="2696125" cy="26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fea7d2e25_0_523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Corporate Sponsor</a:t>
            </a:r>
            <a:endParaRPr/>
          </a:p>
        </p:txBody>
      </p:sp>
      <p:sp>
        <p:nvSpPr>
          <p:cNvPr id="164" name="Google Shape;164;g11fea7d2e25_0_523"/>
          <p:cNvSpPr txBox="1"/>
          <p:nvPr/>
        </p:nvSpPr>
        <p:spPr>
          <a:xfrm>
            <a:off x="3335225" y="2426106"/>
            <a:ext cx="5213100" cy="15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Consulting company specialized in delivering </a:t>
            </a:r>
            <a:endParaRPr sz="1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custom build technology solutions as a service</a:t>
            </a:r>
            <a:r>
              <a:rPr lang="en-US" sz="1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", helping companies accelerate their digital transformation journey by blending design, product engineering, analytics and automation.</a:t>
            </a:r>
            <a:endParaRPr sz="1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1fea7d2e25_0_523"/>
          <p:cNvSpPr txBox="1"/>
          <p:nvPr/>
        </p:nvSpPr>
        <p:spPr>
          <a:xfrm>
            <a:off x="3335225" y="1777375"/>
            <a:ext cx="18654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Slalom Build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11fea7d2e25_0_5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1fea7d2e25_0_5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800" y="2082175"/>
            <a:ext cx="1849475" cy="18494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/>
          <p:nvPr/>
        </p:nvSpPr>
        <p:spPr>
          <a:xfrm>
            <a:off x="3545850" y="3912700"/>
            <a:ext cx="21495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rPr>
              <a:t>www.linkedin.com/in/kkappala/</a:t>
            </a:r>
            <a:endParaRPr sz="1000" b="0" i="0" u="none" strike="noStrike" cap="none">
              <a:solidFill>
                <a:srgbClr val="4E6F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798150" y="3912707"/>
            <a:ext cx="19575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rPr>
              <a:t>www.linkedin.com/in/qaninja/</a:t>
            </a:r>
            <a:endParaRPr sz="1000" b="0" i="0" u="none" strike="noStrike" cap="none">
              <a:solidFill>
                <a:srgbClr val="4E6F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Organizers</a:t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798150" y="3694175"/>
            <a:ext cx="19575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Tan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 txBox="1"/>
          <p:nvPr/>
        </p:nvSpPr>
        <p:spPr>
          <a:xfrm>
            <a:off x="3545850" y="3694175"/>
            <a:ext cx="19575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Karlin Kappala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 txBox="1"/>
          <p:nvPr/>
        </p:nvSpPr>
        <p:spPr>
          <a:xfrm>
            <a:off x="6307650" y="3912707"/>
            <a:ext cx="19575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rPr>
              <a:t>www.linkedin.com/in/thirion/</a:t>
            </a:r>
            <a:endParaRPr sz="1000" b="0" i="0" u="none" strike="noStrike" cap="none">
              <a:solidFill>
                <a:srgbClr val="4E6F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6307650" y="3694175"/>
            <a:ext cx="19575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Sven Thirion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925" y="1785713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pic>
        <p:nvPicPr>
          <p:cNvPr id="236" name="Google Shape;23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600" y="1785713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pic>
        <p:nvPicPr>
          <p:cNvPr id="237" name="Google Shape;23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2275" y="1809738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pic>
        <p:nvPicPr>
          <p:cNvPr id="238" name="Google Shape;238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Who is Andrew Nixdorf ? </a:t>
            </a:r>
            <a:endParaRPr dirty="0"/>
          </a:p>
        </p:txBody>
      </p:sp>
      <p:sp>
        <p:nvSpPr>
          <p:cNvPr id="136" name="Google Shape;136;p3"/>
          <p:cNvSpPr txBox="1"/>
          <p:nvPr/>
        </p:nvSpPr>
        <p:spPr>
          <a:xfrm>
            <a:off x="3365302" y="1455089"/>
            <a:ext cx="5200800" cy="247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1200"/>
            </a:pPr>
            <a:r>
              <a:rPr lang="en-US" sz="1800" b="0" i="0" u="none" strike="noStrike" cap="none" dirty="0">
                <a:solidFill>
                  <a:schemeClr val="accent4">
                    <a:lumMod val="75000"/>
                  </a:schemeClr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https://www.linkedin.com/in/andrewnixdorf/</a:t>
            </a:r>
            <a:endParaRPr lang="en-US" sz="1800" b="0" i="0" u="none" strike="noStrike" cap="none" dirty="0">
              <a:solidFill>
                <a:schemeClr val="accent4">
                  <a:lumMod val="75000"/>
                </a:schemeClr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i="0" u="none" strike="noStrike" cap="none" dirty="0">
              <a:solidFill>
                <a:schemeClr val="accent1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accent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I’m a lead SDET working at </a:t>
            </a:r>
            <a:r>
              <a:rPr lang="en-US" sz="1200" b="0" i="0" u="none" strike="noStrike" cap="none" dirty="0" err="1">
                <a:solidFill>
                  <a:schemeClr val="accent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Zywave</a:t>
            </a:r>
            <a:r>
              <a:rPr lang="en-US" sz="1200" b="0" i="0" u="none" strike="noStrike" cap="none" dirty="0">
                <a:solidFill>
                  <a:schemeClr val="accent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 creating insurance solutions.</a:t>
            </a:r>
            <a:br>
              <a:rPr lang="en-US" sz="1200" b="0" i="0" u="none" strike="noStrike" cap="none" dirty="0">
                <a:solidFill>
                  <a:schemeClr val="accent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200" b="0" i="0" u="none" strike="noStrike" cap="none" dirty="0">
                <a:solidFill>
                  <a:schemeClr val="accent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I live in Reno Nevada and have a passion for QA and Software Testing.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I found the </a:t>
            </a:r>
            <a:r>
              <a:rPr lang="en-US" sz="1200" dirty="0" err="1">
                <a:solidFill>
                  <a:schemeClr val="accent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Testaholics</a:t>
            </a:r>
            <a:r>
              <a:rPr lang="en-US" sz="1200" dirty="0">
                <a:solidFill>
                  <a:schemeClr val="accent1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 group online and it was exactly the group I needed. A bunch of brilliant like minded individuals all with the same passion for quality software.</a:t>
            </a: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175" y="1571875"/>
            <a:ext cx="2696125" cy="2696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16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776535059_0_55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/>
              <a:t>Katalon</a:t>
            </a:r>
            <a:r>
              <a:rPr lang="en-US" sz="3500" dirty="0"/>
              <a:t> and AWS</a:t>
            </a:r>
            <a:endParaRPr sz="3500" dirty="0"/>
          </a:p>
        </p:txBody>
      </p:sp>
      <p:sp>
        <p:nvSpPr>
          <p:cNvPr id="292" name="Google Shape;292;ge776535059_0_55"/>
          <p:cNvSpPr txBox="1">
            <a:spLocks noGrp="1"/>
          </p:cNvSpPr>
          <p:nvPr>
            <p:ph type="subTitle" idx="1"/>
          </p:nvPr>
        </p:nvSpPr>
        <p:spPr>
          <a:xfrm>
            <a:off x="615225" y="34233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Why and How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What is the ‘Issue’ we are trying to solve?</a:t>
            </a:r>
            <a:endParaRPr sz="2800" dirty="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7433-EB8F-7689-5740-6C0072C7DA9D}"/>
              </a:ext>
            </a:extLst>
          </p:cNvPr>
          <p:cNvSpPr txBox="1">
            <a:spLocks/>
          </p:cNvSpPr>
          <p:nvPr/>
        </p:nvSpPr>
        <p:spPr>
          <a:xfrm>
            <a:off x="580445" y="1366700"/>
            <a:ext cx="7688911" cy="3570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Simple Answer… Produce QUALITY SOFTWARE!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chemeClr val="accent1"/>
                </a:solidFill>
              </a:rPr>
              <a:t>Test Coverage designed to be Customer Centric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What did the user experience?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chemeClr val="accent1"/>
                </a:solidFill>
              </a:rPr>
              <a:t>Many factors contribute to Quality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App Experience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Website Experience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Customer Support.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 Seamless User Experience.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chemeClr val="accent1"/>
                </a:solidFill>
              </a:rPr>
              <a:t>How do we Produce Quality Software?</a:t>
            </a:r>
          </a:p>
          <a:p>
            <a:pPr lvl="1">
              <a:lnSpc>
                <a:spcPct val="170000"/>
              </a:lnSpc>
            </a:pPr>
            <a:r>
              <a:rPr lang="en-US" sz="2300" dirty="0">
                <a:solidFill>
                  <a:schemeClr val="accent1"/>
                </a:solidFill>
              </a:rPr>
              <a:t>Test before giving the product to our customers (auto/manual)</a:t>
            </a:r>
          </a:p>
          <a:p>
            <a:pPr lvl="1">
              <a:lnSpc>
                <a:spcPct val="170000"/>
              </a:lnSpc>
            </a:pPr>
            <a:r>
              <a:rPr lang="en-US" sz="2300" dirty="0">
                <a:solidFill>
                  <a:schemeClr val="accent1"/>
                </a:solidFill>
              </a:rPr>
              <a:t>Provide feedback to the developers making the product </a:t>
            </a:r>
          </a:p>
          <a:p>
            <a:pPr lvl="1">
              <a:lnSpc>
                <a:spcPct val="170000"/>
              </a:lnSpc>
            </a:pPr>
            <a:r>
              <a:rPr lang="en-US" sz="2300" dirty="0">
                <a:solidFill>
                  <a:schemeClr val="accent1"/>
                </a:solidFill>
              </a:rPr>
              <a:t>Provide feedback to integrations teams and analysts</a:t>
            </a:r>
          </a:p>
          <a:p>
            <a:pPr lvl="1">
              <a:lnSpc>
                <a:spcPct val="170000"/>
              </a:lnSpc>
            </a:pPr>
            <a:r>
              <a:rPr lang="en-US" sz="2300" dirty="0">
                <a:solidFill>
                  <a:schemeClr val="accent1"/>
                </a:solidFill>
              </a:rPr>
              <a:t>Automate as much as possible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5F9B4F-FFA5-243B-A42D-62770456C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928" y="1608582"/>
            <a:ext cx="2326640" cy="23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9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Complexity in Testing</a:t>
            </a:r>
            <a:endParaRPr sz="2800" dirty="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925" y="19850"/>
            <a:ext cx="921675" cy="9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406A5A-5FC1-C249-3231-9E81481563EF}"/>
              </a:ext>
            </a:extLst>
          </p:cNvPr>
          <p:cNvSpPr txBox="1">
            <a:spLocks/>
          </p:cNvSpPr>
          <p:nvPr/>
        </p:nvSpPr>
        <p:spPr>
          <a:xfrm>
            <a:off x="636104" y="1212312"/>
            <a:ext cx="6861975" cy="353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Many different user experiences</a:t>
            </a:r>
          </a:p>
          <a:p>
            <a:r>
              <a:rPr lang="en-US" dirty="0">
                <a:solidFill>
                  <a:schemeClr val="accent1"/>
                </a:solidFill>
              </a:rPr>
              <a:t>Process might require being done in a specific order</a:t>
            </a:r>
          </a:p>
          <a:p>
            <a:r>
              <a:rPr lang="en-US" dirty="0">
                <a:solidFill>
                  <a:schemeClr val="accent1"/>
                </a:solidFill>
              </a:rPr>
              <a:t>Role Access and Boundaries</a:t>
            </a:r>
          </a:p>
          <a:p>
            <a:r>
              <a:rPr lang="en-US" dirty="0">
                <a:solidFill>
                  <a:schemeClr val="accent1"/>
                </a:solidFill>
              </a:rPr>
              <a:t>Different Browsers</a:t>
            </a:r>
          </a:p>
          <a:p>
            <a:r>
              <a:rPr lang="en-US" dirty="0">
                <a:solidFill>
                  <a:schemeClr val="accent1"/>
                </a:solidFill>
              </a:rPr>
              <a:t>Screen Sizes </a:t>
            </a:r>
          </a:p>
          <a:p>
            <a:r>
              <a:rPr lang="en-US" dirty="0">
                <a:solidFill>
                  <a:schemeClr val="accent1"/>
                </a:solidFill>
              </a:rPr>
              <a:t>Operating Systems</a:t>
            </a:r>
          </a:p>
          <a:p>
            <a:r>
              <a:rPr lang="en-US" dirty="0">
                <a:solidFill>
                  <a:schemeClr val="accent1"/>
                </a:solidFill>
              </a:rPr>
              <a:t>Geographical Location</a:t>
            </a:r>
          </a:p>
          <a:p>
            <a:pPr marL="11430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The more complex the software is,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the longer it takes to deliver with confidence.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7D8C9-20C2-441B-ECDB-841858721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599" y="2030137"/>
            <a:ext cx="2790789" cy="25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31913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1675</Words>
  <Application>Microsoft Macintosh PowerPoint</Application>
  <PresentationFormat>On-screen Show (16:9)</PresentationFormat>
  <Paragraphs>176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Roboto</vt:lpstr>
      <vt:lpstr>Arial</vt:lpstr>
      <vt:lpstr>Amatic SC</vt:lpstr>
      <vt:lpstr>Source Code Pro</vt:lpstr>
      <vt:lpstr>Calibri</vt:lpstr>
      <vt:lpstr>Beach Day</vt:lpstr>
      <vt:lpstr>Katalon &amp; AWS Device Farm</vt:lpstr>
      <vt:lpstr>Agenda</vt:lpstr>
      <vt:lpstr>Who are we ? </vt:lpstr>
      <vt:lpstr>Corporate Sponsor</vt:lpstr>
      <vt:lpstr>Organizers</vt:lpstr>
      <vt:lpstr>Who is Andrew Nixdorf ? </vt:lpstr>
      <vt:lpstr>Katalon and AWS</vt:lpstr>
      <vt:lpstr>What is the ‘Issue’ we are trying to solve?</vt:lpstr>
      <vt:lpstr>Complexity in Testing</vt:lpstr>
      <vt:lpstr>Ensure Reliable User Experience with Katalon</vt:lpstr>
      <vt:lpstr>When and How to Scale?</vt:lpstr>
      <vt:lpstr>Why AWS Device Farm?</vt:lpstr>
      <vt:lpstr>AWS Device Farm Limitations</vt:lpstr>
      <vt:lpstr>AWS Device Farm Limitations Continued…</vt:lpstr>
      <vt:lpstr>AWS Infrastructure Best Practices and Benefits</vt:lpstr>
      <vt:lpstr>AWS Kickstarter Pro</vt:lpstr>
      <vt:lpstr>Setup AWS &amp; Terraform Kickstarter Pro</vt:lpstr>
      <vt:lpstr>Why Katalon? Why Selenium?</vt:lpstr>
      <vt:lpstr>Setup Katalon Studio – Standalone Edition</vt:lpstr>
      <vt:lpstr>For Mobile Projects</vt:lpstr>
      <vt:lpstr>Call for speakers </vt:lpstr>
      <vt:lpstr>PowerPoint Presentation</vt:lpstr>
      <vt:lpstr>Join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</dc:creator>
  <cp:lastModifiedBy>Nixdorf, Andrew</cp:lastModifiedBy>
  <cp:revision>16</cp:revision>
  <dcterms:modified xsi:type="dcterms:W3CDTF">2023-01-19T22:06:27Z</dcterms:modified>
</cp:coreProperties>
</file>