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</p:sldMasterIdLst>
  <p:notesMasterIdLst>
    <p:notesMasterId r:id="rId16"/>
  </p:notesMasterIdLst>
  <p:sldIdLst>
    <p:sldId id="256" r:id="rId3"/>
    <p:sldId id="257" r:id="rId4"/>
    <p:sldId id="258" r:id="rId5"/>
    <p:sldId id="270" r:id="rId6"/>
    <p:sldId id="271" r:id="rId7"/>
    <p:sldId id="259" r:id="rId8"/>
    <p:sldId id="261" r:id="rId9"/>
    <p:sldId id="272" r:id="rId10"/>
    <p:sldId id="273" r:id="rId11"/>
    <p:sldId id="268" r:id="rId12"/>
    <p:sldId id="269" r:id="rId13"/>
    <p:sldId id="275" r:id="rId14"/>
    <p:sldId id="274" r:id="rId15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33"/>
    <p:restoredTop sz="50000"/>
  </p:normalViewPr>
  <p:slideViewPr>
    <p:cSldViewPr snapToGrid="0" snapToObjects="1">
      <p:cViewPr varScale="1">
        <p:scale>
          <a:sx n="60" d="100"/>
          <a:sy n="60" d="100"/>
        </p:scale>
        <p:origin x="2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5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5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20185"/>
            <a:ext cx="3170235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375" y="9120185"/>
            <a:ext cx="3170235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0851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8625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9707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799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0C1B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DDB8B3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>
            <a:noFill/>
          </a:ln>
        </p:spPr>
        <p:txBody>
          <a:bodyPr lIns="91425" tIns="91425" rIns="91425" bIns="91425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95536" y="260644"/>
            <a:ext cx="8280919" cy="724941"/>
          </a:xfrm>
          <a:prstGeom prst="rect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95536" y="1124744"/>
            <a:ext cx="8280919" cy="49685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3050" marR="0" lvl="0" indent="1333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7688" marR="0" lvl="1" indent="163512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325" marR="0" lvl="2" indent="130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ct val="1000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6963" marR="0" lvl="3" indent="134937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ct val="1000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1651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ct val="100000"/>
              <a:buFont typeface="Times New Roman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132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1498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129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0C1B0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1473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DDB8B3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63500" y="69850"/>
            <a:ext cx="9013825" cy="6692898"/>
          </a:xfrm>
          <a:prstGeom prst="roundRect">
            <a:avLst>
              <a:gd name="adj" fmla="val 1065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Shape 13"/>
          <p:cNvGrpSpPr/>
          <p:nvPr/>
        </p:nvGrpSpPr>
        <p:grpSpPr>
          <a:xfrm>
            <a:off x="60325" y="60325"/>
            <a:ext cx="9023350" cy="6705599"/>
            <a:chOff x="60325" y="60325"/>
            <a:chExt cx="9023350" cy="6705599"/>
          </a:xfrm>
        </p:grpSpPr>
        <p:pic>
          <p:nvPicPr>
            <p:cNvPr id="14" name="Shape 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0325" y="60325"/>
              <a:ext cx="9023350" cy="6705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Shape 15"/>
            <p:cNvSpPr txBox="1"/>
            <p:nvPr/>
          </p:nvSpPr>
          <p:spPr>
            <a:xfrm>
              <a:off x="161925" y="166684"/>
              <a:ext cx="8820148" cy="64976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Shape 16"/>
          <p:cNvSpPr txBox="1"/>
          <p:nvPr/>
        </p:nvSpPr>
        <p:spPr>
          <a:xfrm>
            <a:off x="63500" y="1449387"/>
            <a:ext cx="9020175" cy="1527175"/>
          </a:xfrm>
          <a:prstGeom prst="rect">
            <a:avLst/>
          </a:prstGeom>
          <a:solidFill>
            <a:srgbClr val="0A59B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/>
          <p:nvPr/>
        </p:nvSpPr>
        <p:spPr>
          <a:xfrm>
            <a:off x="63500" y="1397000"/>
            <a:ext cx="9020175" cy="120649"/>
          </a:xfrm>
          <a:prstGeom prst="rect">
            <a:avLst/>
          </a:prstGeom>
          <a:solidFill>
            <a:srgbClr val="F0C1B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63500" y="2976559"/>
            <a:ext cx="9020175" cy="1111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>
            <a:noFill/>
          </a:ln>
        </p:spPr>
        <p:txBody>
          <a:bodyPr lIns="91425" tIns="91425" rIns="91425" bIns="91425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63500" y="69850"/>
            <a:ext cx="9013825" cy="6692898"/>
          </a:xfrm>
          <a:prstGeom prst="roundRect">
            <a:avLst>
              <a:gd name="adj" fmla="val 1065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214312" y="28575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 TRÌNH ANDROID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457200" y="1506537"/>
            <a:ext cx="8229600" cy="14700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r>
              <a:rPr lang="en-US" sz="4000" b="0" i="0" u="none" strike="noStrike" cap="none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Buổi</a:t>
            </a:r>
            <a:r>
              <a:rPr lang="en-US" sz="40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4000" b="0" i="0" u="none" strike="noStrike" cap="none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4000" b="1" dirty="0" err="1">
                <a:solidFill>
                  <a:schemeClr val="bg1"/>
                </a:solidFill>
              </a:rPr>
              <a:t>RecyclerView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trong</a:t>
            </a:r>
            <a:r>
              <a:rPr lang="en-US" sz="4000" b="1" dirty="0">
                <a:solidFill>
                  <a:schemeClr val="bg1"/>
                </a:solidFill>
              </a:rPr>
              <a:t> Android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-142875" y="6286500"/>
            <a:ext cx="1928812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8 - 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2018</a:t>
            </a:r>
            <a:endParaRPr lang="en-US" sz="18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95287" y="260350"/>
            <a:ext cx="8280399" cy="725485"/>
          </a:xfrm>
          <a:prstGeom prst="rect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91425" anchor="b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-US" sz="3600" b="1" dirty="0"/>
              <a:t>Using the </a:t>
            </a:r>
            <a:r>
              <a:rPr lang="en-US" sz="3600" b="1" dirty="0" err="1" smtClean="0"/>
              <a:t>RecyclerView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95286" y="1227050"/>
            <a:ext cx="8514797" cy="532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0">
              <a:buNone/>
            </a:pPr>
            <a:r>
              <a:rPr lang="en-US" sz="2800" dirty="0" smtClean="0"/>
              <a:t>1. Add</a:t>
            </a:r>
            <a:r>
              <a:rPr lang="en-US" sz="2800" dirty="0"/>
              <a:t> </a:t>
            </a:r>
            <a:r>
              <a:rPr lang="en-US" sz="2800" dirty="0" err="1"/>
              <a:t>RecyclerView</a:t>
            </a:r>
            <a:r>
              <a:rPr lang="en-US" sz="2800" dirty="0"/>
              <a:t> support library to the </a:t>
            </a:r>
            <a:r>
              <a:rPr lang="en-US" sz="2800" dirty="0" err="1"/>
              <a:t>gradle</a:t>
            </a:r>
            <a:r>
              <a:rPr lang="en-US" sz="2800" dirty="0"/>
              <a:t> build file</a:t>
            </a:r>
          </a:p>
          <a:p>
            <a:pPr indent="0">
              <a:buNone/>
            </a:pPr>
            <a:r>
              <a:rPr lang="en-US" sz="2800" dirty="0" smtClean="0"/>
              <a:t>2. Define </a:t>
            </a:r>
            <a:r>
              <a:rPr lang="en-US" sz="2800" dirty="0"/>
              <a:t>a model class to use as the data source</a:t>
            </a:r>
          </a:p>
          <a:p>
            <a:pPr indent="0">
              <a:buNone/>
            </a:pPr>
            <a:r>
              <a:rPr lang="en-US" sz="2800" dirty="0" smtClean="0"/>
              <a:t>3. Add </a:t>
            </a:r>
            <a:r>
              <a:rPr lang="en-US" sz="2800" dirty="0"/>
              <a:t>a </a:t>
            </a:r>
            <a:r>
              <a:rPr lang="en-US" sz="2800" dirty="0" err="1"/>
              <a:t>RecyclerView</a:t>
            </a:r>
            <a:r>
              <a:rPr lang="en-US" sz="2800" dirty="0"/>
              <a:t> to your activity to display the items</a:t>
            </a:r>
          </a:p>
          <a:p>
            <a:pPr indent="0">
              <a:buNone/>
            </a:pPr>
            <a:r>
              <a:rPr lang="en-US" sz="2800" dirty="0" smtClean="0"/>
              <a:t>4. Create </a:t>
            </a:r>
            <a:r>
              <a:rPr lang="en-US" sz="2800" dirty="0"/>
              <a:t>a custom row layout XML file to visualize the item</a:t>
            </a:r>
          </a:p>
          <a:p>
            <a:pPr indent="0">
              <a:buNone/>
            </a:pPr>
            <a:r>
              <a:rPr lang="en-US" sz="2800" dirty="0" smtClean="0"/>
              <a:t>5. Create </a:t>
            </a:r>
            <a:r>
              <a:rPr lang="en-US" sz="2800" dirty="0"/>
              <a:t>a </a:t>
            </a:r>
            <a:r>
              <a:rPr lang="en-US" sz="2800" dirty="0" err="1"/>
              <a:t>RecyclerView.Adapter</a:t>
            </a:r>
            <a:r>
              <a:rPr lang="en-US" sz="2800" dirty="0"/>
              <a:t> and </a:t>
            </a:r>
            <a:r>
              <a:rPr lang="en-US" sz="2800" dirty="0" err="1"/>
              <a:t>ViewHolder</a:t>
            </a:r>
            <a:r>
              <a:rPr lang="en-US" sz="2800" dirty="0"/>
              <a:t> to render the item</a:t>
            </a:r>
          </a:p>
          <a:p>
            <a:pPr indent="0">
              <a:buNone/>
            </a:pPr>
            <a:r>
              <a:rPr lang="en-US" sz="2800" dirty="0" smtClean="0"/>
              <a:t>6. Bind </a:t>
            </a:r>
            <a:r>
              <a:rPr lang="en-US" sz="2800" dirty="0"/>
              <a:t>the adapter to the data source to populate the </a:t>
            </a:r>
            <a:r>
              <a:rPr lang="en-US" sz="2800" dirty="0" err="1"/>
              <a:t>RecyclerView</a:t>
            </a:r>
            <a:endParaRPr lang="en-US" sz="2800" dirty="0"/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95287" y="260350"/>
            <a:ext cx="8280300" cy="725400"/>
          </a:xfrm>
          <a:prstGeom prst="rect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91425" anchor="b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>
                <a:solidFill>
                  <a:schemeClr val="bg1"/>
                </a:solidFill>
              </a:rPr>
              <a:t>Installation</a:t>
            </a:r>
            <a:endParaRPr lang="en-US" sz="3200" b="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95287" y="1447800"/>
            <a:ext cx="8280300" cy="510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6200" lv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28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=&gt; Coding sample</a:t>
            </a:r>
            <a:endParaRPr lang="en-US"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95287" y="260350"/>
            <a:ext cx="8280300" cy="725400"/>
          </a:xfrm>
          <a:prstGeom prst="rect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91425" anchor="b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Notifying </a:t>
            </a:r>
            <a:r>
              <a:rPr lang="en-US" sz="3200" b="1" dirty="0">
                <a:solidFill>
                  <a:schemeClr val="bg1"/>
                </a:solidFill>
              </a:rPr>
              <a:t>the adapter</a:t>
            </a:r>
            <a:endParaRPr lang="en-US" sz="3200" b="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95287" y="1447800"/>
            <a:ext cx="8280300" cy="510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6200" lvl="0" indent="0">
              <a:spcBef>
                <a:spcPts val="0"/>
              </a:spcBef>
              <a:buClr>
                <a:srgbClr val="000000"/>
              </a:buClr>
              <a:buNone/>
            </a:pPr>
            <a:endParaRPr lang="en-US"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2120900"/>
            <a:ext cx="7839001" cy="36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4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4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31800" y="114450"/>
            <a:ext cx="8280300" cy="774300"/>
          </a:xfrm>
          <a:prstGeom prst="rect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95275" y="1092575"/>
            <a:ext cx="8280300" cy="546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800" b="1" dirty="0" err="1"/>
              <a:t>RecyclerView</a:t>
            </a:r>
            <a:r>
              <a:rPr lang="en-US" sz="2800" dirty="0"/>
              <a:t> 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 </a:t>
            </a:r>
            <a:r>
              <a:rPr lang="en-US" sz="2800" b="1" dirty="0" err="1"/>
              <a:t>ViewGroup</a:t>
            </a:r>
            <a:r>
              <a:rPr lang="en-US" sz="2800" dirty="0"/>
              <a:t> </a:t>
            </a:r>
            <a:r>
              <a:rPr lang="en-US" sz="2800" dirty="0" err="1"/>
              <a:t>mới</a:t>
            </a:r>
            <a:r>
              <a:rPr lang="en-US" sz="2800" dirty="0"/>
              <a:t>,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thừa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nâng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 </a:t>
            </a:r>
            <a:r>
              <a:rPr lang="en-US" sz="2800" b="1" dirty="0" err="1"/>
              <a:t>ListView</a:t>
            </a:r>
            <a:r>
              <a:rPr lang="en-US" sz="2800" dirty="0"/>
              <a:t> </a:t>
            </a:r>
            <a:r>
              <a:rPr lang="en-US" sz="2800" dirty="0" err="1"/>
              <a:t>và</a:t>
            </a:r>
            <a:r>
              <a:rPr lang="en-US" sz="2800" dirty="0"/>
              <a:t> </a:t>
            </a:r>
            <a:r>
              <a:rPr lang="en-US" sz="2800" b="1" dirty="0" err="1"/>
              <a:t>GridView</a:t>
            </a:r>
            <a:r>
              <a:rPr lang="en-US" sz="2800" dirty="0"/>
              <a:t> 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hỗ</a:t>
            </a:r>
            <a:r>
              <a:rPr lang="en-US" sz="2800" dirty="0"/>
              <a:t> </a:t>
            </a:r>
            <a:r>
              <a:rPr lang="en-US" sz="2800" dirty="0" err="1"/>
              <a:t>trợ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 </a:t>
            </a:r>
            <a:r>
              <a:rPr lang="en-US" sz="2800" b="1" dirty="0"/>
              <a:t>support-v7 version</a:t>
            </a:r>
            <a:r>
              <a:rPr lang="en-US" sz="2800" dirty="0"/>
              <a:t>.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ưu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nổi</a:t>
            </a:r>
            <a:r>
              <a:rPr lang="en-US" sz="2800" dirty="0"/>
              <a:t> </a:t>
            </a:r>
            <a:r>
              <a:rPr lang="en-US" sz="2800" dirty="0" err="1"/>
              <a:t>trội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 </a:t>
            </a:r>
            <a:r>
              <a:rPr lang="en-US" sz="2800" b="1" dirty="0"/>
              <a:t>Recycler</a:t>
            </a:r>
            <a:r>
              <a:rPr lang="en-US" sz="2800" dirty="0"/>
              <a:t> 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khả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mở</a:t>
            </a:r>
            <a:r>
              <a:rPr lang="en-US" sz="2800" dirty="0"/>
              <a:t> </a:t>
            </a:r>
            <a:r>
              <a:rPr lang="en-US" sz="2800" dirty="0" err="1"/>
              <a:t>rộng</a:t>
            </a:r>
            <a:r>
              <a:rPr lang="en-US" sz="2800" dirty="0"/>
              <a:t> </a:t>
            </a:r>
            <a:r>
              <a:rPr lang="en-US" sz="2800" dirty="0" err="1"/>
              <a:t>tốt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,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hiển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chiều</a:t>
            </a:r>
            <a:r>
              <a:rPr lang="en-US" sz="2800" dirty="0"/>
              <a:t> </a:t>
            </a:r>
            <a:r>
              <a:rPr lang="en-US" sz="2800" dirty="0" err="1"/>
              <a:t>ngang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chiều</a:t>
            </a:r>
            <a:r>
              <a:rPr lang="en-US" sz="2800" dirty="0"/>
              <a:t> </a:t>
            </a:r>
            <a:r>
              <a:rPr lang="en-US" sz="2800" dirty="0" err="1"/>
              <a:t>dọc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58" name="Shape 5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95287" y="260350"/>
            <a:ext cx="8280399" cy="725485"/>
          </a:xfrm>
          <a:prstGeom prst="rect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91425" anchor="b" anchorCtr="0">
            <a:no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</a:rPr>
              <a:t>So </a:t>
            </a:r>
            <a:r>
              <a:rPr lang="en-US" sz="3600" dirty="0" err="1">
                <a:solidFill>
                  <a:schemeClr val="bg1"/>
                </a:solidFill>
              </a:rPr>
              <a:t>sánh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khác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biệt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với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ListView</a:t>
            </a:r>
            <a:endParaRPr lang="en-US" sz="36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95287" y="1447800"/>
            <a:ext cx="8280399" cy="51053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228600" algn="just">
              <a:spcBef>
                <a:spcPts val="0"/>
              </a:spcBef>
              <a:buClr>
                <a:srgbClr val="000000"/>
              </a:buClr>
            </a:pPr>
            <a:r>
              <a:rPr lang="en-US" sz="2800" i="1" dirty="0"/>
              <a:t>Required </a:t>
            </a:r>
            <a:r>
              <a:rPr lang="en-US" sz="2800" i="1" dirty="0" err="1"/>
              <a:t>ViewHolder</a:t>
            </a:r>
            <a:r>
              <a:rPr lang="en-US" sz="2800" i="1" dirty="0"/>
              <a:t> in Adapters ** </a:t>
            </a:r>
            <a:r>
              <a:rPr lang="en-US" sz="2800" i="1" dirty="0" err="1"/>
              <a:t>ListView</a:t>
            </a:r>
            <a:r>
              <a:rPr lang="en-US" sz="2800" i="1" dirty="0"/>
              <a:t> </a:t>
            </a:r>
            <a:r>
              <a:rPr lang="en-US" sz="2800" i="1" dirty="0" err="1"/>
              <a:t>không</a:t>
            </a:r>
            <a:r>
              <a:rPr lang="en-US" sz="2800" i="1" dirty="0"/>
              <a:t> </a:t>
            </a:r>
            <a:r>
              <a:rPr lang="en-US" sz="2800" i="1" dirty="0" err="1"/>
              <a:t>yêu</a:t>
            </a:r>
            <a:r>
              <a:rPr lang="en-US" sz="2800" i="1" dirty="0"/>
              <a:t> </a:t>
            </a:r>
            <a:r>
              <a:rPr lang="en-US" sz="2800" i="1" dirty="0" err="1"/>
              <a:t>cầu</a:t>
            </a:r>
            <a:r>
              <a:rPr lang="en-US" sz="2800" i="1" dirty="0"/>
              <a:t> </a:t>
            </a:r>
            <a:r>
              <a:rPr lang="en-US" sz="2800" i="1" dirty="0" err="1"/>
              <a:t>bắt</a:t>
            </a:r>
            <a:r>
              <a:rPr lang="en-US" sz="2800" i="1" dirty="0"/>
              <a:t> </a:t>
            </a:r>
            <a:r>
              <a:rPr lang="en-US" sz="2800" i="1" dirty="0" err="1"/>
              <a:t>buộc</a:t>
            </a:r>
            <a:r>
              <a:rPr lang="en-US" sz="2800" i="1" dirty="0"/>
              <a:t> </a:t>
            </a:r>
            <a:r>
              <a:rPr lang="en-US" sz="2800" i="1" dirty="0" err="1"/>
              <a:t>sử</a:t>
            </a:r>
            <a:r>
              <a:rPr lang="en-US" sz="2800" i="1" dirty="0"/>
              <a:t> </a:t>
            </a:r>
            <a:r>
              <a:rPr lang="en-US" sz="2800" i="1" dirty="0" err="1"/>
              <a:t>dụng</a:t>
            </a:r>
            <a:r>
              <a:rPr lang="en-US" sz="2800" i="1" dirty="0"/>
              <a:t> </a:t>
            </a:r>
            <a:r>
              <a:rPr lang="en-US" sz="2800" i="1" dirty="0" err="1"/>
              <a:t>ViewHolder</a:t>
            </a:r>
            <a:r>
              <a:rPr lang="en-US" sz="2800" i="1" dirty="0"/>
              <a:t> </a:t>
            </a:r>
            <a:r>
              <a:rPr lang="en-US" sz="2800" i="1" dirty="0" err="1"/>
              <a:t>để</a:t>
            </a:r>
            <a:r>
              <a:rPr lang="en-US" sz="2800" i="1" dirty="0"/>
              <a:t> </a:t>
            </a:r>
            <a:r>
              <a:rPr lang="en-US" sz="2800" i="1" dirty="0" err="1"/>
              <a:t>cải</a:t>
            </a:r>
            <a:r>
              <a:rPr lang="en-US" sz="2800" i="1" dirty="0"/>
              <a:t> </a:t>
            </a:r>
            <a:r>
              <a:rPr lang="en-US" sz="2800" i="1" dirty="0" err="1"/>
              <a:t>thiện</a:t>
            </a:r>
            <a:r>
              <a:rPr lang="en-US" sz="2800" i="1" dirty="0"/>
              <a:t> </a:t>
            </a:r>
            <a:r>
              <a:rPr lang="en-US" sz="2800" i="1" dirty="0" err="1"/>
              <a:t>hiệu</a:t>
            </a:r>
            <a:r>
              <a:rPr lang="en-US" sz="2800" i="1" dirty="0"/>
              <a:t> </a:t>
            </a:r>
            <a:r>
              <a:rPr lang="en-US" sz="2800" i="1" dirty="0" err="1"/>
              <a:t>suất</a:t>
            </a:r>
            <a:r>
              <a:rPr lang="en-US" sz="2800" i="1" dirty="0"/>
              <a:t>. </a:t>
            </a:r>
            <a:r>
              <a:rPr lang="en-US" sz="2800" i="1" dirty="0" err="1"/>
              <a:t>Ngược</a:t>
            </a:r>
            <a:r>
              <a:rPr lang="en-US" sz="2800" i="1" dirty="0"/>
              <a:t> </a:t>
            </a:r>
            <a:r>
              <a:rPr lang="en-US" sz="2800" i="1" dirty="0" err="1"/>
              <a:t>lại</a:t>
            </a:r>
            <a:r>
              <a:rPr lang="en-US" sz="2800" i="1" dirty="0"/>
              <a:t> </a:t>
            </a:r>
            <a:r>
              <a:rPr lang="en-US" sz="2800" i="1" dirty="0" err="1"/>
              <a:t>khi</a:t>
            </a:r>
            <a:r>
              <a:rPr lang="en-US" sz="2800" i="1" dirty="0"/>
              <a:t> </a:t>
            </a:r>
            <a:r>
              <a:rPr lang="en-US" sz="2800" i="1" dirty="0" err="1"/>
              <a:t>bạn</a:t>
            </a:r>
            <a:r>
              <a:rPr lang="en-US" sz="2800" i="1" dirty="0"/>
              <a:t> </a:t>
            </a:r>
            <a:r>
              <a:rPr lang="en-US" sz="2800" i="1" dirty="0" err="1"/>
              <a:t>sử</a:t>
            </a:r>
            <a:r>
              <a:rPr lang="en-US" sz="2800" i="1" dirty="0"/>
              <a:t> </a:t>
            </a:r>
            <a:r>
              <a:rPr lang="en-US" sz="2800" i="1" dirty="0" err="1"/>
              <a:t>dụng</a:t>
            </a:r>
            <a:r>
              <a:rPr lang="en-US" sz="2800" i="1" dirty="0"/>
              <a:t> * </a:t>
            </a:r>
            <a:r>
              <a:rPr lang="en-US" sz="2800" i="1" dirty="0" err="1"/>
              <a:t>RecyclerView</a:t>
            </a:r>
            <a:r>
              <a:rPr lang="en-US" sz="2800" dirty="0"/>
              <a:t> 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bắt</a:t>
            </a:r>
            <a:r>
              <a:rPr lang="en-US" sz="2800" dirty="0"/>
              <a:t> </a:t>
            </a:r>
            <a:r>
              <a:rPr lang="en-US" sz="2800" dirty="0" err="1"/>
              <a:t>buộc</a:t>
            </a:r>
            <a:r>
              <a:rPr lang="en-US" sz="2800" dirty="0" smtClean="0"/>
              <a:t>.</a:t>
            </a:r>
          </a:p>
          <a:p>
            <a:pPr marL="457200" indent="-228600" algn="just">
              <a:spcBef>
                <a:spcPts val="0"/>
              </a:spcBef>
              <a:buClr>
                <a:srgbClr val="000000"/>
              </a:buClr>
            </a:pPr>
            <a:r>
              <a:rPr lang="en-US" sz="2800" dirty="0"/>
              <a:t>** Customizable Item Layouts **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hiển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chiều</a:t>
            </a:r>
            <a:r>
              <a:rPr lang="en-US" sz="2800" dirty="0"/>
              <a:t> </a:t>
            </a:r>
            <a:r>
              <a:rPr lang="en-US" sz="2800" dirty="0" err="1"/>
              <a:t>ngang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 </a:t>
            </a:r>
            <a:r>
              <a:rPr lang="en-US" sz="2800" i="1" dirty="0" err="1"/>
              <a:t>ListView</a:t>
            </a:r>
            <a:r>
              <a:rPr lang="en-US" sz="2800" dirty="0"/>
              <a:t> 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 </a:t>
            </a:r>
            <a:r>
              <a:rPr lang="en-US" sz="2800" i="1" dirty="0" err="1"/>
              <a:t>HorizontalScrollView</a:t>
            </a:r>
            <a:r>
              <a:rPr lang="en-US" sz="2800" dirty="0"/>
              <a:t>. </a:t>
            </a:r>
            <a:r>
              <a:rPr lang="en-US" sz="2800" dirty="0" err="1"/>
              <a:t>Nhưng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 </a:t>
            </a:r>
            <a:r>
              <a:rPr lang="en-US" sz="2800" i="1" dirty="0"/>
              <a:t>Recycler</a:t>
            </a:r>
            <a:r>
              <a:rPr lang="en-US" sz="2800" dirty="0"/>
              <a:t> 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chúng</a:t>
            </a:r>
            <a:r>
              <a:rPr lang="en-US" sz="2800" dirty="0"/>
              <a:t> ta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tùy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 </a:t>
            </a:r>
            <a:r>
              <a:rPr lang="en-US" sz="2800" i="1" dirty="0" err="1"/>
              <a:t>RecyclerView.LayoutManager</a:t>
            </a:r>
            <a:r>
              <a:rPr lang="en-US" sz="2800" dirty="0"/>
              <a:t> 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hiển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.</a:t>
            </a:r>
          </a:p>
          <a:p>
            <a:pPr marL="457200" lvl="0" indent="-228600" algn="just">
              <a:spcBef>
                <a:spcPts val="0"/>
              </a:spcBef>
              <a:buClr>
                <a:srgbClr val="000000"/>
              </a:buClr>
            </a:pP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95287" y="260350"/>
            <a:ext cx="8280399" cy="725485"/>
          </a:xfrm>
          <a:prstGeom prst="rect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91425" anchor="b" anchorCtr="0">
            <a:no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</a:rPr>
              <a:t>So </a:t>
            </a:r>
            <a:r>
              <a:rPr lang="en-US" sz="3600" dirty="0" err="1">
                <a:solidFill>
                  <a:schemeClr val="bg1"/>
                </a:solidFill>
              </a:rPr>
              <a:t>sánh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khác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biệt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với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ListView</a:t>
            </a:r>
            <a:endParaRPr lang="en-US" sz="36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95287" y="1447800"/>
            <a:ext cx="8280399" cy="51053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228600" algn="just">
              <a:spcBef>
                <a:spcPts val="0"/>
              </a:spcBef>
              <a:buClr>
                <a:srgbClr val="000000"/>
              </a:buClr>
            </a:pPr>
            <a:r>
              <a:rPr lang="en-US" sz="2800" b="1" dirty="0"/>
              <a:t>Easy Item Animations</a:t>
            </a:r>
            <a:r>
              <a:rPr lang="en-US" sz="2800" dirty="0"/>
              <a:t> </a:t>
            </a:r>
            <a:r>
              <a:rPr lang="en-US" sz="2800" i="1" dirty="0" err="1"/>
              <a:t>ListView</a:t>
            </a:r>
            <a:r>
              <a:rPr lang="en-US" sz="2800" dirty="0"/>
              <a:t> 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qua 1 Animation </a:t>
            </a:r>
            <a:r>
              <a:rPr lang="en-US" sz="2800" dirty="0" err="1"/>
              <a:t>bổ</a:t>
            </a:r>
            <a:r>
              <a:rPr lang="en-US" sz="2800" dirty="0"/>
              <a:t> sung, </a:t>
            </a:r>
            <a:r>
              <a:rPr lang="en-US" sz="2800" dirty="0" err="1"/>
              <a:t>còn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 </a:t>
            </a:r>
            <a:r>
              <a:rPr lang="en-US" sz="2800" i="1" dirty="0" err="1"/>
              <a:t>RecyclerView</a:t>
            </a:r>
            <a:r>
              <a:rPr lang="en-US" sz="2800" dirty="0"/>
              <a:t> 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luôn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 </a:t>
            </a:r>
            <a:r>
              <a:rPr lang="en-US" sz="2800" i="1" dirty="0" err="1"/>
              <a:t>RecyclerView.ItemAnimator</a:t>
            </a:r>
            <a:endParaRPr lang="en-US" sz="2800" dirty="0"/>
          </a:p>
          <a:p>
            <a:pPr marL="457200" indent="-228600" algn="just">
              <a:spcBef>
                <a:spcPts val="0"/>
              </a:spcBef>
              <a:buClr>
                <a:srgbClr val="000000"/>
              </a:buClr>
            </a:pPr>
            <a:r>
              <a:rPr lang="en-US" sz="2800" b="1" dirty="0"/>
              <a:t>Manual Data Source</a:t>
            </a:r>
            <a:r>
              <a:rPr lang="en-US" sz="2800" dirty="0"/>
              <a:t> </a:t>
            </a:r>
            <a:r>
              <a:rPr lang="en-US" sz="2800" dirty="0" err="1"/>
              <a:t>ListView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2 Adapter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tùy</a:t>
            </a:r>
            <a:r>
              <a:rPr lang="en-US" sz="2800" dirty="0"/>
              <a:t> </a:t>
            </a:r>
            <a:r>
              <a:rPr lang="en-US" sz="2800" dirty="0" err="1"/>
              <a:t>chỉnh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hướng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*</a:t>
            </a:r>
            <a:r>
              <a:rPr lang="en-US" sz="2800" dirty="0" err="1"/>
              <a:t>ArrayAdapter</a:t>
            </a:r>
            <a:r>
              <a:rPr lang="en-US" sz="2800" dirty="0"/>
              <a:t> * </a:t>
            </a:r>
            <a:r>
              <a:rPr lang="en-US" sz="2800" dirty="0" err="1"/>
              <a:t>và</a:t>
            </a:r>
            <a:r>
              <a:rPr lang="en-US" sz="2800" dirty="0"/>
              <a:t> </a:t>
            </a:r>
            <a:r>
              <a:rPr lang="en-US" sz="2800" i="1" dirty="0" err="1"/>
              <a:t>CursorAdapter</a:t>
            </a:r>
            <a:r>
              <a:rPr lang="en-US" sz="2800" dirty="0"/>
              <a:t>, </a:t>
            </a:r>
            <a:r>
              <a:rPr lang="en-US" sz="2800" dirty="0" err="1"/>
              <a:t>còn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 </a:t>
            </a:r>
            <a:r>
              <a:rPr lang="en-US" sz="2800" i="1" dirty="0" err="1"/>
              <a:t>RecyclerView</a:t>
            </a:r>
            <a:r>
              <a:rPr lang="en-US" sz="2800" dirty="0"/>
              <a:t> 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bắt</a:t>
            </a:r>
            <a:r>
              <a:rPr lang="en-US" sz="2800" dirty="0"/>
              <a:t> </a:t>
            </a:r>
            <a:r>
              <a:rPr lang="en-US" sz="2800" dirty="0" err="1"/>
              <a:t>buộc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 </a:t>
            </a:r>
            <a:r>
              <a:rPr lang="en-US" sz="2800" i="1" dirty="0" err="1"/>
              <a:t>RecyclerView.Adapter</a:t>
            </a:r>
            <a:r>
              <a:rPr lang="en-US" sz="2800" dirty="0"/>
              <a:t>.</a:t>
            </a:r>
          </a:p>
          <a:p>
            <a:pPr marL="457200" indent="-228600" algn="just">
              <a:spcBef>
                <a:spcPts val="0"/>
              </a:spcBef>
              <a:buClr>
                <a:srgbClr val="000000"/>
              </a:buClr>
            </a:pPr>
            <a:endParaRPr lang="en-US" sz="2800" dirty="0"/>
          </a:p>
          <a:p>
            <a:pPr marL="457200" lvl="0" indent="-228600" algn="just">
              <a:spcBef>
                <a:spcPts val="0"/>
              </a:spcBef>
              <a:buClr>
                <a:srgbClr val="000000"/>
              </a:buClr>
            </a:pP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95287" y="260350"/>
            <a:ext cx="8280399" cy="725485"/>
          </a:xfrm>
          <a:prstGeom prst="rect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91425" anchor="b" anchorCtr="0">
            <a:no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</a:rPr>
              <a:t>So </a:t>
            </a:r>
            <a:r>
              <a:rPr lang="en-US" sz="3600" dirty="0" err="1">
                <a:solidFill>
                  <a:schemeClr val="bg1"/>
                </a:solidFill>
              </a:rPr>
              <a:t>sánh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khác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biệt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với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ListView</a:t>
            </a:r>
            <a:endParaRPr lang="en-US" sz="36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95287" y="1447800"/>
            <a:ext cx="8280399" cy="51053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228600" algn="just">
              <a:spcBef>
                <a:spcPts val="0"/>
              </a:spcBef>
              <a:buClr>
                <a:srgbClr val="000000"/>
              </a:buClr>
            </a:pPr>
            <a:r>
              <a:rPr lang="en-US" sz="2400" dirty="0"/>
              <a:t>**Manual Item Decoration ** </a:t>
            </a:r>
            <a:r>
              <a:rPr lang="en-US" sz="2400" i="1" dirty="0" err="1"/>
              <a:t>ListView</a:t>
            </a:r>
            <a:r>
              <a:rPr lang="en-US" sz="2400" dirty="0"/>
              <a:t> 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 </a:t>
            </a:r>
            <a:r>
              <a:rPr lang="en-US" sz="2400" i="1" dirty="0" err="1"/>
              <a:t>android:divider</a:t>
            </a:r>
            <a:r>
              <a:rPr lang="en-US" sz="2400" dirty="0"/>
              <a:t> 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ngăn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. </a:t>
            </a:r>
            <a:r>
              <a:rPr lang="en-US" sz="2400" dirty="0" err="1"/>
              <a:t>Ngược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, </a:t>
            </a:r>
            <a:r>
              <a:rPr lang="en-US" sz="2400" i="1" dirty="0" err="1"/>
              <a:t>RecyclerView</a:t>
            </a:r>
            <a:r>
              <a:rPr lang="en-US" sz="2400" dirty="0"/>
              <a:t> 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 </a:t>
            </a:r>
            <a:r>
              <a:rPr lang="en-US" sz="2400" i="1" dirty="0" err="1"/>
              <a:t>RecyclerView.ItemDecoration</a:t>
            </a:r>
            <a:r>
              <a:rPr lang="en-US" sz="2400" dirty="0"/>
              <a:t> 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Item</a:t>
            </a:r>
            <a:r>
              <a:rPr lang="en-US" sz="2400" dirty="0" smtClean="0"/>
              <a:t>.</a:t>
            </a:r>
          </a:p>
          <a:p>
            <a:pPr marL="457200" indent="-228600" algn="just">
              <a:spcBef>
                <a:spcPts val="0"/>
              </a:spcBef>
              <a:buClr>
                <a:srgbClr val="000000"/>
              </a:buClr>
            </a:pPr>
            <a:r>
              <a:rPr lang="en-US" sz="2400" b="1" dirty="0"/>
              <a:t>Manual Click Detection</a:t>
            </a:r>
            <a:r>
              <a:rPr lang="en-US" sz="2400" dirty="0"/>
              <a:t> </a:t>
            </a:r>
            <a:r>
              <a:rPr lang="en-US" sz="2400" i="1" dirty="0" err="1"/>
              <a:t>ListView</a:t>
            </a:r>
            <a:r>
              <a:rPr lang="en-US" sz="2400" dirty="0"/>
              <a:t> 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interface </a:t>
            </a:r>
            <a:r>
              <a:rPr lang="en-US" sz="2400" i="1" dirty="0" err="1"/>
              <a:t>AdapterView.OnItemClickListener</a:t>
            </a:r>
            <a:r>
              <a:rPr lang="en-US" sz="2400" dirty="0"/>
              <a:t> 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lắng</a:t>
            </a:r>
            <a:r>
              <a:rPr lang="en-US" sz="2400" dirty="0"/>
              <a:t> </a:t>
            </a:r>
            <a:r>
              <a:rPr lang="en-US" sz="2400" dirty="0" err="1"/>
              <a:t>nghe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click </a:t>
            </a:r>
            <a:r>
              <a:rPr lang="en-US" sz="2400" dirty="0" err="1"/>
              <a:t>vào</a:t>
            </a:r>
            <a:r>
              <a:rPr lang="en-US" sz="2400" dirty="0"/>
              <a:t> 1 Item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. </a:t>
            </a:r>
            <a:r>
              <a:rPr lang="en-US" sz="2400" dirty="0" err="1"/>
              <a:t>Nhưng</a:t>
            </a:r>
            <a:r>
              <a:rPr lang="en-US" sz="2400" dirty="0"/>
              <a:t> </a:t>
            </a:r>
            <a:r>
              <a:rPr lang="en-US" sz="2400" i="1" dirty="0" err="1"/>
              <a:t>RecyclerView</a:t>
            </a:r>
            <a:r>
              <a:rPr lang="en-US" sz="2400" dirty="0"/>
              <a:t> 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 </a:t>
            </a:r>
            <a:r>
              <a:rPr lang="en-US" sz="2400" i="1" dirty="0" err="1"/>
              <a:t>RecyclerView.OnItemTouchListener</a:t>
            </a:r>
            <a:r>
              <a:rPr lang="en-US" sz="2400" dirty="0"/>
              <a:t> 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chạm</a:t>
            </a:r>
            <a:r>
              <a:rPr lang="en-US" sz="2400" dirty="0"/>
              <a:t> </a:t>
            </a:r>
            <a:r>
              <a:rPr lang="en-US" sz="2400" dirty="0" err="1"/>
              <a:t>tay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màn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nhấp</a:t>
            </a:r>
            <a:r>
              <a:rPr lang="en-US" sz="2400" dirty="0"/>
              <a:t> </a:t>
            </a:r>
            <a:r>
              <a:rPr lang="en-US" sz="2400" dirty="0" err="1"/>
              <a:t>chuột</a:t>
            </a:r>
            <a:r>
              <a:rPr lang="en-US" sz="2400" dirty="0"/>
              <a:t>.</a:t>
            </a:r>
          </a:p>
          <a:p>
            <a:pPr marL="457200" indent="-228600" algn="just">
              <a:spcBef>
                <a:spcPts val="0"/>
              </a:spcBef>
              <a:buClr>
                <a:srgbClr val="000000"/>
              </a:buClr>
            </a:pPr>
            <a:endParaRPr lang="en-US" sz="2400" dirty="0"/>
          </a:p>
          <a:p>
            <a:pPr marL="457200" lvl="0" indent="-228600" algn="just">
              <a:spcBef>
                <a:spcPts val="0"/>
              </a:spcBef>
              <a:buClr>
                <a:srgbClr val="000000"/>
              </a:buClr>
            </a:pPr>
            <a:endParaRPr lang="en-US" sz="2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95287" y="212652"/>
            <a:ext cx="8280399" cy="1068636"/>
          </a:xfrm>
          <a:prstGeom prst="rect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91425" anchor="b" anchorCtr="0">
            <a:no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-US" sz="2800" dirty="0" err="1">
                <a:solidFill>
                  <a:schemeClr val="bg1"/>
                </a:solidFill>
              </a:rPr>
              <a:t>Để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làm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việc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với</a:t>
            </a:r>
            <a:r>
              <a:rPr lang="en-US" sz="2800" dirty="0">
                <a:solidFill>
                  <a:schemeClr val="bg1"/>
                </a:solidFill>
              </a:rPr>
              <a:t> ** Recycler ** </a:t>
            </a:r>
            <a:r>
              <a:rPr lang="en-US" sz="2800" dirty="0" err="1">
                <a:solidFill>
                  <a:schemeClr val="bg1"/>
                </a:solidFill>
              </a:rPr>
              <a:t>bạn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cần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biết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một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số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phương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thức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sau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đây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lang="en-US"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95287" y="1447800"/>
            <a:ext cx="8280399" cy="51053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47688" marR="0" lvl="1" indent="-2809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7688" marR="0" lvl="1" indent="-2809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6" name="Shape 64"/>
          <p:cNvSpPr txBox="1">
            <a:spLocks/>
          </p:cNvSpPr>
          <p:nvPr/>
        </p:nvSpPr>
        <p:spPr>
          <a:xfrm>
            <a:off x="547687" y="1600200"/>
            <a:ext cx="8280399" cy="51053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3050" marR="0" lvl="0" indent="1333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7688" marR="0" lvl="1" indent="163512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325" marR="0" lvl="2" indent="130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ct val="1000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6963" marR="0" lvl="3" indent="134937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ct val="1000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1651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ct val="100000"/>
              <a:buFont typeface="Times New Roman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132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1498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129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0C1B0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1473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DDB8B3"/>
              </a:buClr>
              <a:buSzPct val="100000"/>
              <a:buFont typeface="Times New Roma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228600" algn="just">
              <a:spcBef>
                <a:spcPts val="0"/>
              </a:spcBef>
              <a:buClr>
                <a:srgbClr val="000000"/>
              </a:buClr>
            </a:pPr>
            <a:r>
              <a:rPr lang="en-US" sz="2400" i="1" dirty="0" err="1"/>
              <a:t>RecyclerView.Adapter</a:t>
            </a:r>
            <a:r>
              <a:rPr lang="en-US" sz="2400" dirty="0"/>
              <a:t> 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thập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smtClean="0"/>
              <a:t>t</a:t>
            </a:r>
            <a:r>
              <a:rPr lang="vi-VN" sz="2400" dirty="0" smtClean="0"/>
              <a:t>hị </a:t>
            </a:r>
            <a:r>
              <a:rPr lang="en-US" sz="2400" dirty="0" smtClean="0"/>
              <a:t>Required </a:t>
            </a:r>
            <a:r>
              <a:rPr lang="en-US" sz="2400" dirty="0" err="1"/>
              <a:t>ViewHolder</a:t>
            </a:r>
            <a:r>
              <a:rPr lang="en-US" sz="2400" dirty="0"/>
              <a:t> in Adapters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 View</a:t>
            </a:r>
            <a:r>
              <a:rPr lang="en-US" sz="2400" dirty="0" smtClean="0"/>
              <a:t>.</a:t>
            </a:r>
          </a:p>
          <a:p>
            <a:r>
              <a:rPr lang="en-US" sz="2400" i="1" dirty="0" err="1"/>
              <a:t>LayoutManager</a:t>
            </a:r>
            <a:r>
              <a:rPr lang="en-US" sz="2400" dirty="0"/>
              <a:t> </a:t>
            </a:r>
            <a:r>
              <a:rPr lang="en-US" sz="2400" dirty="0" err="1"/>
              <a:t>dhỉ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1 Item (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ngang</a:t>
            </a:r>
            <a:r>
              <a:rPr lang="en-US" sz="2400" dirty="0"/>
              <a:t> hay </a:t>
            </a:r>
            <a:r>
              <a:rPr lang="en-US" sz="2400" dirty="0" err="1"/>
              <a:t>dọc</a:t>
            </a:r>
            <a:r>
              <a:rPr lang="en-US" sz="2400" dirty="0"/>
              <a:t> ).</a:t>
            </a:r>
          </a:p>
          <a:p>
            <a:r>
              <a:rPr lang="en-US" sz="2400" i="1" dirty="0" err="1"/>
              <a:t>ItemAnimator</a:t>
            </a:r>
            <a:r>
              <a:rPr lang="en-US" sz="2400" dirty="0"/>
              <a:t> 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sét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úng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.</a:t>
            </a:r>
            <a:endParaRPr lang="en-US" sz="2400" dirty="0" smtClean="0"/>
          </a:p>
          <a:p>
            <a:pPr marL="457200" indent="-228600" algn="just">
              <a:spcBef>
                <a:spcPts val="0"/>
              </a:spcBef>
              <a:buClr>
                <a:srgbClr val="000000"/>
              </a:buClr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95287" y="260350"/>
            <a:ext cx="8280399" cy="934148"/>
          </a:xfrm>
          <a:prstGeom prst="rect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91425" anchor="b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-US" sz="3200" b="1" dirty="0">
                <a:solidFill>
                  <a:schemeClr val="bg1"/>
                </a:solidFill>
              </a:rPr>
              <a:t>II. </a:t>
            </a:r>
            <a:r>
              <a:rPr lang="en-US" sz="3200" b="1" dirty="0" err="1">
                <a:solidFill>
                  <a:schemeClr val="bg1"/>
                </a:solidFill>
              </a:rPr>
              <a:t>Các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thành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phần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trong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RecyclerView</a:t>
            </a:r>
            <a:endParaRPr lang="en-US" sz="3200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95275" y="1916199"/>
            <a:ext cx="8280300" cy="463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000" dirty="0" err="1"/>
              <a:t>Một</a:t>
            </a:r>
            <a:r>
              <a:rPr lang="en-US" sz="2000" dirty="0"/>
              <a:t> </a:t>
            </a:r>
            <a:r>
              <a:rPr lang="en-US" sz="2000" b="1" dirty="0" err="1"/>
              <a:t>RecyclerView</a:t>
            </a:r>
            <a:r>
              <a:rPr lang="en-US" sz="2000" dirty="0"/>
              <a:t> 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 </a:t>
            </a:r>
            <a:r>
              <a:rPr lang="en-US" sz="2000" i="1" dirty="0"/>
              <a:t>layout manager</a:t>
            </a:r>
            <a:r>
              <a:rPr lang="en-US" sz="2000" dirty="0"/>
              <a:t> </a:t>
            </a:r>
            <a:r>
              <a:rPr lang="en-US" sz="2000" dirty="0" err="1"/>
              <a:t>và</a:t>
            </a:r>
            <a:r>
              <a:rPr lang="en-US" sz="2000" dirty="0"/>
              <a:t> *adapter *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cài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.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sắp</a:t>
            </a:r>
            <a:r>
              <a:rPr lang="en-US" sz="2000" dirty="0"/>
              <a:t> </a:t>
            </a:r>
            <a:r>
              <a:rPr lang="en-US" sz="2000" dirty="0" err="1"/>
              <a:t>xếp</a:t>
            </a:r>
            <a:r>
              <a:rPr lang="en-US" sz="2000" dirty="0"/>
              <a:t> </a:t>
            </a:r>
            <a:r>
              <a:rPr lang="en-US" sz="2000" i="1" dirty="0"/>
              <a:t>Item</a:t>
            </a:r>
            <a:r>
              <a:rPr lang="en-US" sz="2000" dirty="0"/>
              <a:t> </a:t>
            </a:r>
            <a:r>
              <a:rPr lang="en-US" sz="2000" dirty="0" err="1"/>
              <a:t>trong</a:t>
            </a:r>
            <a:r>
              <a:rPr lang="en-US" sz="2000" dirty="0"/>
              <a:t> </a:t>
            </a:r>
            <a:r>
              <a:rPr lang="en-US" sz="2000" i="1" dirty="0" err="1"/>
              <a:t>RecyclerView</a:t>
            </a:r>
            <a:r>
              <a:rPr lang="en-US" sz="2000" dirty="0"/>
              <a:t> 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quyết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 </a:t>
            </a:r>
            <a:r>
              <a:rPr lang="en-US" sz="2000" i="1" dirty="0"/>
              <a:t>Layout Manager</a:t>
            </a:r>
            <a:r>
              <a:rPr lang="en-US" sz="2000" dirty="0"/>
              <a:t>. **</a:t>
            </a:r>
            <a:r>
              <a:rPr lang="en-US" sz="2000" dirty="0" err="1"/>
              <a:t>RecyclerView</a:t>
            </a:r>
            <a:r>
              <a:rPr lang="en-US" sz="2000" dirty="0"/>
              <a:t> **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3 </a:t>
            </a:r>
            <a:r>
              <a:rPr lang="en-US" sz="2000" dirty="0" err="1"/>
              <a:t>LayoutManager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:</a:t>
            </a:r>
          </a:p>
          <a:p>
            <a:r>
              <a:rPr lang="en-US" sz="2000" dirty="0"/>
              <a:t>*</a:t>
            </a:r>
            <a:r>
              <a:rPr lang="en-US" sz="2000" dirty="0" err="1"/>
              <a:t>LinearLayoutManager</a:t>
            </a:r>
            <a:r>
              <a:rPr lang="en-US" sz="2000" dirty="0"/>
              <a:t> *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Item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chiều</a:t>
            </a:r>
            <a:r>
              <a:rPr lang="en-US" sz="2000" dirty="0"/>
              <a:t> </a:t>
            </a:r>
            <a:r>
              <a:rPr lang="en-US" sz="2000" dirty="0" err="1"/>
              <a:t>ngang</a:t>
            </a:r>
            <a:r>
              <a:rPr lang="en-US" sz="2000" dirty="0"/>
              <a:t> hay </a:t>
            </a:r>
            <a:r>
              <a:rPr lang="en-US" sz="2000" dirty="0" err="1"/>
              <a:t>chiều</a:t>
            </a:r>
            <a:r>
              <a:rPr lang="en-US" sz="2000" dirty="0"/>
              <a:t> </a:t>
            </a:r>
            <a:r>
              <a:rPr lang="en-US" sz="2000" dirty="0" err="1"/>
              <a:t>dọc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Scroll list.</a:t>
            </a:r>
          </a:p>
          <a:p>
            <a:r>
              <a:rPr lang="en-US" sz="2000" dirty="0"/>
              <a:t>*</a:t>
            </a:r>
            <a:r>
              <a:rPr lang="en-US" sz="2000" dirty="0" err="1"/>
              <a:t>GridLayoutManager</a:t>
            </a:r>
            <a:r>
              <a:rPr lang="en-US" sz="2000" dirty="0"/>
              <a:t> *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Item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Grid</a:t>
            </a:r>
          </a:p>
          <a:p>
            <a:r>
              <a:rPr lang="en-US" sz="2000" dirty="0"/>
              <a:t>*</a:t>
            </a:r>
            <a:r>
              <a:rPr lang="en-US" sz="2000" dirty="0" err="1"/>
              <a:t>StaggeredGridLayoutManager</a:t>
            </a:r>
            <a:r>
              <a:rPr lang="en-US" sz="2000" dirty="0"/>
              <a:t> *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Item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tùy</a:t>
            </a:r>
            <a:r>
              <a:rPr lang="en-US" sz="2000" dirty="0"/>
              <a:t> 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thước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Item </a:t>
            </a:r>
            <a:r>
              <a:rPr lang="en-US" sz="2000" dirty="0" err="1"/>
              <a:t>trong</a:t>
            </a:r>
            <a:r>
              <a:rPr lang="en-US" sz="2000" dirty="0"/>
              <a:t> Grid.</a:t>
            </a:r>
          </a:p>
          <a:p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Layout Manager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thừa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RecyclerView.LayoutManager</a:t>
            </a:r>
            <a:endParaRPr lang="en-US" sz="2000" dirty="0"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46050" y="1308699"/>
            <a:ext cx="4059000" cy="6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algn="just"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800" b="1" dirty="0" err="1"/>
              <a:t>LayoutManagers</a:t>
            </a:r>
            <a:endParaRPr lang="en-US" sz="2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95287" y="260350"/>
            <a:ext cx="8280399" cy="934148"/>
          </a:xfrm>
          <a:prstGeom prst="rect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91425" anchor="b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-US" sz="3200" b="1" dirty="0">
                <a:solidFill>
                  <a:schemeClr val="bg1"/>
                </a:solidFill>
              </a:rPr>
              <a:t>II. </a:t>
            </a:r>
            <a:r>
              <a:rPr lang="en-US" sz="3200" b="1" dirty="0" err="1">
                <a:solidFill>
                  <a:schemeClr val="bg1"/>
                </a:solidFill>
              </a:rPr>
              <a:t>Các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thành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phần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trong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RecyclerView</a:t>
            </a:r>
            <a:endParaRPr lang="en-US" sz="3200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95275" y="1916199"/>
            <a:ext cx="8280300" cy="463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800" dirty="0"/>
              <a:t>*</a:t>
            </a:r>
            <a:r>
              <a:rPr lang="en-US" sz="2800" dirty="0" err="1"/>
              <a:t>RecyclerView</a:t>
            </a:r>
            <a:r>
              <a:rPr lang="en-US" sz="2800" dirty="0"/>
              <a:t> * includes </a:t>
            </a:r>
            <a:r>
              <a:rPr lang="en-US" sz="2800" dirty="0" err="1"/>
              <a:t>một</a:t>
            </a:r>
            <a:r>
              <a:rPr lang="en-US" sz="2800" dirty="0"/>
              <a:t> adapter </a:t>
            </a:r>
            <a:r>
              <a:rPr lang="en-US" sz="2800" dirty="0" err="1"/>
              <a:t>mới</a:t>
            </a:r>
            <a:r>
              <a:rPr lang="en-US" sz="2800" dirty="0"/>
              <a:t>.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cũng</a:t>
            </a:r>
            <a:r>
              <a:rPr lang="en-US" sz="2800" dirty="0"/>
              <a:t> </a:t>
            </a:r>
            <a:r>
              <a:rPr lang="en-US" sz="2800" dirty="0" err="1"/>
              <a:t>gần</a:t>
            </a:r>
            <a:r>
              <a:rPr lang="en-US" sz="2800" dirty="0"/>
              <a:t> </a:t>
            </a:r>
            <a:r>
              <a:rPr lang="en-US" sz="2800" dirty="0" err="1"/>
              <a:t>giống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Adapter </a:t>
            </a:r>
            <a:r>
              <a:rPr lang="en-US" sz="2800" dirty="0" err="1"/>
              <a:t>cũ</a:t>
            </a:r>
            <a:r>
              <a:rPr lang="en-US" sz="2800" dirty="0"/>
              <a:t>, </a:t>
            </a:r>
            <a:r>
              <a:rPr lang="en-US" sz="2800" dirty="0" err="1"/>
              <a:t>nhưng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riêng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bắt</a:t>
            </a:r>
            <a:r>
              <a:rPr lang="en-US" sz="2800" dirty="0"/>
              <a:t> </a:t>
            </a:r>
            <a:r>
              <a:rPr lang="en-US" sz="2800" dirty="0" err="1"/>
              <a:t>buộc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 </a:t>
            </a:r>
            <a:r>
              <a:rPr lang="en-US" sz="2800" i="1" dirty="0" err="1"/>
              <a:t>ViewHolder</a:t>
            </a:r>
            <a:r>
              <a:rPr lang="en-US" sz="2800" dirty="0"/>
              <a:t>.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ghi</a:t>
            </a:r>
            <a:r>
              <a:rPr lang="en-US" sz="2800" dirty="0"/>
              <a:t> </a:t>
            </a:r>
            <a:r>
              <a:rPr lang="en-US" sz="2800" dirty="0" err="1"/>
              <a:t>đè</a:t>
            </a:r>
            <a:r>
              <a:rPr lang="en-US" sz="2800" dirty="0"/>
              <a:t> 2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, 1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r>
              <a:rPr lang="en-US" sz="2800" dirty="0"/>
              <a:t> </a:t>
            </a:r>
            <a:r>
              <a:rPr lang="en-US" sz="2800" dirty="0" err="1"/>
              <a:t>VIew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ViewHolder</a:t>
            </a:r>
            <a:r>
              <a:rPr lang="en-US" sz="2800" dirty="0"/>
              <a:t> 2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tới</a:t>
            </a:r>
            <a:r>
              <a:rPr lang="en-US" sz="2800" dirty="0"/>
              <a:t> View.</a:t>
            </a:r>
            <a:endParaRPr sz="2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46049" y="1308699"/>
            <a:ext cx="5319085" cy="6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algn="just"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800" b="1" dirty="0" err="1"/>
              <a:t>RecyclerView.Adapter</a:t>
            </a:r>
            <a:endParaRPr lang="en-US" sz="28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40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95287" y="260350"/>
            <a:ext cx="8280399" cy="934148"/>
          </a:xfrm>
          <a:prstGeom prst="rect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91425" anchor="b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-US" sz="3200" b="1" dirty="0">
                <a:solidFill>
                  <a:schemeClr val="bg1"/>
                </a:solidFill>
              </a:rPr>
              <a:t>II. </a:t>
            </a:r>
            <a:r>
              <a:rPr lang="en-US" sz="3200" b="1" dirty="0" err="1">
                <a:solidFill>
                  <a:schemeClr val="bg1"/>
                </a:solidFill>
              </a:rPr>
              <a:t>Các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thành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phần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trong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RecyclerView</a:t>
            </a:r>
            <a:endParaRPr lang="en-US" sz="3200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95275" y="1916199"/>
            <a:ext cx="8280300" cy="463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800" i="1" dirty="0" err="1"/>
              <a:t>RecyclerView.ItemAnimator</a:t>
            </a:r>
            <a:r>
              <a:rPr lang="en-US" sz="2800" dirty="0"/>
              <a:t> 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animation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ViewGroup</a:t>
            </a:r>
            <a:r>
              <a:rPr lang="en-US" sz="2800" dirty="0"/>
              <a:t>, </a:t>
            </a:r>
            <a:r>
              <a:rPr lang="en-US" sz="2800" dirty="0" err="1"/>
              <a:t>mọi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/</a:t>
            </a:r>
            <a:r>
              <a:rPr lang="en-US" sz="2800" dirty="0" err="1"/>
              <a:t>sửa</a:t>
            </a:r>
            <a:r>
              <a:rPr lang="en-US" sz="2800" dirty="0"/>
              <a:t>/</a:t>
            </a:r>
            <a:r>
              <a:rPr lang="en-US" sz="2800" dirty="0" err="1"/>
              <a:t>xóa</a:t>
            </a:r>
            <a:r>
              <a:rPr lang="en-US" sz="2800" dirty="0"/>
              <a:t> </a:t>
            </a:r>
            <a:r>
              <a:rPr lang="en-US" sz="2800" dirty="0" err="1"/>
              <a:t>đều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Adapter. *</a:t>
            </a:r>
            <a:r>
              <a:rPr lang="en-US" sz="2800" dirty="0" err="1"/>
              <a:t>DefaultItemAnimator</a:t>
            </a:r>
            <a:r>
              <a:rPr lang="en-US" sz="2800" dirty="0"/>
              <a:t> *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1 </a:t>
            </a:r>
            <a:r>
              <a:rPr lang="en-US" sz="2800" i="1" dirty="0"/>
              <a:t>Animation</a:t>
            </a:r>
            <a:r>
              <a:rPr lang="en-US" sz="2800" dirty="0"/>
              <a:t> </a:t>
            </a:r>
            <a:r>
              <a:rPr lang="en-US" sz="2800" dirty="0" err="1"/>
              <a:t>mặc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khá</a:t>
            </a:r>
            <a:r>
              <a:rPr lang="en-US" sz="2800" dirty="0"/>
              <a:t> </a:t>
            </a:r>
            <a:r>
              <a:rPr lang="en-US" sz="2800" dirty="0" err="1"/>
              <a:t>tốt</a:t>
            </a:r>
            <a:r>
              <a:rPr lang="en-US" sz="2800" dirty="0"/>
              <a:t>.</a:t>
            </a:r>
            <a:endParaRPr sz="2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rgbClr val="0A59B0"/>
          </a:solidFill>
          <a:ln w="381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46049" y="1308699"/>
            <a:ext cx="5319085" cy="6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algn="just"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800" b="1" dirty="0" err="1"/>
              <a:t>ItemAnimator</a:t>
            </a:r>
            <a:endParaRPr lang="en-US" sz="28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39811"/>
      </p:ext>
    </p:extLst>
  </p:cSld>
  <p:clrMapOvr>
    <a:masterClrMapping/>
  </p:clrMapOvr>
</p:sld>
</file>

<file path=ppt/theme/theme1.xml><?xml version="1.0" encoding="utf-8"?>
<a:theme xmlns:a="http://schemas.openxmlformats.org/drawingml/2006/main" name="1_Equity">
  <a:themeElements>
    <a:clrScheme name="Custom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Equity">
  <a:themeElements>
    <a:clrScheme name="Custom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147</Words>
  <Application>Microsoft Macintosh PowerPoint</Application>
  <PresentationFormat>On-screen Show (4:3)</PresentationFormat>
  <Paragraphs>53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Noto Sans Symbols</vt:lpstr>
      <vt:lpstr>Times New Roman</vt:lpstr>
      <vt:lpstr>Arial</vt:lpstr>
      <vt:lpstr>1_Equity</vt:lpstr>
      <vt:lpstr>2_Equity</vt:lpstr>
      <vt:lpstr>Buổi 1: RecyclerView trong Android</vt:lpstr>
      <vt:lpstr>Nội dung</vt:lpstr>
      <vt:lpstr>So sánh khác biệt với ListView</vt:lpstr>
      <vt:lpstr>So sánh khác biệt với ListView</vt:lpstr>
      <vt:lpstr>So sánh khác biệt với ListView</vt:lpstr>
      <vt:lpstr>Để làm việc với ** Recycler ** bạn cần biết một số phương thức sau đây.</vt:lpstr>
      <vt:lpstr>II. Các thành phần trong RecyclerView</vt:lpstr>
      <vt:lpstr>II. Các thành phần trong RecyclerView</vt:lpstr>
      <vt:lpstr>II. Các thành phần trong RecyclerView</vt:lpstr>
      <vt:lpstr>Using the RecyclerView</vt:lpstr>
      <vt:lpstr> Installation</vt:lpstr>
      <vt:lpstr>  Notifying the adapter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Buổi 4: ListView trong android</dc:title>
  <cp:lastModifiedBy>Microsoft Office User</cp:lastModifiedBy>
  <cp:revision>7</cp:revision>
  <dcterms:modified xsi:type="dcterms:W3CDTF">2018-10-01T16:38:15Z</dcterms:modified>
</cp:coreProperties>
</file>