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76"/>
  </p:normalViewPr>
  <p:slideViewPr>
    <p:cSldViewPr snapToGrid="0" snapToObjects="1">
      <p:cViewPr varScale="1">
        <p:scale>
          <a:sx n="127" d="100"/>
          <a:sy n="127" d="100"/>
        </p:scale>
        <p:origin x="18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100" b="0" i="0" u="none" strike="noStrike" cap="none"/>
            </a:lvl1pPr>
            <a:lvl2pPr marL="457200" marR="0" lvl="1" indent="0" algn="l" rtl="0">
              <a:spcBef>
                <a:spcPts val="0"/>
              </a:spcBef>
              <a:buFont typeface="Arial"/>
              <a:buNone/>
              <a:defRPr sz="1100" b="0" i="0" u="none" strike="noStrike" cap="none"/>
            </a:lvl2pPr>
            <a:lvl3pPr marL="914400" marR="0" lvl="2" indent="0" algn="l" rtl="0">
              <a:spcBef>
                <a:spcPts val="0"/>
              </a:spcBef>
              <a:buFont typeface="Arial"/>
              <a:buNone/>
              <a:defRPr sz="1100" b="0" i="0" u="none" strike="noStrike" cap="none"/>
            </a:lvl3pPr>
            <a:lvl4pPr marL="1371600" marR="0" lvl="3" indent="0" algn="l" rtl="0">
              <a:spcBef>
                <a:spcPts val="0"/>
              </a:spcBef>
              <a:buFont typeface="Arial"/>
              <a:buNone/>
              <a:defRPr sz="1100" b="0" i="0" u="none" strike="noStrike" cap="none"/>
            </a:lvl4pPr>
            <a:lvl5pPr marL="1828800" marR="0" lvl="4" indent="0" algn="l" rtl="0">
              <a:spcBef>
                <a:spcPts val="0"/>
              </a:spcBef>
              <a:buFont typeface="Arial"/>
              <a:buNone/>
              <a:defRPr sz="1100" b="0" i="0" u="none" strike="noStrike" cap="none"/>
            </a:lvl5pPr>
            <a:lvl6pPr marL="2286000" marR="0" lvl="5" indent="0" algn="l" rtl="0">
              <a:spcBef>
                <a:spcPts val="0"/>
              </a:spcBef>
              <a:buFont typeface="Arial"/>
              <a:buNone/>
              <a:defRPr sz="1100" b="0" i="0" u="none" strike="noStrike" cap="none"/>
            </a:lvl6pPr>
            <a:lvl7pPr marL="2743200" marR="0" lvl="6" indent="0" algn="l" rtl="0">
              <a:spcBef>
                <a:spcPts val="0"/>
              </a:spcBef>
              <a:buFont typeface="Arial"/>
              <a:buNone/>
              <a:defRPr sz="1100" b="0" i="0" u="none" strike="noStrike" cap="none"/>
            </a:lvl7pPr>
            <a:lvl8pPr marL="3200400" marR="0" lvl="7" indent="0" algn="l" rtl="0">
              <a:spcBef>
                <a:spcPts val="0"/>
              </a:spcBef>
              <a:buFont typeface="Arial"/>
              <a:buNone/>
              <a:defRPr sz="1100" b="0" i="0" u="none" strike="noStrike" cap="none"/>
            </a:lvl8pPr>
            <a:lvl9pPr marL="3657600" marR="0" lvl="8" indent="0" algn="l" rtl="0">
              <a:spcBef>
                <a:spcPts val="0"/>
              </a:spcBef>
              <a:buFont typeface="Arial"/>
              <a:buNone/>
              <a:defRPr sz="1100" b="0" i="0" u="none" strike="noStrike" cap="none"/>
            </a:lvl9pPr>
          </a:lstStyle>
          <a:p>
            <a:endParaRPr/>
          </a:p>
        </p:txBody>
      </p:sp>
    </p:spTree>
    <p:extLst>
      <p:ext uri="{BB962C8B-B14F-4D97-AF65-F5344CB8AC3E}">
        <p14:creationId xmlns:p14="http://schemas.microsoft.com/office/powerpoint/2010/main" val="12443164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97189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597322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93996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76153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1397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39901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62627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6534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130794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3903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8466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46" name="Shape 46"/>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15" name="Shape 15"/>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19" name="Shape 1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2" name="Shape 22"/>
          <p:cNvSpPr txBox="1">
            <a:spLocks noGrp="1"/>
          </p:cNvSpPr>
          <p:nvPr>
            <p:ph type="body" idx="1"/>
          </p:nvPr>
        </p:nvSpPr>
        <p:spPr>
          <a:xfrm>
            <a:off x="311700" y="1152475"/>
            <a:ext cx="3999898"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2"/>
          </p:nvPr>
        </p:nvSpPr>
        <p:spPr>
          <a:xfrm>
            <a:off x="4832400" y="1152475"/>
            <a:ext cx="3999898"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7" name="Shape 2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30" name="Shape 30"/>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34" name="Shape 3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265500" y="1233175"/>
            <a:ext cx="4045198"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38" name="Shape 38"/>
          <p:cNvSpPr txBox="1">
            <a:spLocks noGrp="1"/>
          </p:cNvSpPr>
          <p:nvPr>
            <p:ph type="subTitle" idx="1"/>
          </p:nvPr>
        </p:nvSpPr>
        <p:spPr>
          <a:xfrm>
            <a:off x="265500" y="2803075"/>
            <a:ext cx="4045198"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vi" sz="1000" b="0" i="0" u="none" strike="noStrike" cap="none">
                <a:solidFill>
                  <a:schemeClr val="dk2"/>
                </a:solidFill>
                <a:latin typeface="Arial"/>
                <a:ea typeface="Arial"/>
                <a:cs typeface="Arial"/>
                <a:sym typeface="Arial"/>
              </a:rPr>
              <a:t>‹#›</a:t>
            </a:fld>
            <a:endParaRPr lang="vi"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744575"/>
            <a:ext cx="8520599" cy="792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vi" sz="5200" b="0" i="0" u="none" strike="noStrike" cap="none">
                <a:solidFill>
                  <a:schemeClr val="dk1"/>
                </a:solidFill>
                <a:latin typeface="Arial"/>
                <a:ea typeface="Arial"/>
                <a:cs typeface="Arial"/>
                <a:sym typeface="Arial"/>
              </a:rPr>
              <a:t>Nội dung</a:t>
            </a:r>
          </a:p>
        </p:txBody>
      </p:sp>
      <p:sp>
        <p:nvSpPr>
          <p:cNvPr id="55" name="Shape 55"/>
          <p:cNvSpPr txBox="1">
            <a:spLocks noGrp="1"/>
          </p:cNvSpPr>
          <p:nvPr>
            <p:ph type="subTitle" idx="1"/>
          </p:nvPr>
        </p:nvSpPr>
        <p:spPr>
          <a:xfrm>
            <a:off x="311700" y="1537175"/>
            <a:ext cx="8520599" cy="3333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vi" sz="2800" b="0" i="0" u="none" strike="noStrike" cap="none">
                <a:solidFill>
                  <a:schemeClr val="dk2"/>
                </a:solidFill>
                <a:latin typeface="Arial"/>
                <a:ea typeface="Arial"/>
                <a:cs typeface="Arial"/>
                <a:sym typeface="Arial"/>
              </a:rPr>
              <a:t>1.AsyncTask</a:t>
            </a:r>
          </a:p>
          <a:p>
            <a:pPr marL="0" marR="0" lvl="0" indent="0" algn="l" rtl="0">
              <a:lnSpc>
                <a:spcPct val="100000"/>
              </a:lnSpc>
              <a:spcBef>
                <a:spcPts val="0"/>
              </a:spcBef>
              <a:spcAft>
                <a:spcPts val="0"/>
              </a:spcAft>
              <a:buClr>
                <a:schemeClr val="dk2"/>
              </a:buClr>
              <a:buSzPct val="25000"/>
              <a:buFont typeface="Arial"/>
              <a:buNone/>
            </a:pPr>
            <a:r>
              <a:rPr lang="vi" sz="2800" b="0" i="0" u="none" strike="noStrike" cap="none">
                <a:solidFill>
                  <a:schemeClr val="dk2"/>
                </a:solidFill>
                <a:latin typeface="Arial"/>
                <a:ea typeface="Arial"/>
                <a:cs typeface="Arial"/>
                <a:sym typeface="Arial"/>
              </a:rPr>
              <a:t>2.Broadcast Receive</a:t>
            </a:r>
          </a:p>
          <a:p>
            <a:pPr marL="0" marR="0" lvl="0" indent="0" algn="l" rtl="0">
              <a:lnSpc>
                <a:spcPct val="100000"/>
              </a:lnSpc>
              <a:spcBef>
                <a:spcPts val="0"/>
              </a:spcBef>
              <a:spcAft>
                <a:spcPts val="0"/>
              </a:spcAft>
              <a:buClr>
                <a:schemeClr val="dk2"/>
              </a:buClr>
              <a:buSzPct val="25000"/>
              <a:buFont typeface="Arial"/>
              <a:buNone/>
            </a:pPr>
            <a:endParaRPr sz="2800" b="0" i="0" u="none" strike="noStrike" cap="none">
              <a:solidFill>
                <a:schemeClr val="dk2"/>
              </a:solidFill>
              <a:latin typeface="Arial"/>
              <a:ea typeface="Arial"/>
              <a:cs typeface="Arial"/>
              <a:sym typeface="Arial"/>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1485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B2:Đăng kí nhận Broastcast</a:t>
            </a:r>
          </a:p>
        </p:txBody>
      </p:sp>
      <p:sp>
        <p:nvSpPr>
          <p:cNvPr id="115" name="Shape 115"/>
          <p:cNvSpPr txBox="1">
            <a:spLocks noGrp="1"/>
          </p:cNvSpPr>
          <p:nvPr>
            <p:ph type="body" idx="1"/>
          </p:nvPr>
        </p:nvSpPr>
        <p:spPr>
          <a:xfrm>
            <a:off x="0" y="721200"/>
            <a:ext cx="9144000" cy="42968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vi" sz="1800" b="0" i="0" u="none" strike="noStrike" cap="none">
                <a:solidFill>
                  <a:schemeClr val="dk1"/>
                </a:solidFill>
                <a:latin typeface="Arial"/>
                <a:ea typeface="Arial"/>
                <a:cs typeface="Arial"/>
                <a:sym typeface="Arial"/>
              </a:rPr>
              <a:t>registerReceiver(mPowerButton, new IntentFilter(Intent.ACTION_SCREEN_ON)); registerReceiver(mPowerButton, new ntentFilter(Intent.ACTION_SCREEN_OFF)); registerReceiver(mPowerButton, new IntentFilter(Intent.ACTION_TIME_CHANGED));</a:t>
            </a:r>
          </a:p>
          <a:p>
            <a:pPr marL="0" marR="0" lvl="0" indent="0" algn="l" rtl="0">
              <a:lnSpc>
                <a:spcPct val="115000"/>
              </a:lnSpc>
              <a:spcBef>
                <a:spcPts val="1600"/>
              </a:spcBef>
              <a:spcAft>
                <a:spcPts val="0"/>
              </a:spcAft>
              <a:buClr>
                <a:schemeClr val="dk2"/>
              </a:buClr>
              <a:buSzPct val="25000"/>
              <a:buFont typeface="Arial"/>
              <a:buNone/>
            </a:pPr>
            <a:r>
              <a:rPr lang="vi" sz="1800" b="0" i="0" u="none" strike="noStrike" cap="none">
                <a:solidFill>
                  <a:schemeClr val="dk1"/>
                </a:solidFill>
                <a:latin typeface="Arial"/>
                <a:ea typeface="Arial"/>
                <a:cs typeface="Arial"/>
                <a:sym typeface="Arial"/>
              </a:rPr>
              <a:t>..... </a:t>
            </a:r>
          </a:p>
          <a:p>
            <a:pPr marL="0" marR="0" lvl="0" indent="0" algn="l" rtl="0">
              <a:lnSpc>
                <a:spcPct val="115000"/>
              </a:lnSpc>
              <a:spcBef>
                <a:spcPts val="1600"/>
              </a:spcBef>
              <a:spcAft>
                <a:spcPts val="0"/>
              </a:spcAft>
              <a:buClr>
                <a:schemeClr val="dk2"/>
              </a:buClr>
              <a:buSzPct val="25000"/>
              <a:buFont typeface="Arial"/>
              <a:buNone/>
            </a:pPr>
            <a:r>
              <a:rPr lang="vi" sz="1800" b="0" i="0" u="none" strike="noStrike" cap="none">
                <a:solidFill>
                  <a:schemeClr val="dk1"/>
                </a:solidFill>
                <a:latin typeface="Arial"/>
                <a:ea typeface="Arial"/>
                <a:cs typeface="Arial"/>
                <a:sym typeface="Arial"/>
              </a:rPr>
              <a:t>sau khi không dùng Broastcast nào đó ta cần dùng hàm hủy để hủy:</a:t>
            </a:r>
          </a:p>
          <a:p>
            <a:pPr marL="0" marR="0" lvl="0" indent="0" algn="l" rtl="0">
              <a:lnSpc>
                <a:spcPct val="115000"/>
              </a:lnSpc>
              <a:spcBef>
                <a:spcPts val="1600"/>
              </a:spcBef>
              <a:spcAft>
                <a:spcPts val="0"/>
              </a:spcAft>
              <a:buClr>
                <a:schemeClr val="dk2"/>
              </a:buClr>
              <a:buSzPct val="25000"/>
              <a:buFont typeface="Arial"/>
              <a:buNone/>
            </a:pPr>
            <a:r>
              <a:rPr lang="vi" sz="1800" b="0" i="0" u="none" strike="noStrike" cap="none">
                <a:solidFill>
                  <a:schemeClr val="dk1"/>
                </a:solidFill>
                <a:latin typeface="Arial"/>
                <a:ea typeface="Arial"/>
                <a:cs typeface="Arial"/>
                <a:sym typeface="Arial"/>
              </a:rPr>
              <a:t>unregisterReceiver(mPowerButton);</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58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Tạo 1 Broastcast cho ứng dụng khác sử dụng</a:t>
            </a:r>
          </a:p>
        </p:txBody>
      </p:sp>
      <p:sp>
        <p:nvSpPr>
          <p:cNvPr id="121" name="Shape 121"/>
          <p:cNvSpPr txBox="1">
            <a:spLocks noGrp="1"/>
          </p:cNvSpPr>
          <p:nvPr>
            <p:ph type="body" idx="1"/>
          </p:nvPr>
        </p:nvSpPr>
        <p:spPr>
          <a:xfrm>
            <a:off x="311700" y="752700"/>
            <a:ext cx="8520599" cy="1908299"/>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2"/>
              </a:buClr>
              <a:buSzPct val="25000"/>
              <a:buFont typeface="Arial"/>
              <a:buNone/>
            </a:pPr>
            <a:r>
              <a:rPr lang="vi" sz="1800" b="0" i="0" u="none" strike="noStrike" cap="none" dirty="0">
                <a:solidFill>
                  <a:schemeClr val="dk1"/>
                </a:solidFill>
                <a:latin typeface="Arial"/>
                <a:ea typeface="Arial"/>
                <a:cs typeface="Arial"/>
                <a:sym typeface="Arial"/>
              </a:rPr>
              <a:t>Nếu muốn chính ứng dụng của nên tạo và gửi các Custom Intent, thì khi đó bạn sẽ phải tạo và gửi các Intent đó bằng việc sử dụng phương thức sendBroadcast() bên trong lớp Activity</a:t>
            </a:r>
          </a:p>
          <a:p>
            <a:pPr marL="0" marR="0" lvl="0" indent="0" algn="just" rtl="0">
              <a:lnSpc>
                <a:spcPct val="115000"/>
              </a:lnSpc>
              <a:spcBef>
                <a:spcPts val="1600"/>
              </a:spcBef>
              <a:spcAft>
                <a:spcPts val="0"/>
              </a:spcAft>
              <a:buClr>
                <a:schemeClr val="dk2"/>
              </a:buClr>
              <a:buSzPct val="25000"/>
              <a:buFont typeface="Arial"/>
              <a:buNone/>
            </a:pPr>
            <a:r>
              <a:rPr lang="vi" sz="1800" b="0" i="0" u="none" strike="noStrike" cap="none" dirty="0">
                <a:solidFill>
                  <a:schemeClr val="dk1"/>
                </a:solidFill>
                <a:latin typeface="Arial"/>
                <a:ea typeface="Arial"/>
                <a:cs typeface="Arial"/>
                <a:sym typeface="Arial"/>
              </a:rPr>
              <a:t>để tạo action thì chỉ cần code như sau,còn công việc đăng kí nhận Broadcast vẫn như 2 trướng hợp ở trên:</a:t>
            </a:r>
          </a:p>
          <a:p>
            <a:pPr marL="0" marR="0" lvl="0" indent="0" algn="just" rtl="0">
              <a:lnSpc>
                <a:spcPct val="115000"/>
              </a:lnSpc>
              <a:spcBef>
                <a:spcPts val="1600"/>
              </a:spcBef>
              <a:spcAft>
                <a:spcPts val="0"/>
              </a:spcAft>
              <a:buClr>
                <a:schemeClr val="dk2"/>
              </a:buClr>
              <a:buSzPct val="25000"/>
              <a:buFont typeface="Arial"/>
              <a:buNone/>
            </a:pPr>
            <a:endParaRPr sz="1800" b="0" i="0" u="none" strike="noStrike" cap="none" dirty="0">
              <a:solidFill>
                <a:schemeClr val="dk1"/>
              </a:solidFill>
              <a:latin typeface="Arial"/>
              <a:ea typeface="Arial"/>
              <a:cs typeface="Arial"/>
              <a:sym typeface="Arial"/>
            </a:endParaRPr>
          </a:p>
        </p:txBody>
      </p:sp>
      <p:pic>
        <p:nvPicPr>
          <p:cNvPr id="122" name="Shape 122"/>
          <p:cNvPicPr preferRelativeResize="0"/>
          <p:nvPr/>
        </p:nvPicPr>
        <p:blipFill rotWithShape="1">
          <a:blip r:embed="rId3">
            <a:alphaModFix/>
          </a:blip>
          <a:srcRect/>
          <a:stretch/>
        </p:blipFill>
        <p:spPr>
          <a:xfrm>
            <a:off x="962950" y="2809250"/>
            <a:ext cx="4686300" cy="962023"/>
          </a:xfrm>
          <a:prstGeom prst="rect">
            <a:avLst/>
          </a:prstGeom>
          <a:noFill/>
          <a:ln>
            <a:noFill/>
          </a:ln>
        </p:spPr>
      </p:pic>
      <p:sp>
        <p:nvSpPr>
          <p:cNvPr id="123" name="Shape 123"/>
          <p:cNvSpPr txBox="1"/>
          <p:nvPr/>
        </p:nvSpPr>
        <p:spPr>
          <a:xfrm>
            <a:off x="645125" y="3987600"/>
            <a:ext cx="7937400" cy="905099"/>
          </a:xfrm>
          <a:prstGeom prst="rect">
            <a:avLst/>
          </a:prstGeom>
          <a:noFill/>
          <a:ln>
            <a:noFill/>
          </a:ln>
        </p:spPr>
        <p:txBody>
          <a:bodyPr lIns="91425" tIns="91425" rIns="91425" bIns="91425" anchor="ctr" anchorCtr="0">
            <a:noAutofit/>
          </a:bodyPr>
          <a:lstStyle/>
          <a:p>
            <a:pPr marL="0" marR="0" lvl="0" indent="0" algn="just" rtl="0">
              <a:lnSpc>
                <a:spcPct val="115000"/>
              </a:lnSpc>
              <a:spcBef>
                <a:spcPts val="0"/>
              </a:spcBef>
              <a:spcAft>
                <a:spcPts val="0"/>
              </a:spcAft>
              <a:buClr>
                <a:srgbClr val="FF0000"/>
              </a:buClr>
              <a:buSzPct val="25000"/>
              <a:buFont typeface="Arial"/>
              <a:buNone/>
            </a:pPr>
            <a:r>
              <a:rPr lang="vi" sz="1800" b="0" i="0" u="none" strike="noStrike" cap="none" dirty="0">
                <a:solidFill>
                  <a:srgbClr val="FF0000"/>
                </a:solidFill>
                <a:latin typeface="Arial"/>
                <a:ea typeface="Arial"/>
                <a:cs typeface="Arial"/>
                <a:sym typeface="Arial"/>
              </a:rPr>
              <a:t>chú ý:nếu cần intent tới 1 Broadcast nào đó cố định(thường thì trong app với nhau) thì ta không cần setAction mà chỉ dùng Intent intent=new Intent(this,BroastCast.class) rồi send như thường</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49600" y="-1034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AsyncTask</a:t>
            </a:r>
          </a:p>
        </p:txBody>
      </p:sp>
      <p:sp>
        <p:nvSpPr>
          <p:cNvPr id="61" name="Shape 61"/>
          <p:cNvSpPr txBox="1">
            <a:spLocks noGrp="1"/>
          </p:cNvSpPr>
          <p:nvPr>
            <p:ph type="body" idx="1"/>
          </p:nvPr>
        </p:nvSpPr>
        <p:spPr>
          <a:xfrm>
            <a:off x="249600" y="469250"/>
            <a:ext cx="8520599" cy="46742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2"/>
              </a:buClr>
              <a:buSzPct val="25000"/>
              <a:buFont typeface="Arial"/>
              <a:buNone/>
            </a:pPr>
            <a:r>
              <a:rPr lang="vi" sz="1800" b="1" i="0" u="none" strike="noStrike" cap="none">
                <a:solidFill>
                  <a:schemeClr val="dk2"/>
                </a:solidFill>
                <a:latin typeface="Arial"/>
                <a:ea typeface="Arial"/>
                <a:cs typeface="Arial"/>
                <a:sym typeface="Arial"/>
              </a:rPr>
              <a:t>Khái niệm</a:t>
            </a:r>
            <a:r>
              <a:rPr lang="vi" sz="1800" b="0" i="0" u="none" strike="noStrike" cap="none">
                <a:solidFill>
                  <a:schemeClr val="dk2"/>
                </a:solidFill>
                <a:latin typeface="Arial"/>
                <a:ea typeface="Arial"/>
                <a:cs typeface="Arial"/>
                <a:sym typeface="Arial"/>
              </a:rPr>
              <a:t>:Một chương trình chạy trên Android có thể sẽ có cấu trúc phức tạp. Yêu cầu kết nối đến Server, CSDL, tải file … Nếu chúng ta xử lý các công việc đó trên Main Thread sẽ làm ứng dụng có vẻ chạy chậm hay treo vì chúng làm gián đoạn việc cập nhật, xử lý trên GUI. Có nhiều cách để giải quyết vấn đề này: sử dụng Service, Thread hay đơn giản hơn là dùng Async Task (Asynchronous Task).</a:t>
            </a:r>
          </a:p>
          <a:p>
            <a:pPr marL="0" marR="0" lvl="0" indent="0" algn="just" rtl="0">
              <a:lnSpc>
                <a:spcPct val="115000"/>
              </a:lnSpc>
              <a:spcBef>
                <a:spcPts val="0"/>
              </a:spcBef>
              <a:spcAft>
                <a:spcPts val="0"/>
              </a:spcAft>
              <a:buClr>
                <a:schemeClr val="dk2"/>
              </a:buClr>
              <a:buSzPct val="25000"/>
              <a:buFont typeface="Arial"/>
              <a:buNone/>
            </a:pPr>
            <a:r>
              <a:rPr lang="vi" sz="1800" b="1" i="0" u="none" strike="noStrike" cap="none">
                <a:solidFill>
                  <a:schemeClr val="dk2"/>
                </a:solidFill>
                <a:latin typeface="Arial"/>
                <a:ea typeface="Arial"/>
                <a:cs typeface="Arial"/>
                <a:sym typeface="Arial"/>
              </a:rPr>
              <a:t>Cấu trúc:</a:t>
            </a:r>
          </a:p>
          <a:p>
            <a:pPr marL="0" marR="0" lvl="0" indent="0" algn="just" rtl="0">
              <a:lnSpc>
                <a:spcPct val="115000"/>
              </a:lnSpc>
              <a:spcBef>
                <a:spcPts val="0"/>
              </a:spcBef>
              <a:spcAft>
                <a:spcPts val="0"/>
              </a:spcAft>
              <a:buClr>
                <a:schemeClr val="dk2"/>
              </a:buClr>
              <a:buSzPct val="25000"/>
              <a:buFont typeface="Arial"/>
              <a:buNone/>
            </a:pPr>
            <a:r>
              <a:rPr lang="vi" sz="1800" b="0" i="0" u="none" strike="noStrike" cap="none">
                <a:solidFill>
                  <a:schemeClr val="dk2"/>
                </a:solidFill>
                <a:latin typeface="Arial"/>
                <a:ea typeface="Arial"/>
                <a:cs typeface="Arial"/>
                <a:sym typeface="Arial"/>
              </a:rPr>
              <a:t>AsyncTask&lt;Params, Progress, Result&gt; có 3 đối số là các Generic Type: </a:t>
            </a:r>
          </a:p>
          <a:p>
            <a:pPr marL="0" marR="0" lvl="0" indent="0" algn="just" rtl="0">
              <a:lnSpc>
                <a:spcPct val="115000"/>
              </a:lnSpc>
              <a:spcBef>
                <a:spcPts val="0"/>
              </a:spcBef>
              <a:spcAft>
                <a:spcPts val="0"/>
              </a:spcAft>
              <a:buClr>
                <a:schemeClr val="dk2"/>
              </a:buClr>
              <a:buSzPct val="25000"/>
              <a:buFont typeface="Arial"/>
              <a:buNone/>
            </a:pPr>
            <a:r>
              <a:rPr lang="vi" sz="1800" b="1" i="0" u="none" strike="noStrike" cap="none">
                <a:solidFill>
                  <a:schemeClr val="dk2"/>
                </a:solidFill>
                <a:latin typeface="Arial"/>
                <a:ea typeface="Arial"/>
                <a:cs typeface="Arial"/>
                <a:sym typeface="Arial"/>
              </a:rPr>
              <a:t>Params</a:t>
            </a:r>
            <a:r>
              <a:rPr lang="vi" sz="1800" b="0" i="0" u="none" strike="noStrike" cap="none">
                <a:solidFill>
                  <a:schemeClr val="dk2"/>
                </a:solidFill>
                <a:latin typeface="Arial"/>
                <a:ea typeface="Arial"/>
                <a:cs typeface="Arial"/>
                <a:sym typeface="Arial"/>
              </a:rPr>
              <a:t>: Là giá trị ((biến) được truyền vào khi gọi thực thi tiến trình và nó sẽ được truyền vào doInBackground </a:t>
            </a:r>
          </a:p>
          <a:p>
            <a:pPr marL="0" marR="0" lvl="0" indent="0" algn="just" rtl="0">
              <a:lnSpc>
                <a:spcPct val="115000"/>
              </a:lnSpc>
              <a:spcBef>
                <a:spcPts val="0"/>
              </a:spcBef>
              <a:spcAft>
                <a:spcPts val="0"/>
              </a:spcAft>
              <a:buClr>
                <a:schemeClr val="dk2"/>
              </a:buClr>
              <a:buSzPct val="25000"/>
              <a:buFont typeface="Arial"/>
              <a:buNone/>
            </a:pPr>
            <a:r>
              <a:rPr lang="vi" sz="1800" b="1" i="0" u="none" strike="noStrike" cap="none">
                <a:solidFill>
                  <a:schemeClr val="dk2"/>
                </a:solidFill>
                <a:latin typeface="Arial"/>
                <a:ea typeface="Arial"/>
                <a:cs typeface="Arial"/>
                <a:sym typeface="Arial"/>
              </a:rPr>
              <a:t>Progress</a:t>
            </a:r>
            <a:r>
              <a:rPr lang="vi" sz="1800" b="0" i="0" u="none" strike="noStrike" cap="none">
                <a:solidFill>
                  <a:schemeClr val="dk2"/>
                </a:solidFill>
                <a:latin typeface="Arial"/>
                <a:ea typeface="Arial"/>
                <a:cs typeface="Arial"/>
                <a:sym typeface="Arial"/>
              </a:rPr>
              <a:t>: Là giá trị (biến) dùng để update giao diện diện lúc tiến trình thực thi, biến này sẽ được truyền vào hàm onProgressUpdate. </a:t>
            </a:r>
          </a:p>
          <a:p>
            <a:pPr marL="0" marR="0" lvl="0" indent="0" algn="just" rtl="0">
              <a:lnSpc>
                <a:spcPct val="115000"/>
              </a:lnSpc>
              <a:spcBef>
                <a:spcPts val="0"/>
              </a:spcBef>
              <a:spcAft>
                <a:spcPts val="0"/>
              </a:spcAft>
              <a:buClr>
                <a:schemeClr val="dk2"/>
              </a:buClr>
              <a:buSzPct val="25000"/>
              <a:buFont typeface="Arial"/>
              <a:buNone/>
            </a:pPr>
            <a:r>
              <a:rPr lang="vi" sz="1800" b="1" i="0" u="none" strike="noStrike" cap="none">
                <a:solidFill>
                  <a:schemeClr val="dk2"/>
                </a:solidFill>
                <a:latin typeface="Arial"/>
                <a:ea typeface="Arial"/>
                <a:cs typeface="Arial"/>
                <a:sym typeface="Arial"/>
              </a:rPr>
              <a:t>Result</a:t>
            </a:r>
            <a:r>
              <a:rPr lang="vi" sz="1800" b="0" i="0" u="none" strike="noStrike" cap="none">
                <a:solidFill>
                  <a:schemeClr val="dk2"/>
                </a:solidFill>
                <a:latin typeface="Arial"/>
                <a:ea typeface="Arial"/>
                <a:cs typeface="Arial"/>
                <a:sym typeface="Arial"/>
              </a:rPr>
              <a:t>: Là biến dùng để lưu trữ kết quả trả về sau khi tiến trình thực hiện xong. Những đối số nào không sử dụng trong quá trình thực thi tiến trình thì ta thay bằng Void.</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49600" y="1552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AsyncTask(Các phương thức thường dùng)</a:t>
            </a:r>
          </a:p>
        </p:txBody>
      </p:sp>
      <p:sp>
        <p:nvSpPr>
          <p:cNvPr id="67" name="Shape 67"/>
          <p:cNvSpPr txBox="1">
            <a:spLocks noGrp="1"/>
          </p:cNvSpPr>
          <p:nvPr>
            <p:ph type="body" idx="1"/>
          </p:nvPr>
        </p:nvSpPr>
        <p:spPr>
          <a:xfrm>
            <a:off x="311700" y="727950"/>
            <a:ext cx="8520599" cy="4281000"/>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2"/>
              </a:buClr>
              <a:buSzPct val="25000"/>
              <a:buFont typeface="Arial"/>
              <a:buNone/>
            </a:pPr>
            <a:r>
              <a:rPr lang="vi" sz="1800" b="1" i="0" u="none" strike="noStrike" cap="none">
                <a:solidFill>
                  <a:schemeClr val="dk1"/>
                </a:solidFill>
                <a:latin typeface="Arial"/>
                <a:ea typeface="Arial"/>
                <a:cs typeface="Arial"/>
                <a:sym typeface="Arial"/>
              </a:rPr>
              <a:t>onPreExecute()</a:t>
            </a:r>
            <a:r>
              <a:rPr lang="vi" sz="1800" b="0" i="0" u="none" strike="noStrike" cap="none">
                <a:solidFill>
                  <a:schemeClr val="dk1"/>
                </a:solidFill>
                <a:latin typeface="Arial"/>
                <a:ea typeface="Arial"/>
                <a:cs typeface="Arial"/>
                <a:sym typeface="Arial"/>
              </a:rPr>
              <a:t> :Tự động được gọi đầu tiên khi tiến trình được kích hoạt. </a:t>
            </a:r>
          </a:p>
          <a:p>
            <a:pPr marL="0" marR="0" lvl="0" indent="0" algn="just" rtl="0">
              <a:lnSpc>
                <a:spcPct val="115000"/>
              </a:lnSpc>
              <a:spcBef>
                <a:spcPts val="1600"/>
              </a:spcBef>
              <a:spcAft>
                <a:spcPts val="0"/>
              </a:spcAft>
              <a:buClr>
                <a:schemeClr val="dk2"/>
              </a:buClr>
              <a:buSzPct val="25000"/>
              <a:buFont typeface="Arial"/>
              <a:buNone/>
            </a:pPr>
            <a:r>
              <a:rPr lang="vi" sz="1800" b="1" i="0" u="none" strike="noStrike" cap="none">
                <a:solidFill>
                  <a:schemeClr val="dk1"/>
                </a:solidFill>
                <a:latin typeface="Arial"/>
                <a:ea typeface="Arial"/>
                <a:cs typeface="Arial"/>
                <a:sym typeface="Arial"/>
              </a:rPr>
              <a:t>doInBackground()</a:t>
            </a:r>
            <a:r>
              <a:rPr lang="vi" sz="1800" b="0" i="0" u="none" strike="noStrike" cap="none">
                <a:solidFill>
                  <a:schemeClr val="dk1"/>
                </a:solidFill>
                <a:latin typeface="Arial"/>
                <a:ea typeface="Arial"/>
                <a:cs typeface="Arial"/>
                <a:sym typeface="Arial"/>
              </a:rPr>
              <a:t>: Được thực thi trong quá trình tiến trình chạy nền, thông qua hàm này để ta gọi hàm onProgressUpdate để cập nhật giao diện (gọi lệnh publishProgress). Ta không thể cập nhật giao diện trong hàm doInBackground(). </a:t>
            </a:r>
            <a:r>
              <a:rPr lang="vi" sz="1800" b="1" i="0" u="none" strike="noStrike" cap="none">
                <a:solidFill>
                  <a:schemeClr val="dk1"/>
                </a:solidFill>
                <a:latin typeface="Arial"/>
                <a:ea typeface="Arial"/>
                <a:cs typeface="Arial"/>
                <a:sym typeface="Arial"/>
              </a:rPr>
              <a:t>onProgressUpdate ():</a:t>
            </a:r>
            <a:r>
              <a:rPr lang="vi" sz="1800" b="0" i="0" u="none" strike="noStrike" cap="none">
                <a:solidFill>
                  <a:schemeClr val="dk1"/>
                </a:solidFill>
                <a:latin typeface="Arial"/>
                <a:ea typeface="Arial"/>
                <a:cs typeface="Arial"/>
                <a:sym typeface="Arial"/>
              </a:rPr>
              <a:t> Dùng để cập nhật giao diện lúc runtime </a:t>
            </a:r>
          </a:p>
          <a:p>
            <a:pPr marL="0" marR="0" lvl="0" indent="0" algn="just" rtl="0">
              <a:lnSpc>
                <a:spcPct val="115000"/>
              </a:lnSpc>
              <a:spcBef>
                <a:spcPts val="1600"/>
              </a:spcBef>
              <a:spcAft>
                <a:spcPts val="0"/>
              </a:spcAft>
              <a:buClr>
                <a:schemeClr val="dk2"/>
              </a:buClr>
              <a:buSzPct val="25000"/>
              <a:buFont typeface="Arial"/>
              <a:buNone/>
            </a:pPr>
            <a:r>
              <a:rPr lang="vi" sz="1800" b="1" i="0" u="none" strike="noStrike" cap="none">
                <a:solidFill>
                  <a:schemeClr val="dk1"/>
                </a:solidFill>
                <a:latin typeface="Arial"/>
                <a:ea typeface="Arial"/>
                <a:cs typeface="Arial"/>
                <a:sym typeface="Arial"/>
              </a:rPr>
              <a:t>onPostExecute(): </a:t>
            </a:r>
            <a:r>
              <a:rPr lang="vi" sz="1800" b="0" i="0" u="none" strike="noStrike" cap="none">
                <a:solidFill>
                  <a:schemeClr val="dk1"/>
                </a:solidFill>
                <a:latin typeface="Arial"/>
                <a:ea typeface="Arial"/>
                <a:cs typeface="Arial"/>
                <a:sym typeface="Arial"/>
              </a:rPr>
              <a:t>Sau khi tiến trình kết thúc thì hàm này sẽ tự động sảy ra. Ta có thể lấy được kết quả trả về sau khi thực hiện tiến trình kết thúc ở đây. </a:t>
            </a:r>
          </a:p>
          <a:p>
            <a:pPr marL="0" marR="0" lvl="0" indent="0" algn="just" rtl="0">
              <a:lnSpc>
                <a:spcPct val="115000"/>
              </a:lnSpc>
              <a:spcBef>
                <a:spcPts val="1600"/>
              </a:spcBef>
              <a:spcAft>
                <a:spcPts val="0"/>
              </a:spcAft>
              <a:buClr>
                <a:schemeClr val="dk2"/>
              </a:buClr>
              <a:buSzPct val="25000"/>
              <a:buFont typeface="Arial"/>
              <a:buNone/>
            </a:pPr>
            <a:r>
              <a:rPr lang="vi" sz="1800" b="0" i="0" u="none" strike="noStrike" cap="none">
                <a:solidFill>
                  <a:schemeClr val="dk1"/>
                </a:solidFill>
                <a:latin typeface="Arial"/>
                <a:ea typeface="Arial"/>
                <a:cs typeface="Arial"/>
                <a:sym typeface="Arial"/>
              </a:rPr>
              <a:t>Trong 4 hàm trên thì hàm doInBackground() bắt buộc phải tồn tại, còn các hàm khác có thể khuyết, nhưng thường thì nên viết lại tất cả các hàm đó..</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70300" y="-827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AsyncTask(Hướng dẫn code)</a:t>
            </a:r>
          </a:p>
        </p:txBody>
      </p:sp>
      <p:sp>
        <p:nvSpPr>
          <p:cNvPr id="73" name="Shape 73"/>
          <p:cNvSpPr txBox="1">
            <a:spLocks noGrp="1"/>
          </p:cNvSpPr>
          <p:nvPr>
            <p:ph type="body" idx="1"/>
          </p:nvPr>
        </p:nvSpPr>
        <p:spPr>
          <a:xfrm>
            <a:off x="270300" y="427825"/>
            <a:ext cx="8520599" cy="6795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vi" sz="1800" b="0" i="0" u="none" strike="noStrike" cap="none">
                <a:solidFill>
                  <a:schemeClr val="dk2"/>
                </a:solidFill>
                <a:latin typeface="Arial"/>
                <a:ea typeface="Arial"/>
                <a:cs typeface="Arial"/>
                <a:sym typeface="Arial"/>
              </a:rPr>
              <a:t>B1:</a:t>
            </a:r>
            <a:r>
              <a:rPr lang="vi" sz="1800" b="0" i="0" u="none" strike="noStrike" cap="none">
                <a:solidFill>
                  <a:schemeClr val="dk1"/>
                </a:solidFill>
                <a:latin typeface="Arial"/>
                <a:ea typeface="Arial"/>
                <a:cs typeface="Arial"/>
                <a:sym typeface="Arial"/>
              </a:rPr>
              <a:t> Đối với AsyncTask thì ta cần tạo một lớp kế thừa từ AsyncTask.sau khi kế thừa ta có code AsysncTask có cấu trúc như sau:</a:t>
            </a:r>
          </a:p>
          <a:p>
            <a:pPr marL="0" marR="0" lvl="0" indent="0" algn="l" rtl="0">
              <a:lnSpc>
                <a:spcPct val="115000"/>
              </a:lnSpc>
              <a:spcBef>
                <a:spcPts val="1600"/>
              </a:spcBef>
              <a:spcAft>
                <a:spcPts val="0"/>
              </a:spcAft>
              <a:buClr>
                <a:schemeClr val="dk2"/>
              </a:buClr>
              <a:buSzPct val="250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2"/>
              </a:buClr>
              <a:buSzPct val="25000"/>
              <a:buFont typeface="Arial"/>
              <a:buNone/>
            </a:pPr>
            <a:endParaRPr sz="1800" b="0" i="0" u="none" strike="noStrike" cap="none">
              <a:solidFill>
                <a:schemeClr val="dk2"/>
              </a:solidFill>
              <a:latin typeface="Arial"/>
              <a:ea typeface="Arial"/>
              <a:cs typeface="Arial"/>
              <a:sym typeface="Arial"/>
            </a:endParaRPr>
          </a:p>
        </p:txBody>
      </p:sp>
      <p:pic>
        <p:nvPicPr>
          <p:cNvPr id="74" name="Shape 74"/>
          <p:cNvPicPr preferRelativeResize="0"/>
          <p:nvPr/>
        </p:nvPicPr>
        <p:blipFill rotWithShape="1">
          <a:blip r:embed="rId3">
            <a:alphaModFix/>
          </a:blip>
          <a:srcRect/>
          <a:stretch/>
        </p:blipFill>
        <p:spPr>
          <a:xfrm>
            <a:off x="311700" y="1169450"/>
            <a:ext cx="3662350" cy="3974048"/>
          </a:xfrm>
          <a:prstGeom prst="rect">
            <a:avLst/>
          </a:prstGeom>
          <a:noFill/>
          <a:ln>
            <a:noFill/>
          </a:ln>
        </p:spPr>
      </p:pic>
      <p:sp>
        <p:nvSpPr>
          <p:cNvPr id="75" name="Shape 75"/>
          <p:cNvSpPr txBox="1"/>
          <p:nvPr/>
        </p:nvSpPr>
        <p:spPr>
          <a:xfrm>
            <a:off x="4048650" y="1071750"/>
            <a:ext cx="5029499" cy="3889199"/>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rgbClr val="FF9900"/>
              </a:buClr>
              <a:buSzPct val="25000"/>
              <a:buFont typeface="Arial"/>
              <a:buNone/>
            </a:pPr>
            <a:r>
              <a:rPr lang="vi" sz="1800" b="0" i="0" u="none" strike="noStrike" cap="none">
                <a:solidFill>
                  <a:srgbClr val="FF9900"/>
                </a:solidFill>
                <a:latin typeface="Arial"/>
                <a:ea typeface="Arial"/>
                <a:cs typeface="Arial"/>
                <a:sym typeface="Arial"/>
              </a:rPr>
              <a:t>ExampleAsysnTask() là hàm dựng ta có thể truyền vào gì tùy ý ở đây truyền vào TextView để hiển thị kết quả.</a:t>
            </a:r>
          </a:p>
          <a:p>
            <a:pPr marL="0" marR="0" lvl="0" indent="0" algn="just" rtl="0">
              <a:lnSpc>
                <a:spcPct val="115000"/>
              </a:lnSpc>
              <a:spcBef>
                <a:spcPts val="0"/>
              </a:spcBef>
              <a:spcAft>
                <a:spcPts val="0"/>
              </a:spcAft>
              <a:buClr>
                <a:srgbClr val="FF9900"/>
              </a:buClr>
              <a:buSzPct val="25000"/>
              <a:buFont typeface="Arial"/>
              <a:buNone/>
            </a:pPr>
            <a:r>
              <a:rPr lang="vi" sz="1800" b="0" i="0" u="none" strike="noStrike" cap="none">
                <a:solidFill>
                  <a:srgbClr val="FF9900"/>
                </a:solidFill>
                <a:latin typeface="Arial"/>
                <a:ea typeface="Arial"/>
                <a:cs typeface="Arial"/>
                <a:sym typeface="Arial"/>
              </a:rPr>
              <a:t>đây AsyncTast 3 param là 3 kiểu Integer,Integer và String sau này dùng truyền vào tất cả các object(chú ý ở mỗi hàm nhận các tham số này đều là mảng).</a:t>
            </a:r>
          </a:p>
          <a:p>
            <a:pPr marL="0" marR="0" lvl="0" indent="0" algn="just" rtl="0">
              <a:lnSpc>
                <a:spcPct val="115000"/>
              </a:lnSpc>
              <a:spcBef>
                <a:spcPts val="0"/>
              </a:spcBef>
              <a:spcAft>
                <a:spcPts val="0"/>
              </a:spcAft>
              <a:buClr>
                <a:srgbClr val="FF9900"/>
              </a:buClr>
              <a:buSzPct val="25000"/>
              <a:buFont typeface="Arial"/>
              <a:buNone/>
            </a:pPr>
            <a:r>
              <a:rPr lang="vi" sz="1800" b="0" i="0" u="none" strike="noStrike" cap="none">
                <a:solidFill>
                  <a:srgbClr val="FF9900"/>
                </a:solidFill>
                <a:latin typeface="Arial"/>
                <a:ea typeface="Arial"/>
                <a:cs typeface="Arial"/>
                <a:sym typeface="Arial"/>
              </a:rPr>
              <a:t>doInBackground(Integer...params) params trong hàm này truyền vào từ hàm gọi asyncTask này thực hiện....các thông số còn lại đã giải thích...</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572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AsysnTask(Hướng dẫn code)</a:t>
            </a:r>
          </a:p>
        </p:txBody>
      </p:sp>
      <p:sp>
        <p:nvSpPr>
          <p:cNvPr id="81" name="Shape 81"/>
          <p:cNvSpPr txBox="1">
            <a:spLocks noGrp="1"/>
          </p:cNvSpPr>
          <p:nvPr>
            <p:ph type="body" idx="1"/>
          </p:nvPr>
        </p:nvSpPr>
        <p:spPr>
          <a:xfrm>
            <a:off x="311700" y="629975"/>
            <a:ext cx="8520599" cy="4433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vi" sz="1800" b="0" i="0" u="none" strike="noStrike" cap="none">
                <a:solidFill>
                  <a:schemeClr val="dk2"/>
                </a:solidFill>
                <a:latin typeface="Arial"/>
                <a:ea typeface="Arial"/>
                <a:cs typeface="Arial"/>
                <a:sym typeface="Arial"/>
              </a:rPr>
              <a:t>B2:ta gọi thực thi asysnTask bằng cách khởi tạo 1 đối tượng rồi .execute()</a:t>
            </a:r>
          </a:p>
          <a:p>
            <a:pPr marL="0" marR="0" lvl="0" indent="0" algn="l" rtl="0">
              <a:lnSpc>
                <a:spcPct val="115000"/>
              </a:lnSpc>
              <a:spcBef>
                <a:spcPts val="1600"/>
              </a:spcBef>
              <a:spcAft>
                <a:spcPts val="0"/>
              </a:spcAft>
              <a:buClr>
                <a:schemeClr val="dk2"/>
              </a:buClr>
              <a:buSzPct val="25000"/>
              <a:buFont typeface="Arial"/>
              <a:buNone/>
            </a:pPr>
            <a:r>
              <a:rPr lang="vi" sz="1800" b="0" i="0" u="none" strike="noStrike" cap="none">
                <a:solidFill>
                  <a:schemeClr val="dk2"/>
                </a:solidFill>
                <a:latin typeface="Arial"/>
                <a:ea typeface="Arial"/>
                <a:cs typeface="Arial"/>
                <a:sym typeface="Arial"/>
              </a:rPr>
              <a:t>quay lại code ở b1 ta có hàm thực thi như sau:</a:t>
            </a:r>
          </a:p>
          <a:p>
            <a:pPr marL="0" marR="0" lvl="0" indent="0" algn="l" rtl="0">
              <a:lnSpc>
                <a:spcPct val="115000"/>
              </a:lnSpc>
              <a:spcBef>
                <a:spcPts val="1600"/>
              </a:spcBef>
              <a:spcAft>
                <a:spcPts val="0"/>
              </a:spcAft>
              <a:buClr>
                <a:schemeClr val="dk2"/>
              </a:buClr>
              <a:buSzPct val="25000"/>
              <a:buFont typeface="Arial"/>
              <a:buNone/>
            </a:pPr>
            <a:r>
              <a:rPr lang="vi" sz="1800" b="0" i="0" u="none" strike="noStrike" cap="none">
                <a:solidFill>
                  <a:schemeClr val="dk2"/>
                </a:solidFill>
                <a:latin typeface="Arial"/>
                <a:ea typeface="Arial"/>
                <a:cs typeface="Arial"/>
                <a:sym typeface="Arial"/>
              </a:rPr>
              <a:t>- ExampleAsysnTask exampleAsysnTask = new ExampleAsysnTask((TextView) findViewById(R.id.tvText)); </a:t>
            </a:r>
          </a:p>
          <a:p>
            <a:pPr marL="0" marR="0" lvl="0" indent="0" algn="l" rtl="0">
              <a:lnSpc>
                <a:spcPct val="115000"/>
              </a:lnSpc>
              <a:spcBef>
                <a:spcPts val="1600"/>
              </a:spcBef>
              <a:spcAft>
                <a:spcPts val="0"/>
              </a:spcAft>
              <a:buClr>
                <a:schemeClr val="dk2"/>
              </a:buClr>
              <a:buSzPct val="25000"/>
              <a:buFont typeface="Arial"/>
              <a:buNone/>
            </a:pPr>
            <a:r>
              <a:rPr lang="vi" sz="1800" b="0" i="0" u="none" strike="noStrike" cap="none">
                <a:solidFill>
                  <a:schemeClr val="dk2"/>
                </a:solidFill>
                <a:latin typeface="Arial"/>
                <a:ea typeface="Arial"/>
                <a:cs typeface="Arial"/>
                <a:sym typeface="Arial"/>
              </a:rPr>
              <a:t>- exampleAsysnTask.execute(10);(ở đây 10 là do trong hàm doInbackground truyền vào 1 tham số Integer ở đây ta có thể truyền vào 1 mảng Integer hoặc không truyền...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Broadcast Receive</a:t>
            </a:r>
          </a:p>
        </p:txBody>
      </p:sp>
      <p:sp>
        <p:nvSpPr>
          <p:cNvPr id="87" name="Shape 87"/>
          <p:cNvSpPr txBox="1">
            <a:spLocks noGrp="1"/>
          </p:cNvSpPr>
          <p:nvPr>
            <p:ph type="body" idx="1"/>
          </p:nvPr>
        </p:nvSpPr>
        <p:spPr>
          <a:xfrm>
            <a:off x="311700" y="572700"/>
            <a:ext cx="8520599" cy="45707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2"/>
              </a:buClr>
              <a:buSzPct val="25000"/>
              <a:buFont typeface="Arial"/>
              <a:buNone/>
            </a:pPr>
            <a:r>
              <a:rPr lang="vi" sz="1400" b="1" i="0" u="none" strike="noStrike" cap="none">
                <a:solidFill>
                  <a:schemeClr val="dk2"/>
                </a:solidFill>
                <a:latin typeface="Arial"/>
                <a:ea typeface="Arial"/>
                <a:cs typeface="Arial"/>
                <a:sym typeface="Arial"/>
              </a:rPr>
              <a:t>Khái niệm:</a:t>
            </a:r>
            <a:r>
              <a:rPr lang="vi" sz="1400" b="0" i="0" u="none" strike="noStrike" cap="none">
                <a:solidFill>
                  <a:schemeClr val="dk2"/>
                </a:solidFill>
                <a:latin typeface="Arial"/>
                <a:ea typeface="Arial"/>
                <a:cs typeface="Arial"/>
                <a:sym typeface="Arial"/>
              </a:rPr>
              <a:t>BroadcastReceiver có thể gọi là Receiver là một trong bốn loại thành phần trong ứng dụng Android(activity,broadcast,service,ContenProvider). Chức năng dùng để nhận các sự kiện mà các ứng dụng hoặc hệ thống phát đi.</a:t>
            </a:r>
          </a:p>
          <a:p>
            <a:pPr marL="0" marR="0" lvl="0" indent="0" algn="just" rtl="0">
              <a:lnSpc>
                <a:spcPct val="115000"/>
              </a:lnSpc>
              <a:spcBef>
                <a:spcPts val="0"/>
              </a:spcBef>
              <a:spcAft>
                <a:spcPts val="0"/>
              </a:spcAft>
              <a:buClr>
                <a:schemeClr val="dk2"/>
              </a:buClr>
              <a:buSzPct val="25000"/>
              <a:buFont typeface="Arial"/>
              <a:buNone/>
            </a:pPr>
            <a:r>
              <a:rPr lang="vi" sz="1400" b="1" i="0" u="none" strike="noStrike" cap="none">
                <a:solidFill>
                  <a:schemeClr val="dk2"/>
                </a:solidFill>
                <a:latin typeface="Arial"/>
                <a:ea typeface="Arial"/>
                <a:cs typeface="Arial"/>
                <a:sym typeface="Arial"/>
              </a:rPr>
              <a:t>Một số broadcast thông dụng:</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 • Báo hệ thống khởi động xong</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 •  Báo pin có sự thay đổi</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 • Báo có package mới cài vào hoặc xóa đi</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 • Báo tắt máy</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 • Báo cắm sạc , rút sạc…</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•Thông báo tin nhắn tới </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 Thông báo cắm, rút thẻ nhớ </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 Thông báo có cuộc gọi đi</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 thời gian thay đổi</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 tắt,bật màn hình...</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rgbClr val="FF0000"/>
                </a:solidFill>
                <a:latin typeface="Arial"/>
                <a:ea typeface="Arial"/>
                <a:cs typeface="Arial"/>
                <a:sym typeface="Arial"/>
              </a:rPr>
              <a:t>chú ý:các action xem ở đây </a:t>
            </a:r>
          </a:p>
          <a:p>
            <a:pPr marL="0" marR="0" lvl="0" indent="0" algn="just" rtl="0">
              <a:lnSpc>
                <a:spcPct val="115000"/>
              </a:lnSpc>
              <a:spcBef>
                <a:spcPts val="0"/>
              </a:spcBef>
              <a:spcAft>
                <a:spcPts val="0"/>
              </a:spcAft>
              <a:buClr>
                <a:schemeClr val="dk2"/>
              </a:buClr>
              <a:buSzPct val="25000"/>
              <a:buFont typeface="Arial"/>
              <a:buNone/>
            </a:pPr>
            <a:r>
              <a:rPr lang="vi" sz="1400" b="0" i="0" u="none" strike="noStrike" cap="none">
                <a:solidFill>
                  <a:schemeClr val="dk2"/>
                </a:solidFill>
                <a:latin typeface="Arial"/>
                <a:ea typeface="Arial"/>
                <a:cs typeface="Arial"/>
                <a:sym typeface="Arial"/>
              </a:rPr>
              <a:t>http://developer.android.com/intl/vi/reference/android/content/Intent.html#nestedclasses</a:t>
            </a:r>
          </a:p>
          <a:p>
            <a:pPr marL="0" marR="0" lvl="0" indent="0" algn="just" rtl="0">
              <a:lnSpc>
                <a:spcPct val="115000"/>
              </a:lnSpc>
              <a:spcBef>
                <a:spcPts val="0"/>
              </a:spcBef>
              <a:spcAft>
                <a:spcPts val="0"/>
              </a:spcAft>
              <a:buClr>
                <a:schemeClr val="dk2"/>
              </a:buClr>
              <a:buSzPct val="25000"/>
              <a:buFont typeface="Arial"/>
              <a:buNone/>
            </a:pPr>
            <a:endParaRPr sz="1400" b="0" i="0" u="none" strike="noStrike" cap="none">
              <a:solidFill>
                <a:schemeClr val="dk2"/>
              </a:solidFill>
              <a:latin typeface="Arial"/>
              <a:ea typeface="Arial"/>
              <a:cs typeface="Arial"/>
              <a:sym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Broadcast Receive(Hướng dẫn code)</a:t>
            </a:r>
          </a:p>
        </p:txBody>
      </p:sp>
      <p:sp>
        <p:nvSpPr>
          <p:cNvPr id="93" name="Shape 93"/>
          <p:cNvSpPr txBox="1">
            <a:spLocks noGrp="1"/>
          </p:cNvSpPr>
          <p:nvPr>
            <p:ph type="body" idx="1"/>
          </p:nvPr>
        </p:nvSpPr>
        <p:spPr>
          <a:xfrm>
            <a:off x="311700" y="1152475"/>
            <a:ext cx="8520599" cy="12653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vi" sz="1800" b="1" i="0" u="none" strike="noStrike" cap="none">
                <a:solidFill>
                  <a:schemeClr val="dk2"/>
                </a:solidFill>
                <a:latin typeface="Arial"/>
                <a:ea typeface="Arial"/>
                <a:cs typeface="Arial"/>
                <a:sym typeface="Arial"/>
              </a:rPr>
              <a:t>B1:Tạo Broadcast Receiver trong Android</a:t>
            </a:r>
          </a:p>
          <a:p>
            <a:pPr marL="0" marR="0" lvl="0" indent="0" algn="l" rtl="0">
              <a:lnSpc>
                <a:spcPct val="115000"/>
              </a:lnSpc>
              <a:spcBef>
                <a:spcPts val="1600"/>
              </a:spcBef>
              <a:spcAft>
                <a:spcPts val="0"/>
              </a:spcAft>
              <a:buClr>
                <a:schemeClr val="dk2"/>
              </a:buClr>
              <a:buSzPct val="250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ct val="25000"/>
              <a:buFont typeface="Arial"/>
              <a:buNone/>
            </a:pPr>
            <a:endParaRPr sz="1800" b="0" i="0" u="none" strike="noStrike" cap="none">
              <a:solidFill>
                <a:schemeClr val="dk2"/>
              </a:solidFill>
              <a:latin typeface="Arial"/>
              <a:ea typeface="Arial"/>
              <a:cs typeface="Arial"/>
              <a:sym typeface="Arial"/>
            </a:endParaRPr>
          </a:p>
        </p:txBody>
      </p:sp>
      <p:pic>
        <p:nvPicPr>
          <p:cNvPr id="94" name="Shape 94"/>
          <p:cNvPicPr preferRelativeResize="0"/>
          <p:nvPr/>
        </p:nvPicPr>
        <p:blipFill rotWithShape="1">
          <a:blip r:embed="rId3">
            <a:alphaModFix/>
          </a:blip>
          <a:srcRect/>
          <a:stretch/>
        </p:blipFill>
        <p:spPr>
          <a:xfrm>
            <a:off x="893375" y="1660896"/>
            <a:ext cx="4848225" cy="927975"/>
          </a:xfrm>
          <a:prstGeom prst="rect">
            <a:avLst/>
          </a:prstGeom>
          <a:noFill/>
          <a:ln>
            <a:noFill/>
          </a:ln>
        </p:spPr>
      </p:pic>
      <p:sp>
        <p:nvSpPr>
          <p:cNvPr id="95" name="Shape 95"/>
          <p:cNvSpPr txBox="1"/>
          <p:nvPr/>
        </p:nvSpPr>
        <p:spPr>
          <a:xfrm>
            <a:off x="311700" y="2280950"/>
            <a:ext cx="8754899" cy="2862600"/>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2"/>
              </a:buClr>
              <a:buSzPct val="25000"/>
              <a:buFont typeface="Arial"/>
              <a:buNone/>
            </a:pPr>
            <a:r>
              <a:rPr lang="vi" sz="1600" b="1" i="0" u="none" strike="noStrike" cap="none">
                <a:solidFill>
                  <a:schemeClr val="dk2"/>
                </a:solidFill>
                <a:latin typeface="Arial"/>
                <a:ea typeface="Arial"/>
                <a:cs typeface="Arial"/>
                <a:sym typeface="Arial"/>
              </a:rPr>
              <a:t>B2:Đăng kí nhận</a:t>
            </a:r>
          </a:p>
          <a:p>
            <a:pPr marL="0" marR="0" lvl="0" indent="0" algn="just" rtl="0">
              <a:lnSpc>
                <a:spcPct val="115000"/>
              </a:lnSpc>
              <a:spcBef>
                <a:spcPts val="0"/>
              </a:spcBef>
              <a:spcAft>
                <a:spcPts val="0"/>
              </a:spcAft>
              <a:buClr>
                <a:schemeClr val="dk2"/>
              </a:buClr>
              <a:buSzPct val="25000"/>
              <a:buFont typeface="Arial"/>
              <a:buNone/>
            </a:pPr>
            <a:r>
              <a:rPr lang="vi" sz="1600" b="0" i="0" u="none" strike="noStrike" cap="none">
                <a:solidFill>
                  <a:schemeClr val="dk2"/>
                </a:solidFill>
                <a:latin typeface="Arial"/>
                <a:ea typeface="Arial"/>
                <a:cs typeface="Arial"/>
                <a:sym typeface="Arial"/>
              </a:rPr>
              <a:t>Một ứng dụng nghe các Intent được phát ra cụ thể bằng cách đăng ký một Broadcast Receiver trong AndroidManifest.xml file hoặc trong code. Giả sử chúng ta đang đăng ký MyReceiver cho system event (sự kiện được tạo từ hệ thống) đã được tạo là ACTION_BOOT_COMPLETED, mà được kích hoạt bởi hệ thống một khi hệ điều hành Android đã hoàn thànMột ứng dụng nghe các Intent được phát ra cụ thể bằng cách đăng ký một Broadcast Receiver trong AndroidManifest.xml file. Giả sử chúng ta đang đăng ký MyReceiver cho system event (sự kiện được tạo từ hệ thống) đã được tạo là ACTION_BOOT_COMPLETED, mà được kích hoạt bởi hệ thống một khi hệ điều hành Android đã hoàn thành tiến trình boot.h tiến trình boot. </a:t>
            </a:r>
          </a:p>
        </p:txBody>
      </p:sp>
      <p:sp>
        <p:nvSpPr>
          <p:cNvPr id="96" name="Shape 96"/>
          <p:cNvSpPr txBox="1"/>
          <p:nvPr/>
        </p:nvSpPr>
        <p:spPr>
          <a:xfrm>
            <a:off x="311700" y="579775"/>
            <a:ext cx="8629498" cy="572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vi" sz="2200" b="1" i="0" u="none" strike="noStrike" cap="none">
                <a:solidFill>
                  <a:srgbClr val="000000"/>
                </a:solidFill>
                <a:latin typeface="Arial"/>
                <a:ea typeface="Arial"/>
                <a:cs typeface="Arial"/>
                <a:sym typeface="Arial"/>
              </a:rPr>
              <a:t>Th1:đăng kí trong manifest</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66075" y="1142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Broadcast(hướng dẫn code B2)</a:t>
            </a:r>
          </a:p>
        </p:txBody>
      </p:sp>
      <p:sp>
        <p:nvSpPr>
          <p:cNvPr id="102" name="Shape 102"/>
          <p:cNvSpPr txBox="1">
            <a:spLocks noGrp="1"/>
          </p:cNvSpPr>
          <p:nvPr>
            <p:ph type="body" idx="1"/>
          </p:nvPr>
        </p:nvSpPr>
        <p:spPr>
          <a:xfrm>
            <a:off x="266075" y="783850"/>
            <a:ext cx="8520599" cy="1856399"/>
          </a:xfrm>
          <a:prstGeom prst="rect">
            <a:avLst/>
          </a:prstGeom>
          <a:noFill/>
          <a:ln>
            <a:noFill/>
          </a:ln>
        </p:spPr>
        <p:txBody>
          <a:bodyPr lIns="91425" tIns="91425" rIns="91425" bIns="91425" anchor="t" anchorCtr="0">
            <a:noAutofit/>
          </a:bodyPr>
          <a:lstStyle/>
          <a:p>
            <a:pPr marL="0" marR="0" lvl="0" indent="0" algn="l" rtl="0">
              <a:lnSpc>
                <a:spcPct val="42857"/>
              </a:lnSpc>
              <a:spcBef>
                <a:spcPts val="0"/>
              </a:spcBef>
              <a:spcAft>
                <a:spcPts val="0"/>
              </a:spcAft>
              <a:buClr>
                <a:schemeClr val="dk2"/>
              </a:buClr>
              <a:buSzPct val="25000"/>
              <a:buFont typeface="Courier New"/>
              <a:buNone/>
            </a:pPr>
            <a:r>
              <a:rPr lang="vi" sz="900" b="0" i="0" u="none" strike="noStrike" cap="none" dirty="0">
                <a:solidFill>
                  <a:srgbClr val="000088"/>
                </a:solidFill>
                <a:highlight>
                  <a:srgbClr val="EEEEEE"/>
                </a:highlight>
                <a:latin typeface="Courier New"/>
                <a:ea typeface="Courier New"/>
                <a:cs typeface="Courier New"/>
                <a:sym typeface="Courier New"/>
              </a:rPr>
              <a:t>&lt;</a:t>
            </a:r>
            <a:r>
              <a:rPr lang="vi" sz="900" b="0" i="0" u="none" strike="noStrike" cap="none" dirty="0" smtClean="0">
                <a:solidFill>
                  <a:srgbClr val="000088"/>
                </a:solidFill>
                <a:highlight>
                  <a:srgbClr val="EEEEEE"/>
                </a:highlight>
                <a:latin typeface="Courier New"/>
                <a:ea typeface="Courier New"/>
                <a:cs typeface="Courier New"/>
                <a:sym typeface="Courier New"/>
              </a:rPr>
              <a:t>application</a:t>
            </a:r>
            <a:endParaRPr lang="en-US" sz="900" b="0" i="0" u="none" strike="noStrike" cap="none" dirty="0" smtClean="0">
              <a:solidFill>
                <a:srgbClr val="000088"/>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endParaRPr lang="en-US" sz="900" dirty="0">
              <a:solidFill>
                <a:srgbClr val="000088"/>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r>
              <a:rPr lang="vi" sz="900" b="0" i="0" u="none" strike="noStrike" cap="none" dirty="0">
                <a:solidFill>
                  <a:srgbClr val="313131"/>
                </a:solidFill>
                <a:highlight>
                  <a:srgbClr val="EEEEEE"/>
                </a:highlight>
                <a:latin typeface="Courier New"/>
                <a:ea typeface="Courier New"/>
                <a:cs typeface="Courier New"/>
                <a:sym typeface="Courier New"/>
              </a:rPr>
              <a:t/>
            </a:r>
            <a:br>
              <a:rPr lang="vi" sz="900" b="0" i="0" u="none" strike="noStrike" cap="none" dirty="0">
                <a:solidFill>
                  <a:srgbClr val="313131"/>
                </a:solidFill>
                <a:highlight>
                  <a:srgbClr val="EEEEEE"/>
                </a:highlight>
                <a:latin typeface="Courier New"/>
                <a:ea typeface="Courier New"/>
                <a:cs typeface="Courier New"/>
                <a:sym typeface="Courier New"/>
              </a:rPr>
            </a:br>
            <a:r>
              <a:rPr lang="vi" sz="900" b="0" i="0" u="none" strike="noStrike" cap="none" dirty="0">
                <a:solidFill>
                  <a:srgbClr val="313131"/>
                </a:solidFill>
                <a:highlight>
                  <a:srgbClr val="EEEEEE"/>
                </a:highlight>
                <a:latin typeface="Courier New"/>
                <a:ea typeface="Courier New"/>
                <a:cs typeface="Courier New"/>
                <a:sym typeface="Courier New"/>
              </a:rPr>
              <a:t>   </a:t>
            </a:r>
            <a:r>
              <a:rPr lang="vi" sz="900" b="0" i="0" u="none" strike="noStrike" cap="none" dirty="0">
                <a:solidFill>
                  <a:srgbClr val="7F0055"/>
                </a:solidFill>
                <a:highlight>
                  <a:srgbClr val="EEEEEE"/>
                </a:highlight>
                <a:latin typeface="Courier New"/>
                <a:ea typeface="Courier New"/>
                <a:cs typeface="Courier New"/>
                <a:sym typeface="Courier New"/>
              </a:rPr>
              <a:t>android:icon</a:t>
            </a:r>
            <a:r>
              <a:rPr lang="vi" sz="900" b="0" i="0" u="none" strike="noStrike" cap="none" dirty="0">
                <a:solidFill>
                  <a:srgbClr val="666600"/>
                </a:solidFill>
                <a:highlight>
                  <a:srgbClr val="EEEEEE"/>
                </a:highlight>
                <a:latin typeface="Courier New"/>
                <a:ea typeface="Courier New"/>
                <a:cs typeface="Courier New"/>
                <a:sym typeface="Courier New"/>
              </a:rPr>
              <a:t>=</a:t>
            </a:r>
            <a:r>
              <a:rPr lang="vi" sz="900" b="0" i="0" u="none" strike="noStrike" cap="none" dirty="0">
                <a:solidFill>
                  <a:srgbClr val="008800"/>
                </a:solidFill>
                <a:highlight>
                  <a:srgbClr val="EEEEEE"/>
                </a:highlight>
                <a:latin typeface="Courier New"/>
                <a:ea typeface="Courier New"/>
                <a:cs typeface="Courier New"/>
                <a:sym typeface="Courier New"/>
              </a:rPr>
              <a:t>"@drawable/ic_launcher"</a:t>
            </a:r>
            <a:r>
              <a:rPr lang="vi" sz="900" b="0" i="0" u="none" strike="noStrike" cap="none" dirty="0">
                <a:solidFill>
                  <a:srgbClr val="313131"/>
                </a:solidFill>
                <a:highlight>
                  <a:srgbClr val="EEEEEE"/>
                </a:highlight>
                <a:latin typeface="Courier New"/>
                <a:ea typeface="Courier New"/>
                <a:cs typeface="Courier New"/>
                <a:sym typeface="Courier New"/>
              </a:rPr>
              <a:t/>
            </a:r>
            <a:br>
              <a:rPr lang="vi" sz="900" b="0" i="0" u="none" strike="noStrike" cap="none" dirty="0">
                <a:solidFill>
                  <a:srgbClr val="313131"/>
                </a:solidFill>
                <a:highlight>
                  <a:srgbClr val="EEEEEE"/>
                </a:highlight>
                <a:latin typeface="Courier New"/>
                <a:ea typeface="Courier New"/>
                <a:cs typeface="Courier New"/>
                <a:sym typeface="Courier New"/>
              </a:rPr>
            </a:br>
            <a:endParaRPr lang="en-US" sz="900" b="0" i="0" u="none" strike="noStrike" cap="none" dirty="0" smtClean="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endParaRPr lang="en-US" sz="900" dirty="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r>
              <a:rPr lang="vi" sz="900" b="0" i="0" u="none" strike="noStrike" cap="none" dirty="0" smtClean="0">
                <a:solidFill>
                  <a:srgbClr val="313131"/>
                </a:solidFill>
                <a:highlight>
                  <a:srgbClr val="EEEEEE"/>
                </a:highlight>
                <a:latin typeface="Courier New"/>
                <a:ea typeface="Courier New"/>
                <a:cs typeface="Courier New"/>
                <a:sym typeface="Courier New"/>
              </a:rPr>
              <a:t>   </a:t>
            </a:r>
            <a:r>
              <a:rPr lang="vi" sz="900" b="0" i="0" u="none" strike="noStrike" cap="none" dirty="0">
                <a:solidFill>
                  <a:srgbClr val="7F0055"/>
                </a:solidFill>
                <a:highlight>
                  <a:srgbClr val="EEEEEE"/>
                </a:highlight>
                <a:latin typeface="Courier New"/>
                <a:ea typeface="Courier New"/>
                <a:cs typeface="Courier New"/>
                <a:sym typeface="Courier New"/>
              </a:rPr>
              <a:t>android:label</a:t>
            </a:r>
            <a:r>
              <a:rPr lang="vi" sz="900" b="0" i="0" u="none" strike="noStrike" cap="none" dirty="0">
                <a:solidFill>
                  <a:srgbClr val="666600"/>
                </a:solidFill>
                <a:highlight>
                  <a:srgbClr val="EEEEEE"/>
                </a:highlight>
                <a:latin typeface="Courier New"/>
                <a:ea typeface="Courier New"/>
                <a:cs typeface="Courier New"/>
                <a:sym typeface="Courier New"/>
              </a:rPr>
              <a:t>=</a:t>
            </a:r>
            <a:r>
              <a:rPr lang="vi" sz="900" b="0" i="0" u="none" strike="noStrike" cap="none" dirty="0">
                <a:solidFill>
                  <a:srgbClr val="008800"/>
                </a:solidFill>
                <a:highlight>
                  <a:srgbClr val="EEEEEE"/>
                </a:highlight>
                <a:latin typeface="Courier New"/>
                <a:ea typeface="Courier New"/>
                <a:cs typeface="Courier New"/>
                <a:sym typeface="Courier New"/>
              </a:rPr>
              <a:t>"@string/app_name"</a:t>
            </a:r>
            <a:r>
              <a:rPr lang="vi" sz="900" b="0" i="0" u="none" strike="noStrike" cap="none" dirty="0">
                <a:solidFill>
                  <a:srgbClr val="313131"/>
                </a:solidFill>
                <a:highlight>
                  <a:srgbClr val="EEEEEE"/>
                </a:highlight>
                <a:latin typeface="Courier New"/>
                <a:ea typeface="Courier New"/>
                <a:cs typeface="Courier New"/>
                <a:sym typeface="Courier New"/>
              </a:rPr>
              <a:t/>
            </a:r>
            <a:br>
              <a:rPr lang="vi" sz="900" b="0" i="0" u="none" strike="noStrike" cap="none" dirty="0">
                <a:solidFill>
                  <a:srgbClr val="313131"/>
                </a:solidFill>
                <a:highlight>
                  <a:srgbClr val="EEEEEE"/>
                </a:highlight>
                <a:latin typeface="Courier New"/>
                <a:ea typeface="Courier New"/>
                <a:cs typeface="Courier New"/>
                <a:sym typeface="Courier New"/>
              </a:rPr>
            </a:br>
            <a:endParaRPr lang="en-US" sz="900" b="0" i="0" u="none" strike="noStrike" cap="none" dirty="0" smtClean="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endParaRPr lang="en-US" sz="900" dirty="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r>
              <a:rPr lang="vi" sz="900" b="0" i="0" u="none" strike="noStrike" cap="none" dirty="0" smtClean="0">
                <a:solidFill>
                  <a:srgbClr val="313131"/>
                </a:solidFill>
                <a:highlight>
                  <a:srgbClr val="EEEEEE"/>
                </a:highlight>
                <a:latin typeface="Courier New"/>
                <a:ea typeface="Courier New"/>
                <a:cs typeface="Courier New"/>
                <a:sym typeface="Courier New"/>
              </a:rPr>
              <a:t>   </a:t>
            </a:r>
            <a:r>
              <a:rPr lang="vi" sz="900" b="0" i="0" u="none" strike="noStrike" cap="none" dirty="0">
                <a:solidFill>
                  <a:srgbClr val="7F0055"/>
                </a:solidFill>
                <a:highlight>
                  <a:srgbClr val="EEEEEE"/>
                </a:highlight>
                <a:latin typeface="Courier New"/>
                <a:ea typeface="Courier New"/>
                <a:cs typeface="Courier New"/>
                <a:sym typeface="Courier New"/>
              </a:rPr>
              <a:t>android:theme</a:t>
            </a:r>
            <a:r>
              <a:rPr lang="vi" sz="900" b="0" i="0" u="none" strike="noStrike" cap="none" dirty="0">
                <a:solidFill>
                  <a:srgbClr val="666600"/>
                </a:solidFill>
                <a:highlight>
                  <a:srgbClr val="EEEEEE"/>
                </a:highlight>
                <a:latin typeface="Courier New"/>
                <a:ea typeface="Courier New"/>
                <a:cs typeface="Courier New"/>
                <a:sym typeface="Courier New"/>
              </a:rPr>
              <a:t>=</a:t>
            </a:r>
            <a:r>
              <a:rPr lang="vi" sz="900" b="0" i="0" u="none" strike="noStrike" cap="none" dirty="0">
                <a:solidFill>
                  <a:srgbClr val="008800"/>
                </a:solidFill>
                <a:highlight>
                  <a:srgbClr val="EEEEEE"/>
                </a:highlight>
                <a:latin typeface="Courier New"/>
                <a:ea typeface="Courier New"/>
                <a:cs typeface="Courier New"/>
                <a:sym typeface="Courier New"/>
              </a:rPr>
              <a:t>"@style/AppTheme"</a:t>
            </a:r>
            <a:r>
              <a:rPr lang="vi" sz="900" b="0" i="0" u="none" strike="noStrike" cap="none" dirty="0">
                <a:solidFill>
                  <a:srgbClr val="313131"/>
                </a:solidFill>
                <a:highlight>
                  <a:srgbClr val="EEEEEE"/>
                </a:highlight>
                <a:latin typeface="Courier New"/>
                <a:ea typeface="Courier New"/>
                <a:cs typeface="Courier New"/>
                <a:sym typeface="Courier New"/>
              </a:rPr>
              <a:t> </a:t>
            </a:r>
            <a:r>
              <a:rPr lang="vi" sz="900" b="0" i="0" u="none" strike="noStrike" cap="none" dirty="0">
                <a:solidFill>
                  <a:srgbClr val="000088"/>
                </a:solidFill>
                <a:highlight>
                  <a:srgbClr val="EEEEEE"/>
                </a:highlight>
                <a:latin typeface="Courier New"/>
                <a:ea typeface="Courier New"/>
                <a:cs typeface="Courier New"/>
                <a:sym typeface="Courier New"/>
              </a:rPr>
              <a:t>&gt;</a:t>
            </a:r>
            <a:r>
              <a:rPr lang="vi" sz="900" b="0" i="0" u="none" strike="noStrike" cap="none" dirty="0">
                <a:solidFill>
                  <a:srgbClr val="313131"/>
                </a:solidFill>
                <a:highlight>
                  <a:srgbClr val="EEEEEE"/>
                </a:highlight>
                <a:latin typeface="Courier New"/>
                <a:ea typeface="Courier New"/>
                <a:cs typeface="Courier New"/>
                <a:sym typeface="Courier New"/>
              </a:rPr>
              <a:t/>
            </a:r>
            <a:br>
              <a:rPr lang="vi" sz="900" b="0" i="0" u="none" strike="noStrike" cap="none" dirty="0">
                <a:solidFill>
                  <a:srgbClr val="313131"/>
                </a:solidFill>
                <a:highlight>
                  <a:srgbClr val="EEEEEE"/>
                </a:highlight>
                <a:latin typeface="Courier New"/>
                <a:ea typeface="Courier New"/>
                <a:cs typeface="Courier New"/>
                <a:sym typeface="Courier New"/>
              </a:rPr>
            </a:br>
            <a:endParaRPr lang="en-US" sz="900" b="0" i="0" u="none" strike="noStrike" cap="none" dirty="0" smtClean="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endParaRPr lang="en-US" sz="900" dirty="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endParaRPr lang="en-US" sz="900" b="0" i="0" u="none" strike="noStrike" cap="none" dirty="0" smtClean="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r>
              <a:rPr lang="vi" sz="900" b="0" i="0" u="none" strike="noStrike" cap="none" dirty="0" smtClean="0">
                <a:solidFill>
                  <a:srgbClr val="313131"/>
                </a:solidFill>
                <a:highlight>
                  <a:srgbClr val="EEEEEE"/>
                </a:highlight>
                <a:latin typeface="Courier New"/>
                <a:ea typeface="Courier New"/>
                <a:cs typeface="Courier New"/>
                <a:sym typeface="Courier New"/>
              </a:rPr>
              <a:t>   </a:t>
            </a:r>
            <a:r>
              <a:rPr lang="vi" sz="900" b="0" i="0" u="none" strike="noStrike" cap="none" dirty="0">
                <a:solidFill>
                  <a:srgbClr val="000088"/>
                </a:solidFill>
                <a:highlight>
                  <a:srgbClr val="EEEEEE"/>
                </a:highlight>
                <a:latin typeface="Courier New"/>
                <a:ea typeface="Courier New"/>
                <a:cs typeface="Courier New"/>
                <a:sym typeface="Courier New"/>
              </a:rPr>
              <a:t>&lt;receiver</a:t>
            </a:r>
            <a:r>
              <a:rPr lang="vi" sz="900" b="0" i="0" u="none" strike="noStrike" cap="none" dirty="0">
                <a:solidFill>
                  <a:srgbClr val="313131"/>
                </a:solidFill>
                <a:highlight>
                  <a:srgbClr val="EEEEEE"/>
                </a:highlight>
                <a:latin typeface="Courier New"/>
                <a:ea typeface="Courier New"/>
                <a:cs typeface="Courier New"/>
                <a:sym typeface="Courier New"/>
              </a:rPr>
              <a:t> </a:t>
            </a:r>
            <a:r>
              <a:rPr lang="vi" sz="900" b="0" i="0" u="none" strike="noStrike" cap="none" dirty="0">
                <a:solidFill>
                  <a:srgbClr val="7F0055"/>
                </a:solidFill>
                <a:highlight>
                  <a:srgbClr val="EEEEEE"/>
                </a:highlight>
                <a:latin typeface="Courier New"/>
                <a:ea typeface="Courier New"/>
                <a:cs typeface="Courier New"/>
                <a:sym typeface="Courier New"/>
              </a:rPr>
              <a:t>android:name</a:t>
            </a:r>
            <a:r>
              <a:rPr lang="vi" sz="900" b="0" i="0" u="none" strike="noStrike" cap="none" dirty="0">
                <a:solidFill>
                  <a:srgbClr val="666600"/>
                </a:solidFill>
                <a:highlight>
                  <a:srgbClr val="EEEEEE"/>
                </a:highlight>
                <a:latin typeface="Courier New"/>
                <a:ea typeface="Courier New"/>
                <a:cs typeface="Courier New"/>
                <a:sym typeface="Courier New"/>
              </a:rPr>
              <a:t>=</a:t>
            </a:r>
            <a:r>
              <a:rPr lang="vi" sz="900" b="0" i="0" u="none" strike="noStrike" cap="none" dirty="0">
                <a:solidFill>
                  <a:srgbClr val="008800"/>
                </a:solidFill>
                <a:highlight>
                  <a:srgbClr val="EEEEEE"/>
                </a:highlight>
                <a:latin typeface="Courier New"/>
                <a:ea typeface="Courier New"/>
                <a:cs typeface="Courier New"/>
                <a:sym typeface="Courier New"/>
              </a:rPr>
              <a:t>".</a:t>
            </a:r>
            <a:r>
              <a:rPr lang="vi" sz="900" b="0" i="0" u="none" strike="noStrike" cap="none" dirty="0">
                <a:solidFill>
                  <a:schemeClr val="dk1"/>
                </a:solidFill>
                <a:highlight>
                  <a:srgbClr val="E4E4FF"/>
                </a:highlight>
                <a:latin typeface="Arial"/>
                <a:ea typeface="Arial"/>
                <a:cs typeface="Arial"/>
                <a:sym typeface="Arial"/>
              </a:rPr>
              <a:t>ExampleBroadcast</a:t>
            </a:r>
            <a:r>
              <a:rPr lang="vi" sz="900" b="0" i="0" u="none" strike="noStrike" cap="none" dirty="0">
                <a:solidFill>
                  <a:srgbClr val="008800"/>
                </a:solidFill>
                <a:highlight>
                  <a:srgbClr val="EEEEEE"/>
                </a:highlight>
                <a:latin typeface="Courier New"/>
                <a:ea typeface="Courier New"/>
                <a:cs typeface="Courier New"/>
                <a:sym typeface="Courier New"/>
              </a:rPr>
              <a:t>"</a:t>
            </a:r>
            <a:r>
              <a:rPr lang="vi" sz="900" b="0" i="0" u="none" strike="noStrike" cap="none" dirty="0">
                <a:solidFill>
                  <a:srgbClr val="000088"/>
                </a:solidFill>
                <a:highlight>
                  <a:srgbClr val="EEEEEE"/>
                </a:highlight>
                <a:latin typeface="Courier New"/>
                <a:ea typeface="Courier New"/>
                <a:cs typeface="Courier New"/>
                <a:sym typeface="Courier New"/>
              </a:rPr>
              <a:t>&gt;</a:t>
            </a:r>
            <a:r>
              <a:rPr lang="vi" sz="900" b="0" i="0" u="none" strike="noStrike" cap="none" dirty="0">
                <a:solidFill>
                  <a:srgbClr val="313131"/>
                </a:solidFill>
                <a:highlight>
                  <a:srgbClr val="EEEEEE"/>
                </a:highlight>
                <a:latin typeface="Courier New"/>
                <a:ea typeface="Courier New"/>
                <a:cs typeface="Courier New"/>
                <a:sym typeface="Courier New"/>
              </a:rPr>
              <a:t/>
            </a:r>
            <a:br>
              <a:rPr lang="vi" sz="900" b="0" i="0" u="none" strike="noStrike" cap="none" dirty="0">
                <a:solidFill>
                  <a:srgbClr val="313131"/>
                </a:solidFill>
                <a:highlight>
                  <a:srgbClr val="EEEEEE"/>
                </a:highlight>
                <a:latin typeface="Courier New"/>
                <a:ea typeface="Courier New"/>
                <a:cs typeface="Courier New"/>
                <a:sym typeface="Courier New"/>
              </a:rPr>
            </a:br>
            <a:r>
              <a:rPr lang="vi" sz="900" b="0" i="0" u="none" strike="noStrike" cap="none" dirty="0">
                <a:solidFill>
                  <a:srgbClr val="313131"/>
                </a:solidFill>
                <a:highlight>
                  <a:srgbClr val="EEEEEE"/>
                </a:highlight>
                <a:latin typeface="Courier New"/>
                <a:ea typeface="Courier New"/>
                <a:cs typeface="Courier New"/>
                <a:sym typeface="Courier New"/>
              </a:rPr>
              <a:t>   </a:t>
            </a:r>
            <a:br>
              <a:rPr lang="vi" sz="900" b="0" i="0" u="none" strike="noStrike" cap="none" dirty="0">
                <a:solidFill>
                  <a:srgbClr val="313131"/>
                </a:solidFill>
                <a:highlight>
                  <a:srgbClr val="EEEEEE"/>
                </a:highlight>
                <a:latin typeface="Courier New"/>
                <a:ea typeface="Courier New"/>
                <a:cs typeface="Courier New"/>
                <a:sym typeface="Courier New"/>
              </a:rPr>
            </a:br>
            <a:r>
              <a:rPr lang="vi" sz="900" b="0" i="0" u="none" strike="noStrike" cap="none" dirty="0">
                <a:solidFill>
                  <a:srgbClr val="313131"/>
                </a:solidFill>
                <a:highlight>
                  <a:srgbClr val="EEEEEE"/>
                </a:highlight>
                <a:latin typeface="Courier New"/>
                <a:ea typeface="Courier New"/>
                <a:cs typeface="Courier New"/>
                <a:sym typeface="Courier New"/>
              </a:rPr>
              <a:t>      </a:t>
            </a:r>
            <a:r>
              <a:rPr lang="vi" sz="900" b="0" i="0" u="none" strike="noStrike" cap="none" dirty="0">
                <a:solidFill>
                  <a:srgbClr val="000088"/>
                </a:solidFill>
                <a:highlight>
                  <a:srgbClr val="EEEEEE"/>
                </a:highlight>
                <a:latin typeface="Courier New"/>
                <a:ea typeface="Courier New"/>
                <a:cs typeface="Courier New"/>
                <a:sym typeface="Courier New"/>
              </a:rPr>
              <a:t>&lt;intent-filter&gt;</a:t>
            </a:r>
            <a:r>
              <a:rPr lang="vi" sz="900" b="0" i="0" u="none" strike="noStrike" cap="none" dirty="0">
                <a:solidFill>
                  <a:srgbClr val="313131"/>
                </a:solidFill>
                <a:highlight>
                  <a:srgbClr val="EEEEEE"/>
                </a:highlight>
                <a:latin typeface="Courier New"/>
                <a:ea typeface="Courier New"/>
                <a:cs typeface="Courier New"/>
                <a:sym typeface="Courier New"/>
              </a:rPr>
              <a:t/>
            </a:r>
            <a:br>
              <a:rPr lang="vi" sz="900" b="0" i="0" u="none" strike="noStrike" cap="none" dirty="0">
                <a:solidFill>
                  <a:srgbClr val="313131"/>
                </a:solidFill>
                <a:highlight>
                  <a:srgbClr val="EEEEEE"/>
                </a:highlight>
                <a:latin typeface="Courier New"/>
                <a:ea typeface="Courier New"/>
                <a:cs typeface="Courier New"/>
                <a:sym typeface="Courier New"/>
              </a:rPr>
            </a:br>
            <a:r>
              <a:rPr lang="vi" sz="900" b="0" i="0" u="none" strike="noStrike" cap="none" dirty="0">
                <a:solidFill>
                  <a:srgbClr val="313131"/>
                </a:solidFill>
                <a:highlight>
                  <a:srgbClr val="EEEEEE"/>
                </a:highlight>
                <a:latin typeface="Courier New"/>
                <a:ea typeface="Courier New"/>
                <a:cs typeface="Courier New"/>
                <a:sym typeface="Courier New"/>
              </a:rPr>
              <a:t>        </a:t>
            </a:r>
            <a:endParaRPr lang="en-US" sz="900" b="0" i="0" u="none" strike="noStrike" cap="none" dirty="0" smtClean="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0"/>
              </a:spcBef>
              <a:spcAft>
                <a:spcPts val="0"/>
              </a:spcAft>
              <a:buClr>
                <a:schemeClr val="dk2"/>
              </a:buClr>
              <a:buSzPct val="25000"/>
              <a:buFont typeface="Courier New"/>
              <a:buNone/>
            </a:pPr>
            <a:r>
              <a:rPr lang="en-US" sz="900" dirty="0">
                <a:solidFill>
                  <a:srgbClr val="313131"/>
                </a:solidFill>
                <a:highlight>
                  <a:srgbClr val="EEEEEE"/>
                </a:highlight>
                <a:latin typeface="Courier New"/>
                <a:ea typeface="Courier New"/>
                <a:cs typeface="Courier New"/>
                <a:sym typeface="Courier New"/>
              </a:rPr>
              <a:t> </a:t>
            </a:r>
            <a:r>
              <a:rPr lang="en-US" sz="900" dirty="0" smtClean="0">
                <a:solidFill>
                  <a:srgbClr val="313131"/>
                </a:solidFill>
                <a:highlight>
                  <a:srgbClr val="EEEEEE"/>
                </a:highlight>
                <a:latin typeface="Courier New"/>
                <a:ea typeface="Courier New"/>
                <a:cs typeface="Courier New"/>
                <a:sym typeface="Courier New"/>
              </a:rPr>
              <a:t>       </a:t>
            </a:r>
            <a:r>
              <a:rPr lang="vi" sz="900" b="0" i="0" u="none" strike="noStrike" cap="none" dirty="0" smtClean="0">
                <a:solidFill>
                  <a:srgbClr val="313131"/>
                </a:solidFill>
                <a:highlight>
                  <a:srgbClr val="EEEEEE"/>
                </a:highlight>
                <a:latin typeface="Courier New"/>
                <a:ea typeface="Courier New"/>
                <a:cs typeface="Courier New"/>
                <a:sym typeface="Courier New"/>
              </a:rPr>
              <a:t> </a:t>
            </a:r>
            <a:r>
              <a:rPr lang="vi" sz="1000" b="0" i="0" u="none" strike="noStrike" cap="none" dirty="0">
                <a:solidFill>
                  <a:srgbClr val="7D2727"/>
                </a:solidFill>
                <a:highlight>
                  <a:srgbClr val="EFF0F1"/>
                </a:highlight>
                <a:latin typeface="Courier New"/>
                <a:ea typeface="Courier New"/>
                <a:cs typeface="Courier New"/>
                <a:sym typeface="Courier New"/>
              </a:rPr>
              <a:t>&lt;action</a:t>
            </a:r>
            <a:r>
              <a:rPr lang="vi" sz="1000" b="0" i="0" u="none" strike="noStrike" cap="none" dirty="0">
                <a:solidFill>
                  <a:srgbClr val="303336"/>
                </a:solidFill>
                <a:highlight>
                  <a:srgbClr val="EFF0F1"/>
                </a:highlight>
                <a:latin typeface="Courier New"/>
                <a:ea typeface="Courier New"/>
                <a:cs typeface="Courier New"/>
                <a:sym typeface="Courier New"/>
              </a:rPr>
              <a:t> </a:t>
            </a:r>
            <a:r>
              <a:rPr lang="vi" sz="1000" b="0" i="0" u="none" strike="noStrike" cap="none" dirty="0">
                <a:solidFill>
                  <a:srgbClr val="E64320"/>
                </a:solidFill>
                <a:highlight>
                  <a:srgbClr val="EFF0F1"/>
                </a:highlight>
                <a:latin typeface="Courier New"/>
                <a:ea typeface="Courier New"/>
                <a:cs typeface="Courier New"/>
                <a:sym typeface="Courier New"/>
              </a:rPr>
              <a:t>android:name</a:t>
            </a:r>
            <a:r>
              <a:rPr lang="vi" sz="1000" b="0" i="0" u="none" strike="noStrike" cap="none" dirty="0">
                <a:solidFill>
                  <a:srgbClr val="303336"/>
                </a:solidFill>
                <a:highlight>
                  <a:srgbClr val="EFF0F1"/>
                </a:highlight>
                <a:latin typeface="Courier New"/>
                <a:ea typeface="Courier New"/>
                <a:cs typeface="Courier New"/>
                <a:sym typeface="Courier New"/>
              </a:rPr>
              <a:t>=</a:t>
            </a:r>
            <a:r>
              <a:rPr lang="vi" sz="1000" b="0" i="0" u="none" strike="noStrike" cap="none" dirty="0">
                <a:solidFill>
                  <a:srgbClr val="0F74BD"/>
                </a:solidFill>
                <a:highlight>
                  <a:srgbClr val="EFF0F1"/>
                </a:highlight>
                <a:latin typeface="Courier New"/>
                <a:ea typeface="Courier New"/>
                <a:cs typeface="Courier New"/>
                <a:sym typeface="Courier New"/>
              </a:rPr>
              <a:t>"android.intent.action.BOOT_COMPLETED"</a:t>
            </a:r>
            <a:r>
              <a:rPr lang="vi" sz="1000" b="0" i="0" u="none" strike="noStrike" cap="none" dirty="0">
                <a:solidFill>
                  <a:srgbClr val="303336"/>
                </a:solidFill>
                <a:highlight>
                  <a:srgbClr val="EFF0F1"/>
                </a:highlight>
                <a:latin typeface="Courier New"/>
                <a:ea typeface="Courier New"/>
                <a:cs typeface="Courier New"/>
                <a:sym typeface="Courier New"/>
              </a:rPr>
              <a:t> </a:t>
            </a:r>
            <a:r>
              <a:rPr lang="vi" sz="1000" b="0" i="0" u="none" strike="noStrike" cap="none" dirty="0" smtClean="0">
                <a:solidFill>
                  <a:srgbClr val="7D2727"/>
                </a:solidFill>
                <a:highlight>
                  <a:srgbClr val="EFF0F1"/>
                </a:highlight>
                <a:latin typeface="Courier New"/>
                <a:ea typeface="Courier New"/>
                <a:cs typeface="Courier New"/>
                <a:sym typeface="Courier New"/>
              </a:rPr>
              <a:t>/&gt;</a:t>
            </a:r>
            <a:endParaRPr lang="en-US" sz="900" b="0" i="0" u="none" strike="noStrike" cap="none" dirty="0" smtClean="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800"/>
              </a:spcBef>
              <a:spcAft>
                <a:spcPts val="0"/>
              </a:spcAft>
              <a:buClr>
                <a:schemeClr val="dk1"/>
              </a:buClr>
              <a:buSzPct val="25000"/>
              <a:buFont typeface="Arial"/>
              <a:buNone/>
            </a:pPr>
            <a:r>
              <a:rPr lang="vi" sz="900" b="0" i="0" u="none" strike="noStrike" cap="none" dirty="0" smtClean="0">
                <a:solidFill>
                  <a:srgbClr val="313131"/>
                </a:solidFill>
                <a:highlight>
                  <a:srgbClr val="EEEEEE"/>
                </a:highlight>
                <a:latin typeface="Courier New"/>
                <a:ea typeface="Courier New"/>
                <a:cs typeface="Courier New"/>
                <a:sym typeface="Courier New"/>
              </a:rPr>
              <a:t>         </a:t>
            </a:r>
            <a:r>
              <a:rPr lang="vi" sz="900" b="0" i="0" u="none" strike="noStrike" cap="none" dirty="0">
                <a:solidFill>
                  <a:srgbClr val="000088"/>
                </a:solidFill>
                <a:highlight>
                  <a:srgbClr val="EEEEEE"/>
                </a:highlight>
                <a:latin typeface="Courier New"/>
                <a:ea typeface="Courier New"/>
                <a:cs typeface="Courier New"/>
                <a:sym typeface="Courier New"/>
              </a:rPr>
              <a:t>&lt;/action&gt;</a:t>
            </a:r>
            <a:r>
              <a:rPr lang="vi" sz="900" b="0" i="0" u="none" strike="noStrike" cap="none" dirty="0">
                <a:solidFill>
                  <a:srgbClr val="313131"/>
                </a:solidFill>
                <a:highlight>
                  <a:srgbClr val="EEEEEE"/>
                </a:highlight>
                <a:latin typeface="Courier New"/>
                <a:ea typeface="Courier New"/>
                <a:cs typeface="Courier New"/>
                <a:sym typeface="Courier New"/>
              </a:rPr>
              <a:t/>
            </a:r>
            <a:br>
              <a:rPr lang="vi" sz="900" b="0" i="0" u="none" strike="noStrike" cap="none" dirty="0">
                <a:solidFill>
                  <a:srgbClr val="313131"/>
                </a:solidFill>
                <a:highlight>
                  <a:srgbClr val="EEEEEE"/>
                </a:highlight>
                <a:latin typeface="Courier New"/>
                <a:ea typeface="Courier New"/>
                <a:cs typeface="Courier New"/>
                <a:sym typeface="Courier New"/>
              </a:rPr>
            </a:br>
            <a:endParaRPr lang="en-US" sz="900" b="0" i="0" u="none" strike="noStrike" cap="none" dirty="0" smtClean="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800"/>
              </a:spcBef>
              <a:spcAft>
                <a:spcPts val="0"/>
              </a:spcAft>
              <a:buClr>
                <a:schemeClr val="dk1"/>
              </a:buClr>
              <a:buSzPct val="25000"/>
              <a:buFont typeface="Arial"/>
              <a:buNone/>
            </a:pPr>
            <a:r>
              <a:rPr lang="vi" sz="900" b="0" i="0" u="none" strike="noStrike" cap="none" dirty="0" smtClean="0">
                <a:solidFill>
                  <a:srgbClr val="313131"/>
                </a:solidFill>
                <a:highlight>
                  <a:srgbClr val="EEEEEE"/>
                </a:highlight>
                <a:latin typeface="Courier New"/>
                <a:ea typeface="Courier New"/>
                <a:cs typeface="Courier New"/>
                <a:sym typeface="Courier New"/>
              </a:rPr>
              <a:t>      </a:t>
            </a:r>
            <a:r>
              <a:rPr lang="vi" sz="900" b="0" i="0" u="none" strike="noStrike" cap="none" dirty="0">
                <a:solidFill>
                  <a:srgbClr val="000088"/>
                </a:solidFill>
                <a:highlight>
                  <a:srgbClr val="EEEEEE"/>
                </a:highlight>
                <a:latin typeface="Courier New"/>
                <a:ea typeface="Courier New"/>
                <a:cs typeface="Courier New"/>
                <a:sym typeface="Courier New"/>
              </a:rPr>
              <a:t>&lt;/intent-filter&gt;</a:t>
            </a:r>
            <a:r>
              <a:rPr lang="vi" sz="900" b="0" i="0" u="none" strike="noStrike" cap="none" dirty="0">
                <a:solidFill>
                  <a:srgbClr val="313131"/>
                </a:solidFill>
                <a:highlight>
                  <a:srgbClr val="EEEEEE"/>
                </a:highlight>
                <a:latin typeface="Courier New"/>
                <a:ea typeface="Courier New"/>
                <a:cs typeface="Courier New"/>
                <a:sym typeface="Courier New"/>
              </a:rPr>
              <a:t/>
            </a:r>
            <a:br>
              <a:rPr lang="vi" sz="900" b="0" i="0" u="none" strike="noStrike" cap="none" dirty="0">
                <a:solidFill>
                  <a:srgbClr val="313131"/>
                </a:solidFill>
                <a:highlight>
                  <a:srgbClr val="EEEEEE"/>
                </a:highlight>
                <a:latin typeface="Courier New"/>
                <a:ea typeface="Courier New"/>
                <a:cs typeface="Courier New"/>
                <a:sym typeface="Courier New"/>
              </a:rPr>
            </a:br>
            <a:r>
              <a:rPr lang="vi" sz="900" b="0" i="0" u="none" strike="noStrike" cap="none" dirty="0" smtClean="0">
                <a:solidFill>
                  <a:srgbClr val="313131"/>
                </a:solidFill>
                <a:highlight>
                  <a:srgbClr val="EEEEEE"/>
                </a:highlight>
                <a:latin typeface="Courier New"/>
                <a:ea typeface="Courier New"/>
                <a:cs typeface="Courier New"/>
                <a:sym typeface="Courier New"/>
              </a:rPr>
              <a:t>   </a:t>
            </a:r>
            <a:endParaRPr lang="en-US" sz="900" b="0" i="0" u="none" strike="noStrike" cap="none" dirty="0" smtClean="0">
              <a:solidFill>
                <a:srgbClr val="313131"/>
              </a:solidFill>
              <a:highlight>
                <a:srgbClr val="EEEEEE"/>
              </a:highlight>
              <a:latin typeface="Courier New"/>
              <a:ea typeface="Courier New"/>
              <a:cs typeface="Courier New"/>
              <a:sym typeface="Courier New"/>
            </a:endParaRPr>
          </a:p>
          <a:p>
            <a:pPr marL="0" marR="0" lvl="0" indent="0" algn="l" rtl="0">
              <a:lnSpc>
                <a:spcPct val="42857"/>
              </a:lnSpc>
              <a:spcBef>
                <a:spcPts val="800"/>
              </a:spcBef>
              <a:spcAft>
                <a:spcPts val="0"/>
              </a:spcAft>
              <a:buClr>
                <a:schemeClr val="dk1"/>
              </a:buClr>
              <a:buSzPct val="25000"/>
              <a:buFont typeface="Arial"/>
              <a:buNone/>
            </a:pPr>
            <a:r>
              <a:rPr lang="vi" sz="900" b="0" i="0" u="none" strike="noStrike" cap="none" dirty="0" smtClean="0">
                <a:solidFill>
                  <a:srgbClr val="000088"/>
                </a:solidFill>
                <a:highlight>
                  <a:srgbClr val="EEEEEE"/>
                </a:highlight>
                <a:latin typeface="Courier New"/>
                <a:ea typeface="Courier New"/>
                <a:cs typeface="Courier New"/>
                <a:sym typeface="Courier New"/>
              </a:rPr>
              <a:t>&lt;/</a:t>
            </a:r>
            <a:r>
              <a:rPr lang="vi" sz="900" b="0" i="0" u="none" strike="noStrike" cap="none" dirty="0">
                <a:solidFill>
                  <a:srgbClr val="000088"/>
                </a:solidFill>
                <a:highlight>
                  <a:srgbClr val="EEEEEE"/>
                </a:highlight>
                <a:latin typeface="Courier New"/>
                <a:ea typeface="Courier New"/>
                <a:cs typeface="Courier New"/>
                <a:sym typeface="Courier New"/>
              </a:rPr>
              <a:t>receiver&gt;</a:t>
            </a:r>
            <a:r>
              <a:rPr lang="vi" sz="900" b="0" i="0" u="none" strike="noStrike" cap="none" dirty="0">
                <a:solidFill>
                  <a:srgbClr val="313131"/>
                </a:solidFill>
                <a:highlight>
                  <a:srgbClr val="EEEEEE"/>
                </a:highlight>
                <a:latin typeface="Courier New"/>
                <a:ea typeface="Courier New"/>
                <a:cs typeface="Courier New"/>
                <a:sym typeface="Courier New"/>
              </a:rPr>
              <a:t/>
            </a:r>
            <a:br>
              <a:rPr lang="vi" sz="900" b="0" i="0" u="none" strike="noStrike" cap="none" dirty="0">
                <a:solidFill>
                  <a:srgbClr val="313131"/>
                </a:solidFill>
                <a:highlight>
                  <a:srgbClr val="EEEEEE"/>
                </a:highlight>
                <a:latin typeface="Courier New"/>
                <a:ea typeface="Courier New"/>
                <a:cs typeface="Courier New"/>
                <a:sym typeface="Courier New"/>
              </a:rPr>
            </a:br>
            <a:r>
              <a:rPr lang="vi" sz="900" b="0" i="0" u="none" strike="noStrike" cap="none" dirty="0" smtClean="0">
                <a:solidFill>
                  <a:srgbClr val="000088"/>
                </a:solidFill>
                <a:highlight>
                  <a:srgbClr val="EEEEEE"/>
                </a:highlight>
                <a:latin typeface="Courier New"/>
                <a:ea typeface="Courier New"/>
                <a:cs typeface="Courier New"/>
                <a:sym typeface="Courier New"/>
              </a:rPr>
              <a:t>&lt;/</a:t>
            </a:r>
            <a:r>
              <a:rPr lang="vi" sz="900" b="0" i="0" u="none" strike="noStrike" cap="none" dirty="0">
                <a:solidFill>
                  <a:srgbClr val="000088"/>
                </a:solidFill>
                <a:highlight>
                  <a:srgbClr val="EEEEEE"/>
                </a:highlight>
                <a:latin typeface="Courier New"/>
                <a:ea typeface="Courier New"/>
                <a:cs typeface="Courier New"/>
                <a:sym typeface="Courier New"/>
              </a:rPr>
              <a:t>application&gt;</a:t>
            </a:r>
          </a:p>
          <a:p>
            <a:pPr marL="0" marR="0" lvl="0" indent="0" algn="l" rtl="0">
              <a:lnSpc>
                <a:spcPct val="115000"/>
              </a:lnSpc>
              <a:spcBef>
                <a:spcPts val="800"/>
              </a:spcBef>
              <a:spcAft>
                <a:spcPts val="0"/>
              </a:spcAft>
              <a:buClr>
                <a:schemeClr val="dk2"/>
              </a:buClr>
              <a:buSzPct val="25000"/>
              <a:buFont typeface="Arial"/>
              <a:buNone/>
            </a:pPr>
            <a:endParaRPr sz="1800" b="0" i="0" u="none" strike="noStrike" cap="none" dirty="0">
              <a:solidFill>
                <a:schemeClr val="dk2"/>
              </a:solidFill>
              <a:latin typeface="Arial"/>
              <a:ea typeface="Arial"/>
              <a:cs typeface="Arial"/>
              <a:sym typeface="Arial"/>
            </a:endParaRPr>
          </a:p>
        </p:txBody>
      </p:sp>
      <p:sp>
        <p:nvSpPr>
          <p:cNvPr id="103" name="Shape 103"/>
          <p:cNvSpPr txBox="1"/>
          <p:nvPr/>
        </p:nvSpPr>
        <p:spPr>
          <a:xfrm>
            <a:off x="357675" y="2737125"/>
            <a:ext cx="8520599" cy="2292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9900"/>
              </a:buClr>
              <a:buSzPct val="25000"/>
              <a:buFont typeface="Arial"/>
              <a:buNone/>
            </a:pPr>
            <a:r>
              <a:rPr lang="vi" sz="1400" b="0" i="0" u="none" strike="noStrike" cap="none">
                <a:solidFill>
                  <a:srgbClr val="FF9900"/>
                </a:solidFill>
                <a:latin typeface="Arial"/>
                <a:ea typeface="Arial"/>
                <a:cs typeface="Arial"/>
                <a:sym typeface="Arial"/>
              </a:rPr>
              <a:t>ở đầy ta khai báo 1 name để nhận Broadcast(lớp này kế thừa lớp BroadCastReceive),dùng intent-filter để lọc ra các action truyền và lớp broadcast custom này.ở đây dùng action tắt nguồn</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686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Th2:không đăng kí trong mainifest</a:t>
            </a:r>
          </a:p>
        </p:txBody>
      </p:sp>
      <p:sp>
        <p:nvSpPr>
          <p:cNvPr id="109" name="Shape 109"/>
          <p:cNvSpPr txBox="1">
            <a:spLocks noGrp="1"/>
          </p:cNvSpPr>
          <p:nvPr>
            <p:ph type="body" idx="1"/>
          </p:nvPr>
        </p:nvSpPr>
        <p:spPr>
          <a:xfrm>
            <a:off x="311700" y="718500"/>
            <a:ext cx="8520599" cy="44250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vi" sz="1800" b="0" i="0" u="none" strike="noStrike" cap="none">
                <a:solidFill>
                  <a:srgbClr val="FF0000"/>
                </a:solidFill>
                <a:latin typeface="Arial"/>
                <a:ea typeface="Arial"/>
                <a:cs typeface="Arial"/>
                <a:sym typeface="Arial"/>
              </a:rPr>
              <a:t>chú ý:chỉ có 1 số trường hợp dùng cái này.ví dụ như tắt,mở màn hình,thoi gian thay doi.nhưng các trường hợp đăng kí trong manifest đều có thể đăng kí bằng code(nhược điểm là chỉ khi ứng dụng mình đang chạy nó mới có thể nhận được broadcast)</a:t>
            </a:r>
          </a:p>
          <a:p>
            <a:pPr marL="0" marR="0" lvl="0" indent="0" algn="l" rtl="0">
              <a:lnSpc>
                <a:spcPct val="115000"/>
              </a:lnSpc>
              <a:spcBef>
                <a:spcPts val="0"/>
              </a:spcBef>
              <a:spcAft>
                <a:spcPts val="0"/>
              </a:spcAft>
              <a:buClr>
                <a:schemeClr val="dk2"/>
              </a:buClr>
              <a:buSzPct val="25000"/>
              <a:buFont typeface="Arial"/>
              <a:buNone/>
            </a:pPr>
            <a:r>
              <a:rPr lang="vi" sz="1800" b="0" i="0" u="none" strike="noStrike" cap="none">
                <a:solidFill>
                  <a:srgbClr val="FF0000"/>
                </a:solidFill>
                <a:latin typeface="Arial"/>
                <a:ea typeface="Arial"/>
                <a:cs typeface="Arial"/>
                <a:sym typeface="Arial"/>
              </a:rPr>
              <a:t>để sử dụng nó.trải qua các bước sau đây:</a:t>
            </a:r>
          </a:p>
          <a:p>
            <a:pPr marL="0" marR="0" lvl="0" indent="0" algn="l" rtl="0">
              <a:lnSpc>
                <a:spcPct val="115000"/>
              </a:lnSpc>
              <a:spcBef>
                <a:spcPts val="0"/>
              </a:spcBef>
              <a:spcAft>
                <a:spcPts val="0"/>
              </a:spcAft>
              <a:buClr>
                <a:schemeClr val="dk2"/>
              </a:buClr>
              <a:buSzPct val="25000"/>
              <a:buFont typeface="Arial"/>
              <a:buNone/>
            </a:pPr>
            <a:r>
              <a:rPr lang="vi" sz="1800" b="0" i="0" u="none" strike="noStrike" cap="none">
                <a:solidFill>
                  <a:srgbClr val="000000"/>
                </a:solidFill>
                <a:latin typeface="Arial"/>
                <a:ea typeface="Arial"/>
                <a:cs typeface="Arial"/>
                <a:sym typeface="Arial"/>
              </a:rPr>
              <a:t>B1:Taọ 1 Broascast nhận dữ liệu</a:t>
            </a:r>
          </a:p>
          <a:p>
            <a:pPr marL="0" marR="0" lvl="0" indent="0" algn="l" rtl="0">
              <a:lnSpc>
                <a:spcPct val="115000"/>
              </a:lnSpc>
              <a:spcBef>
                <a:spcPts val="0"/>
              </a:spcBef>
              <a:spcAft>
                <a:spcPts val="0"/>
              </a:spcAft>
              <a:buClr>
                <a:schemeClr val="dk1"/>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BroadcastReceiver </a:t>
            </a:r>
            <a:r>
              <a:rPr lang="vi" sz="900" b="1" i="0" u="none" strike="noStrike" cap="none">
                <a:solidFill>
                  <a:srgbClr val="660E7A"/>
                </a:solidFill>
                <a:highlight>
                  <a:srgbClr val="FFFFFF"/>
                </a:highlight>
                <a:latin typeface="Arial"/>
                <a:ea typeface="Arial"/>
                <a:cs typeface="Arial"/>
                <a:sym typeface="Arial"/>
              </a:rPr>
              <a:t>mPowerButton </a:t>
            </a:r>
            <a:r>
              <a:rPr lang="vi" sz="900" b="0" i="0" u="none" strike="noStrike" cap="none">
                <a:solidFill>
                  <a:schemeClr val="dk1"/>
                </a:solidFill>
                <a:highlight>
                  <a:srgbClr val="FFFFFF"/>
                </a:highlight>
                <a:latin typeface="Arial"/>
                <a:ea typeface="Arial"/>
                <a:cs typeface="Arial"/>
                <a:sym typeface="Arial"/>
              </a:rPr>
              <a:t>= </a:t>
            </a:r>
            <a:r>
              <a:rPr lang="vi" sz="900" b="1" i="0" u="none" strike="noStrike" cap="none">
                <a:solidFill>
                  <a:srgbClr val="000080"/>
                </a:solidFill>
                <a:highlight>
                  <a:srgbClr val="FFFFFF"/>
                </a:highlight>
                <a:latin typeface="Arial"/>
                <a:ea typeface="Arial"/>
                <a:cs typeface="Arial"/>
                <a:sym typeface="Arial"/>
              </a:rPr>
              <a:t>new </a:t>
            </a:r>
            <a:r>
              <a:rPr lang="vi" sz="900" b="0" i="0" u="none" strike="noStrike" cap="none">
                <a:solidFill>
                  <a:schemeClr val="dk1"/>
                </a:solidFill>
                <a:highlight>
                  <a:srgbClr val="FFFFFF"/>
                </a:highlight>
                <a:latin typeface="Arial"/>
                <a:ea typeface="Arial"/>
                <a:cs typeface="Arial"/>
                <a:sym typeface="Arial"/>
              </a:rPr>
              <a:t>BroadcastReceiver() {</a:t>
            </a:r>
          </a:p>
          <a:p>
            <a:pPr marL="0" marR="0" lvl="0" indent="0" algn="l" rtl="0">
              <a:lnSpc>
                <a:spcPct val="115000"/>
              </a:lnSpc>
              <a:spcBef>
                <a:spcPts val="0"/>
              </a:spcBef>
              <a:spcAft>
                <a:spcPts val="0"/>
              </a:spcAft>
              <a:buClr>
                <a:schemeClr val="dk2"/>
              </a:buClr>
              <a:buSzPct val="25000"/>
              <a:buFont typeface="Arial"/>
              <a:buNone/>
            </a:pPr>
            <a:r>
              <a:rPr lang="vi" sz="900" b="0" i="1" u="none" strike="noStrike" cap="none">
                <a:solidFill>
                  <a:srgbClr val="808080"/>
                </a:solidFill>
                <a:highlight>
                  <a:srgbClr val="FFFFFF"/>
                </a:highlight>
                <a:latin typeface="Arial"/>
                <a:ea typeface="Arial"/>
                <a:cs typeface="Arial"/>
                <a:sym typeface="Arial"/>
              </a:rPr>
              <a:t> </a:t>
            </a:r>
            <a:r>
              <a:rPr lang="vi" sz="900" b="0" i="0" u="none" strike="noStrike" cap="none">
                <a:solidFill>
                  <a:srgbClr val="808000"/>
                </a:solidFill>
                <a:highlight>
                  <a:srgbClr val="FFFFFF"/>
                </a:highlight>
                <a:latin typeface="Arial"/>
                <a:ea typeface="Arial"/>
                <a:cs typeface="Arial"/>
                <a:sym typeface="Arial"/>
              </a:rPr>
              <a:t>@Overridep</a:t>
            </a:r>
          </a:p>
          <a:p>
            <a:pPr marL="0" marR="0" lvl="0" indent="0" algn="l" rtl="0">
              <a:lnSpc>
                <a:spcPct val="115000"/>
              </a:lnSpc>
              <a:spcBef>
                <a:spcPts val="0"/>
              </a:spcBef>
              <a:spcAft>
                <a:spcPts val="0"/>
              </a:spcAft>
              <a:buClr>
                <a:schemeClr val="dk1"/>
              </a:buClr>
              <a:buSzPct val="25000"/>
              <a:buFont typeface="Arial"/>
              <a:buNone/>
            </a:pPr>
            <a:r>
              <a:rPr lang="vi" sz="900" b="1" i="0" u="none" strike="noStrike" cap="none">
                <a:solidFill>
                  <a:srgbClr val="000080"/>
                </a:solidFill>
                <a:highlight>
                  <a:srgbClr val="FFFFFF"/>
                </a:highlight>
                <a:latin typeface="Arial"/>
                <a:ea typeface="Arial"/>
                <a:cs typeface="Arial"/>
                <a:sym typeface="Arial"/>
              </a:rPr>
              <a:t>public void </a:t>
            </a:r>
            <a:r>
              <a:rPr lang="vi" sz="900" b="0" i="0" u="none" strike="noStrike" cap="none">
                <a:solidFill>
                  <a:schemeClr val="dk1"/>
                </a:solidFill>
                <a:highlight>
                  <a:srgbClr val="FFFFFF"/>
                </a:highlight>
                <a:latin typeface="Arial"/>
                <a:ea typeface="Arial"/>
                <a:cs typeface="Arial"/>
                <a:sym typeface="Arial"/>
              </a:rPr>
              <a:t>onReceive(Context context, Intent intent) {</a:t>
            </a:r>
          </a:p>
          <a:p>
            <a:pPr marL="0" marR="0" lvl="0" indent="2984500" algn="l" rtl="0">
              <a:lnSpc>
                <a:spcPct val="115000"/>
              </a:lnSpc>
              <a:spcBef>
                <a:spcPts val="0"/>
              </a:spcBef>
              <a:spcAft>
                <a:spcPts val="0"/>
              </a:spcAft>
              <a:buClr>
                <a:schemeClr val="dk2"/>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     </a:t>
            </a:r>
          </a:p>
          <a:p>
            <a:pPr marL="0" marR="0" lvl="0" indent="0" algn="l" rtl="0">
              <a:lnSpc>
                <a:spcPct val="115000"/>
              </a:lnSpc>
              <a:spcBef>
                <a:spcPts val="0"/>
              </a:spcBef>
              <a:spcAft>
                <a:spcPts val="0"/>
              </a:spcAft>
              <a:buClr>
                <a:schemeClr val="dk1"/>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 </a:t>
            </a:r>
            <a:r>
              <a:rPr lang="vi" sz="900" b="1" i="0" u="none" strike="noStrike" cap="none">
                <a:solidFill>
                  <a:srgbClr val="000080"/>
                </a:solidFill>
                <a:highlight>
                  <a:srgbClr val="FFFFFF"/>
                </a:highlight>
                <a:latin typeface="Arial"/>
                <a:ea typeface="Arial"/>
                <a:cs typeface="Arial"/>
                <a:sym typeface="Arial"/>
              </a:rPr>
              <a:t>if </a:t>
            </a:r>
            <a:r>
              <a:rPr lang="vi" sz="900" b="0" i="0" u="none" strike="noStrike" cap="none">
                <a:solidFill>
                  <a:schemeClr val="dk1"/>
                </a:solidFill>
                <a:highlight>
                  <a:srgbClr val="FFFFFF"/>
                </a:highlight>
                <a:latin typeface="Arial"/>
                <a:ea typeface="Arial"/>
                <a:cs typeface="Arial"/>
                <a:sym typeface="Arial"/>
              </a:rPr>
              <a:t>(intent.getAction().equals(Intent.</a:t>
            </a:r>
            <a:r>
              <a:rPr lang="vi" sz="900" b="1" i="1" u="none" strike="noStrike" cap="none">
                <a:solidFill>
                  <a:srgbClr val="660E7A"/>
                </a:solidFill>
                <a:highlight>
                  <a:srgbClr val="FFFFFF"/>
                </a:highlight>
                <a:latin typeface="Arial"/>
                <a:ea typeface="Arial"/>
                <a:cs typeface="Arial"/>
                <a:sym typeface="Arial"/>
              </a:rPr>
              <a:t>ACTION_TIME_CHANGED</a:t>
            </a:r>
            <a:r>
              <a:rPr lang="vi" sz="900" b="0" i="0" u="none" strike="noStrike" cap="none">
                <a:solidFill>
                  <a:schemeClr val="dk1"/>
                </a:solidFill>
                <a:highlight>
                  <a:srgbClr val="FFFFFF"/>
                </a:highlight>
                <a:latin typeface="Arial"/>
                <a:ea typeface="Arial"/>
                <a:cs typeface="Arial"/>
                <a:sym typeface="Arial"/>
              </a:rPr>
              <a:t>)) {</a:t>
            </a:r>
          </a:p>
          <a:p>
            <a:pPr marL="0" marR="0" lvl="0" indent="0" algn="l" rtl="0">
              <a:lnSpc>
                <a:spcPct val="115000"/>
              </a:lnSpc>
              <a:spcBef>
                <a:spcPts val="0"/>
              </a:spcBef>
              <a:spcAft>
                <a:spcPts val="0"/>
              </a:spcAft>
              <a:buClr>
                <a:schemeClr val="dk1"/>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          </a:t>
            </a:r>
          </a:p>
          <a:p>
            <a:pPr marL="0" marR="0" lvl="0" indent="0" algn="l" rtl="0">
              <a:lnSpc>
                <a:spcPct val="115000"/>
              </a:lnSpc>
              <a:spcBef>
                <a:spcPts val="0"/>
              </a:spcBef>
              <a:spcAft>
                <a:spcPts val="0"/>
              </a:spcAft>
              <a:buClr>
                <a:schemeClr val="dk1"/>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a:t>
            </a:r>
          </a:p>
          <a:p>
            <a:pPr marL="0" marR="0" lvl="0" indent="0" algn="l" rtl="0">
              <a:lnSpc>
                <a:spcPct val="115000"/>
              </a:lnSpc>
              <a:spcBef>
                <a:spcPts val="0"/>
              </a:spcBef>
              <a:spcAft>
                <a:spcPts val="0"/>
              </a:spcAft>
              <a:buClr>
                <a:schemeClr val="dk1"/>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a:t>
            </a:r>
          </a:p>
          <a:p>
            <a:pPr marL="0" marR="0" lvl="0" indent="0" algn="l" rtl="0">
              <a:lnSpc>
                <a:spcPct val="115000"/>
              </a:lnSpc>
              <a:spcBef>
                <a:spcPts val="0"/>
              </a:spcBef>
              <a:spcAft>
                <a:spcPts val="0"/>
              </a:spcAft>
              <a:buClr>
                <a:schemeClr val="dk2"/>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a:t>
            </a:r>
          </a:p>
          <a:p>
            <a:pPr marL="0" marR="0" lvl="0" indent="0" algn="l" rtl="0">
              <a:lnSpc>
                <a:spcPct val="115000"/>
              </a:lnSpc>
              <a:spcBef>
                <a:spcPts val="0"/>
              </a:spcBef>
              <a:spcAft>
                <a:spcPts val="0"/>
              </a:spcAft>
              <a:buClr>
                <a:schemeClr val="dk1"/>
              </a:buClr>
              <a:buSzPct val="25000"/>
              <a:buFont typeface="Arial"/>
              <a:buNone/>
            </a:pPr>
            <a:r>
              <a:rPr lang="vi" sz="1800" b="0" i="0" u="none" strike="noStrike" cap="none">
                <a:solidFill>
                  <a:schemeClr val="dk1"/>
                </a:solidFill>
                <a:highlight>
                  <a:srgbClr val="FFFFFF"/>
                </a:highlight>
                <a:latin typeface="Arial"/>
                <a:ea typeface="Arial"/>
                <a:cs typeface="Arial"/>
                <a:sym typeface="Arial"/>
              </a:rPr>
              <a:t>ở đây là kiểm tra xem có phải Action thay đổi thời gian send Broasdcast ko.nếu đúng thì thực hiện công việc nào đó</a:t>
            </a:r>
          </a:p>
          <a:p>
            <a:pPr marL="0" marR="0" lvl="0" indent="0" algn="l" rtl="0">
              <a:lnSpc>
                <a:spcPct val="115000"/>
              </a:lnSpc>
              <a:spcBef>
                <a:spcPts val="0"/>
              </a:spcBef>
              <a:spcAft>
                <a:spcPts val="0"/>
              </a:spcAft>
              <a:buClr>
                <a:schemeClr val="dk2"/>
              </a:buClr>
              <a:buSzPct val="25000"/>
              <a:buFont typeface="Arial"/>
              <a:buNone/>
            </a:pPr>
            <a:endParaRPr sz="1800" b="0" i="0" u="none" strike="noStrike" cap="none">
              <a:solidFill>
                <a:srgbClr val="FF0000"/>
              </a:solidFill>
              <a:latin typeface="Arial"/>
              <a:ea typeface="Arial"/>
              <a:cs typeface="Arial"/>
              <a:sym typeface="Arial"/>
            </a:endParaRPr>
          </a:p>
          <a:p>
            <a:pPr marL="0" marR="0" lvl="0" indent="0" algn="l" rtl="0">
              <a:lnSpc>
                <a:spcPct val="115000"/>
              </a:lnSpc>
              <a:spcBef>
                <a:spcPts val="0"/>
              </a:spcBef>
              <a:spcAft>
                <a:spcPts val="0"/>
              </a:spcAft>
              <a:buClr>
                <a:schemeClr val="dk2"/>
              </a:buClr>
              <a:buSzPct val="25000"/>
              <a:buFont typeface="Arial"/>
              <a:buNone/>
            </a:pPr>
            <a:endParaRPr sz="1800" b="0" i="0" u="none" strike="noStrike" cap="none">
              <a:solidFill>
                <a:srgbClr val="FF0000"/>
              </a:solidFill>
              <a:latin typeface="Arial"/>
              <a:ea typeface="Arial"/>
              <a:cs typeface="Arial"/>
              <a:sym typeface="Arial"/>
            </a:endParaRPr>
          </a:p>
        </p:txBody>
      </p:sp>
    </p:spTree>
  </p:cSld>
  <p:clrMapOvr>
    <a:masterClrMapping/>
  </p:clrMapOvr>
  <p:transition spd="slow">
    <p:fade/>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1132</Words>
  <Application>Microsoft Macintosh PowerPoint</Application>
  <PresentationFormat>On-screen Show (16:9)</PresentationFormat>
  <Paragraphs>84</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Courier New</vt:lpstr>
      <vt:lpstr>simple-light-2</vt:lpstr>
      <vt:lpstr>Nội dung</vt:lpstr>
      <vt:lpstr>AsyncTask</vt:lpstr>
      <vt:lpstr>AsyncTask(Các phương thức thường dùng)</vt:lpstr>
      <vt:lpstr>AsyncTask(Hướng dẫn code)</vt:lpstr>
      <vt:lpstr>AsysnTask(Hướng dẫn code)</vt:lpstr>
      <vt:lpstr>Broadcast Receive</vt:lpstr>
      <vt:lpstr>Broadcast Receive(Hướng dẫn code)</vt:lpstr>
      <vt:lpstr>Broadcast(hướng dẫn code B2)</vt:lpstr>
      <vt:lpstr>Th2:không đăng kí trong mainifest</vt:lpstr>
      <vt:lpstr>B2:Đăng kí nhận Broastcast</vt:lpstr>
      <vt:lpstr>Tạo 1 Broastcast cho ứng dụng khác sử dụng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cp:lastModifiedBy>Microsoft Office User</cp:lastModifiedBy>
  <cp:revision>3</cp:revision>
  <dcterms:modified xsi:type="dcterms:W3CDTF">2018-07-23T14:35:21Z</dcterms:modified>
</cp:coreProperties>
</file>