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32" r:id="rId2"/>
    <p:sldMasterId id="2147483756" r:id="rId3"/>
  </p:sldMasterIdLst>
  <p:sldIdLst>
    <p:sldId id="256" r:id="rId4"/>
    <p:sldId id="257" r:id="rId5"/>
    <p:sldId id="263" r:id="rId6"/>
    <p:sldId id="262" r:id="rId7"/>
    <p:sldId id="265" r:id="rId8"/>
    <p:sldId id="266" r:id="rId9"/>
    <p:sldId id="258" r:id="rId10"/>
    <p:sldId id="268" r:id="rId11"/>
    <p:sldId id="267" r:id="rId12"/>
    <p:sldId id="269" r:id="rId13"/>
    <p:sldId id="270" r:id="rId14"/>
    <p:sldId id="271" r:id="rId15"/>
    <p:sldId id="259" r:id="rId16"/>
    <p:sldId id="273" r:id="rId17"/>
    <p:sldId id="272" r:id="rId18"/>
    <p:sldId id="260" r:id="rId19"/>
    <p:sldId id="274" r:id="rId20"/>
    <p:sldId id="275"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rk Chain" initials="YC" lastIdx="1" clrIdx="0">
    <p:extLst>
      <p:ext uri="{19B8F6BF-5375-455C-9EA6-DF929625EA0E}">
        <p15:presenceInfo xmlns:p15="http://schemas.microsoft.com/office/powerpoint/2012/main" userId="339f4e6002776d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874991"/>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5805240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4237688576"/>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457416"/>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876305473"/>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69982"/>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1740301522"/>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1287957265"/>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1483159491"/>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1627542092"/>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13CAD4-5CBF-4519-876D-941AE8F2D699}" type="datetimeFigureOut">
              <a:rPr lang="zh-CN" altLang="en-US" smtClean="0"/>
              <a:t>2019/12/2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1884629964"/>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1137980534"/>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2759307613"/>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2576490573"/>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990111466"/>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910140051"/>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442714692"/>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1197819798"/>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2496548617"/>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C152E10-C6D3-4021-971A-95857211DCA7}"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579458213"/>
      </p:ext>
    </p:extLst>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C152E10-C6D3-4021-971A-95857211DCA7}"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46848864"/>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4006348497"/>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62084"/>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41537395"/>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918411179"/>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241930844"/>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2603468991"/>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890044945"/>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955971497"/>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316714861"/>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145027022"/>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13CAD4-5CBF-4519-876D-941AE8F2D699}" type="datetimeFigureOut">
              <a:rPr lang="zh-CN" altLang="en-US" smtClean="0"/>
              <a:t>2019/12/2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1458727946"/>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13CAD4-5CBF-4519-876D-941AE8F2D699}" type="datetimeFigureOut">
              <a:rPr lang="zh-CN" altLang="en-US" smtClean="0"/>
              <a:t>2019/12/2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201885053"/>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152E10-C6D3-4021-971A-95857211DCA7}"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104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random/>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152E10-C6D3-4021-971A-95857211DCA7}"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64822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random/>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F13CAD4-5CBF-4519-876D-941AE8F2D699}" type="datetimeFigureOut">
              <a:rPr lang="zh-CN" altLang="en-US" smtClean="0"/>
              <a:t>2019/12/2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C152E10-C6D3-4021-971A-95857211DCA7}" type="slidenum">
              <a:rPr lang="zh-CN" altLang="en-US" smtClean="0"/>
              <a:t>‹#›</a:t>
            </a:fld>
            <a:endParaRPr lang="zh-CN" altLang="en-US"/>
          </a:p>
        </p:txBody>
      </p:sp>
    </p:spTree>
    <p:extLst>
      <p:ext uri="{BB962C8B-B14F-4D97-AF65-F5344CB8AC3E}">
        <p14:creationId xmlns:p14="http://schemas.microsoft.com/office/powerpoint/2010/main" val="347625389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med">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D14C0-8EBE-419E-A7C0-124985208101}"/>
              </a:ext>
            </a:extLst>
          </p:cNvPr>
          <p:cNvSpPr>
            <a:spLocks noGrp="1"/>
          </p:cNvSpPr>
          <p:nvPr>
            <p:ph type="ctrTitle"/>
          </p:nvPr>
        </p:nvSpPr>
        <p:spPr/>
        <p:txBody>
          <a:bodyPr/>
          <a:lstStyle/>
          <a:p>
            <a:pPr algn="ctr"/>
            <a:r>
              <a:rPr lang="zh-CN" altLang="en-US" dirty="0"/>
              <a:t>中俄边境历史问题</a:t>
            </a:r>
          </a:p>
        </p:txBody>
      </p:sp>
      <p:sp>
        <p:nvSpPr>
          <p:cNvPr id="3" name="副标题 2">
            <a:extLst>
              <a:ext uri="{FF2B5EF4-FFF2-40B4-BE49-F238E27FC236}">
                <a16:creationId xmlns:a16="http://schemas.microsoft.com/office/drawing/2014/main" id="{3F22D8C1-4173-4D04-A520-A9D4D3C8421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96559464"/>
      </p:ext>
    </p:extLst>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8AB58-414D-4D4D-95BC-5DB4A70D3F8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清朝</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鸦片战争后</a:t>
            </a:r>
          </a:p>
        </p:txBody>
      </p:sp>
      <p:sp>
        <p:nvSpPr>
          <p:cNvPr id="3" name="内容占位符 2">
            <a:extLst>
              <a:ext uri="{FF2B5EF4-FFF2-40B4-BE49-F238E27FC236}">
                <a16:creationId xmlns:a16="http://schemas.microsoft.com/office/drawing/2014/main" id="{F54951E9-3D28-4B91-9491-80D138D88502}"/>
              </a:ext>
            </a:extLst>
          </p:cNvPr>
          <p:cNvSpPr>
            <a:spLocks noGrp="1"/>
          </p:cNvSpPr>
          <p:nvPr>
            <p:ph idx="1"/>
          </p:nvPr>
        </p:nvSpPr>
        <p:spPr/>
        <p:txBody>
          <a:bodyPr/>
          <a:lstStyle/>
          <a:p>
            <a:r>
              <a:rPr lang="en-US" altLang="zh-CN" sz="2800" b="1" dirty="0"/>
              <a:t>《</a:t>
            </a:r>
            <a:r>
              <a:rPr lang="zh-CN" altLang="en-US" sz="2800" b="1" dirty="0"/>
              <a:t>中俄勘分西北界约记</a:t>
            </a:r>
            <a:r>
              <a:rPr lang="en-US" altLang="zh-CN" sz="2800" b="1" dirty="0"/>
              <a:t>》</a:t>
            </a:r>
          </a:p>
          <a:p>
            <a:endParaRPr lang="zh-CN" altLang="en-US" dirty="0"/>
          </a:p>
        </p:txBody>
      </p:sp>
      <p:pic>
        <p:nvPicPr>
          <p:cNvPr id="10242" name="Picture 2">
            <a:extLst>
              <a:ext uri="{FF2B5EF4-FFF2-40B4-BE49-F238E27FC236}">
                <a16:creationId xmlns:a16="http://schemas.microsoft.com/office/drawing/2014/main" id="{B3945BD8-D790-43B1-AB35-9918FF12F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855432"/>
            <a:ext cx="4667250" cy="51054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623260C-1A19-465C-AEE8-1902FB8DD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155" y="2658739"/>
            <a:ext cx="4127616" cy="3302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10383"/>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78647-6385-45AC-A354-A220B7F4F528}"/>
              </a:ext>
            </a:extLst>
          </p:cNvPr>
          <p:cNvSpPr>
            <a:spLocks noGrp="1"/>
          </p:cNvSpPr>
          <p:nvPr>
            <p:ph type="title"/>
          </p:nvPr>
        </p:nvSpPr>
        <p:spPr/>
        <p:txBody>
          <a:bodyPr/>
          <a:lstStyle/>
          <a:p>
            <a:r>
              <a:rPr lang="zh-CN" altLang="en-US" dirty="0"/>
              <a:t>清朝</a:t>
            </a:r>
            <a:r>
              <a:rPr lang="en-US" altLang="zh-CN" dirty="0"/>
              <a:t>-</a:t>
            </a:r>
            <a:r>
              <a:rPr lang="zh-CN" altLang="en-US" dirty="0"/>
              <a:t>鸦片战争后</a:t>
            </a:r>
          </a:p>
        </p:txBody>
      </p:sp>
      <p:sp>
        <p:nvSpPr>
          <p:cNvPr id="3" name="内容占位符 2">
            <a:extLst>
              <a:ext uri="{FF2B5EF4-FFF2-40B4-BE49-F238E27FC236}">
                <a16:creationId xmlns:a16="http://schemas.microsoft.com/office/drawing/2014/main" id="{9D2B5F02-4C2A-4D23-88A6-E913BAB2A9F8}"/>
              </a:ext>
            </a:extLst>
          </p:cNvPr>
          <p:cNvSpPr>
            <a:spLocks noGrp="1"/>
          </p:cNvSpPr>
          <p:nvPr>
            <p:ph idx="1"/>
          </p:nvPr>
        </p:nvSpPr>
        <p:spPr/>
        <p:txBody>
          <a:bodyPr/>
          <a:lstStyle/>
          <a:p>
            <a:r>
              <a:rPr lang="en-US" altLang="zh-CN" sz="2800" b="1" dirty="0"/>
              <a:t>《</a:t>
            </a:r>
            <a:r>
              <a:rPr lang="zh-CN" altLang="en-US" sz="2800" b="1" dirty="0"/>
              <a:t>伊犁条约</a:t>
            </a:r>
            <a:r>
              <a:rPr lang="en-US" altLang="zh-CN" sz="2800" b="1" dirty="0"/>
              <a:t>》</a:t>
            </a:r>
          </a:p>
          <a:p>
            <a:endParaRPr lang="zh-CN" altLang="en-US" dirty="0"/>
          </a:p>
        </p:txBody>
      </p:sp>
      <p:pic>
        <p:nvPicPr>
          <p:cNvPr id="11266" name="Picture 2">
            <a:extLst>
              <a:ext uri="{FF2B5EF4-FFF2-40B4-BE49-F238E27FC236}">
                <a16:creationId xmlns:a16="http://schemas.microsoft.com/office/drawing/2014/main" id="{F8F0E45B-70B5-4BFD-86A5-42098317A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379" y="2329800"/>
            <a:ext cx="3122306" cy="41630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C3FC114-13CB-4245-B4CE-5061B989E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527" y="643270"/>
            <a:ext cx="5167151" cy="58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180744"/>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68635-0DFA-47DD-B896-B1AEB183E92D}"/>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清朝</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鸦片战争后</a:t>
            </a:r>
          </a:p>
        </p:txBody>
      </p:sp>
      <p:sp>
        <p:nvSpPr>
          <p:cNvPr id="3" name="内容占位符 2">
            <a:extLst>
              <a:ext uri="{FF2B5EF4-FFF2-40B4-BE49-F238E27FC236}">
                <a16:creationId xmlns:a16="http://schemas.microsoft.com/office/drawing/2014/main" id="{10627C1B-1F87-4614-9DC3-F3B86DC49A6D}"/>
              </a:ext>
            </a:extLst>
          </p:cNvPr>
          <p:cNvSpPr>
            <a:spLocks noGrp="1"/>
          </p:cNvSpPr>
          <p:nvPr>
            <p:ph idx="1"/>
          </p:nvPr>
        </p:nvSpPr>
        <p:spPr/>
        <p:txBody>
          <a:bodyPr/>
          <a:lstStyle/>
          <a:p>
            <a:r>
              <a:rPr lang="en-US" altLang="zh-CN" sz="3200" b="1" dirty="0"/>
              <a:t>《</a:t>
            </a:r>
            <a:r>
              <a:rPr lang="zh-CN" altLang="en-US" sz="3200" b="1" dirty="0"/>
              <a:t>满洲里约</a:t>
            </a:r>
            <a:r>
              <a:rPr lang="en-US" altLang="zh-CN" sz="3200" b="1" dirty="0"/>
              <a:t>》</a:t>
            </a:r>
          </a:p>
          <a:p>
            <a:pPr lvl="1"/>
            <a:endParaRPr lang="en-US" altLang="zh-CN" dirty="0"/>
          </a:p>
          <a:p>
            <a:pPr lvl="1"/>
            <a:r>
              <a:rPr lang="zh-CN" altLang="zh-CN" dirty="0"/>
              <a:t>《满洲里界约》又称《齐齐哈尔协议书》，是清朝黑龙江巡抚周树模与俄罗斯帝国代表菩提罗夫于</a:t>
            </a:r>
            <a:r>
              <a:rPr lang="en-US" altLang="zh-CN" dirty="0"/>
              <a:t>1911</a:t>
            </a:r>
            <a:r>
              <a:rPr lang="zh-CN" altLang="zh-CN" dirty="0"/>
              <a:t>年（宣统三年）</a:t>
            </a:r>
            <a:r>
              <a:rPr lang="en-US" altLang="zh-CN" dirty="0"/>
              <a:t>12</a:t>
            </a:r>
            <a:r>
              <a:rPr lang="zh-CN" altLang="zh-CN" dirty="0"/>
              <a:t>月</a:t>
            </a:r>
            <a:r>
              <a:rPr lang="en-US" altLang="zh-CN" dirty="0"/>
              <a:t>20</a:t>
            </a:r>
            <a:r>
              <a:rPr lang="zh-CN" altLang="zh-CN" dirty="0"/>
              <a:t>日在黑龙江齐齐哈尔签订的不平等条约，也是清朝官员与外国签订的最后一个有损领土主权的边界条约。当时由于清朝在辛亥革命的冲击下已即将灭亡，故条约未经两国政府的正式批准。</a:t>
            </a:r>
            <a:endParaRPr lang="en-US" altLang="zh-CN" dirty="0"/>
          </a:p>
          <a:p>
            <a:pPr lvl="1"/>
            <a:endParaRPr lang="en-US" altLang="zh-CN" dirty="0"/>
          </a:p>
          <a:p>
            <a:pPr lvl="1"/>
            <a:r>
              <a:rPr lang="zh-CN" altLang="zh-CN" dirty="0"/>
              <a:t>从</a:t>
            </a:r>
            <a:r>
              <a:rPr lang="en-US" altLang="zh-CN" dirty="0"/>
              <a:t>1910</a:t>
            </a:r>
            <a:r>
              <a:rPr lang="zh-CN" altLang="zh-CN" dirty="0"/>
              <a:t>年</a:t>
            </a:r>
            <a:r>
              <a:rPr lang="en-US" altLang="zh-CN" dirty="0"/>
              <a:t>5</a:t>
            </a:r>
            <a:r>
              <a:rPr lang="zh-CN" altLang="zh-CN" dirty="0"/>
              <a:t>月至</a:t>
            </a:r>
            <a:r>
              <a:rPr lang="en-US" altLang="zh-CN" dirty="0"/>
              <a:t>1911</a:t>
            </a:r>
            <a:r>
              <a:rPr lang="zh-CN" altLang="zh-CN" dirty="0"/>
              <a:t>年</a:t>
            </a:r>
            <a:r>
              <a:rPr lang="en-US" altLang="zh-CN" dirty="0"/>
              <a:t>12</a:t>
            </a:r>
            <a:r>
              <a:rPr lang="zh-CN" altLang="zh-CN" dirty="0"/>
              <a:t>月，经过勘界和几十次谈判，沙俄乘清政府在辛亥革命的冲击下即将垮台的机会，于</a:t>
            </a:r>
            <a:r>
              <a:rPr lang="en-US" altLang="zh-CN" dirty="0"/>
              <a:t>1911</a:t>
            </a:r>
            <a:r>
              <a:rPr lang="zh-CN" altLang="zh-CN" dirty="0"/>
              <a:t>年</a:t>
            </a:r>
            <a:r>
              <a:rPr lang="en-US" altLang="zh-CN" dirty="0"/>
              <a:t>12</a:t>
            </a:r>
            <a:r>
              <a:rPr lang="zh-CN" altLang="zh-CN" dirty="0"/>
              <a:t>月</a:t>
            </a:r>
            <a:r>
              <a:rPr lang="en-US" altLang="zh-CN" dirty="0"/>
              <a:t>20</a:t>
            </a:r>
            <a:r>
              <a:rPr lang="zh-CN" altLang="zh-CN" dirty="0"/>
              <a:t>日（宣统三年）与黑龙江巡抚周树模签订了《中俄满洲里界约》。</a:t>
            </a:r>
            <a:endParaRPr lang="zh-CN" altLang="en-US" dirty="0"/>
          </a:p>
          <a:p>
            <a:endParaRPr lang="zh-CN" altLang="en-US" dirty="0"/>
          </a:p>
        </p:txBody>
      </p:sp>
    </p:spTree>
    <p:extLst>
      <p:ext uri="{BB962C8B-B14F-4D97-AF65-F5344CB8AC3E}">
        <p14:creationId xmlns:p14="http://schemas.microsoft.com/office/powerpoint/2010/main" val="324849871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p:cTn id="1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C9180-74E1-4B66-9BE9-522FC5E7E434}"/>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中华民国</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北洋政府</a:t>
            </a:r>
          </a:p>
        </p:txBody>
      </p:sp>
      <p:sp>
        <p:nvSpPr>
          <p:cNvPr id="3" name="内容占位符 2">
            <a:extLst>
              <a:ext uri="{FF2B5EF4-FFF2-40B4-BE49-F238E27FC236}">
                <a16:creationId xmlns:a16="http://schemas.microsoft.com/office/drawing/2014/main" id="{19F4BB99-1E87-456C-9E33-F51294314BCA}"/>
              </a:ext>
            </a:extLst>
          </p:cNvPr>
          <p:cNvSpPr>
            <a:spLocks noGrp="1"/>
          </p:cNvSpPr>
          <p:nvPr>
            <p:ph idx="1"/>
          </p:nvPr>
        </p:nvSpPr>
        <p:spPr/>
        <p:txBody>
          <a:bodyPr/>
          <a:lstStyle/>
          <a:p>
            <a:r>
              <a:rPr lang="en-US" altLang="zh-CN" sz="2800" b="1" dirty="0"/>
              <a:t>《</a:t>
            </a:r>
            <a:r>
              <a:rPr lang="zh-CN" altLang="en-US" sz="2800" b="1" dirty="0"/>
              <a:t>中俄蒙协约</a:t>
            </a:r>
            <a:r>
              <a:rPr lang="en-US" altLang="zh-CN" sz="2800" b="1" dirty="0"/>
              <a:t>》</a:t>
            </a:r>
          </a:p>
          <a:p>
            <a:pPr marL="0" indent="0">
              <a:buNone/>
            </a:pPr>
            <a:endParaRPr lang="zh-CN" altLang="en-US" dirty="0"/>
          </a:p>
        </p:txBody>
      </p:sp>
      <p:pic>
        <p:nvPicPr>
          <p:cNvPr id="12290" name="Picture 2">
            <a:extLst>
              <a:ext uri="{FF2B5EF4-FFF2-40B4-BE49-F238E27FC236}">
                <a16:creationId xmlns:a16="http://schemas.microsoft.com/office/drawing/2014/main" id="{45976053-280B-41CF-A8C6-ED1588803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806" y="1845734"/>
            <a:ext cx="5345777" cy="429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994725"/>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4387E-A768-41B3-A07F-C5FFC8A47367}"/>
              </a:ext>
            </a:extLst>
          </p:cNvPr>
          <p:cNvSpPr>
            <a:spLocks noGrp="1"/>
          </p:cNvSpPr>
          <p:nvPr>
            <p:ph type="title"/>
          </p:nvPr>
        </p:nvSpPr>
        <p:spPr>
          <a:xfrm>
            <a:off x="731520" y="835243"/>
            <a:ext cx="10058400" cy="1450757"/>
          </a:xfrm>
        </p:spPr>
        <p:txBody>
          <a:bodyPr/>
          <a:lstStyle/>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中俄蒙协约</a:t>
            </a:r>
            <a:r>
              <a:rPr lang="en-US" altLang="zh-CN" dirty="0">
                <a:latin typeface="黑体" panose="02010609060101010101" pitchFamily="49" charset="-122"/>
                <a:ea typeface="黑体" panose="02010609060101010101" pitchFamily="49" charset="-122"/>
              </a:rPr>
              <a:t>》</a:t>
            </a:r>
            <a:br>
              <a:rPr lang="en-US" altLang="zh-CN" dirty="0"/>
            </a:br>
            <a:endParaRPr lang="zh-CN" altLang="en-US" dirty="0"/>
          </a:p>
        </p:txBody>
      </p:sp>
      <p:sp>
        <p:nvSpPr>
          <p:cNvPr id="3" name="内容占位符 2">
            <a:extLst>
              <a:ext uri="{FF2B5EF4-FFF2-40B4-BE49-F238E27FC236}">
                <a16:creationId xmlns:a16="http://schemas.microsoft.com/office/drawing/2014/main" id="{64A73648-ECAD-4E1D-80A6-E822222260E2}"/>
              </a:ext>
            </a:extLst>
          </p:cNvPr>
          <p:cNvSpPr>
            <a:spLocks noGrp="1"/>
          </p:cNvSpPr>
          <p:nvPr>
            <p:ph idx="1"/>
          </p:nvPr>
        </p:nvSpPr>
        <p:spPr>
          <a:xfrm>
            <a:off x="838200" y="1845425"/>
            <a:ext cx="10515600" cy="4331538"/>
          </a:xfrm>
        </p:spPr>
        <p:txBody>
          <a:bodyPr>
            <a:normAutofit/>
          </a:bodyPr>
          <a:lstStyle/>
          <a:p>
            <a:pPr lvl="1"/>
            <a:r>
              <a:rPr lang="zh-CN" altLang="en-US" sz="2200" dirty="0"/>
              <a:t>外蒙古承认</a:t>
            </a:r>
            <a:r>
              <a:rPr lang="en-US" altLang="zh-CN" sz="2200" dirty="0"/>
              <a:t>1913</a:t>
            </a:r>
            <a:r>
              <a:rPr lang="zh-CN" altLang="en-US" sz="2200" dirty="0"/>
              <a:t>年</a:t>
            </a:r>
            <a:r>
              <a:rPr lang="en-US" altLang="zh-CN" sz="2200" dirty="0"/>
              <a:t>11</a:t>
            </a:r>
            <a:r>
              <a:rPr lang="zh-CN" altLang="en-US" sz="2200" dirty="0"/>
              <a:t>月</a:t>
            </a:r>
            <a:r>
              <a:rPr lang="en-US" altLang="zh-CN" sz="2200" dirty="0"/>
              <a:t>5</a:t>
            </a:r>
            <a:r>
              <a:rPr lang="zh-CN" altLang="en-US" sz="2200" dirty="0"/>
              <a:t>日</a:t>
            </a:r>
            <a:r>
              <a:rPr lang="en-US" altLang="zh-CN" sz="2200" dirty="0"/>
              <a:t>《</a:t>
            </a:r>
            <a:r>
              <a:rPr lang="zh-CN" altLang="en-US" sz="2200" dirty="0"/>
              <a:t>中俄声明文件</a:t>
            </a:r>
            <a:r>
              <a:rPr lang="en-US" altLang="zh-CN" sz="2200" dirty="0"/>
              <a:t>》</a:t>
            </a:r>
            <a:r>
              <a:rPr lang="zh-CN" altLang="en-US" sz="2200" dirty="0"/>
              <a:t>及</a:t>
            </a:r>
            <a:r>
              <a:rPr lang="en-US" altLang="zh-CN" sz="2200" dirty="0"/>
              <a:t>《</a:t>
            </a:r>
            <a:r>
              <a:rPr lang="zh-CN" altLang="en-US" sz="2200" dirty="0"/>
              <a:t>中俄声明另件</a:t>
            </a:r>
            <a:r>
              <a:rPr lang="en-US" altLang="zh-CN" sz="2200" dirty="0"/>
              <a:t>》</a:t>
            </a:r>
            <a:r>
              <a:rPr lang="zh-CN" altLang="en-US" sz="2200" dirty="0"/>
              <a:t>；</a:t>
            </a:r>
          </a:p>
          <a:p>
            <a:pPr lvl="1"/>
            <a:r>
              <a:rPr lang="zh-CN" altLang="en-US" sz="2200" dirty="0"/>
              <a:t>外蒙古承认中国宗主权，中、俄承认外蒙古自治，为中国领土之一部分；</a:t>
            </a:r>
          </a:p>
          <a:p>
            <a:pPr lvl="1"/>
            <a:r>
              <a:rPr lang="zh-CN" altLang="en-US" sz="2200" dirty="0"/>
              <a:t>自治外蒙无权与外国订立关于政治及土地关系的国际条约；</a:t>
            </a:r>
          </a:p>
          <a:p>
            <a:pPr lvl="1"/>
            <a:r>
              <a:rPr lang="zh-CN" altLang="en-US" sz="2200" dirty="0"/>
              <a:t>中俄承认外蒙自治官府有办理一切内政之权；</a:t>
            </a:r>
          </a:p>
          <a:p>
            <a:pPr lvl="1"/>
            <a:r>
              <a:rPr lang="zh-CN" altLang="en-US" sz="2200" dirty="0"/>
              <a:t>中国商民之货入自治外蒙古，无论何种出产，不纳关税，但须按照自治外蒙古人民所纳自治外蒙古已设及将来添设之各项内地货捐一律交纳。</a:t>
            </a:r>
          </a:p>
          <a:p>
            <a:pPr lvl="1"/>
            <a:r>
              <a:rPr lang="zh-CN" altLang="en-US" sz="2200" dirty="0"/>
              <a:t>博克多格根仍然是自治君主</a:t>
            </a:r>
          </a:p>
          <a:p>
            <a:pPr marL="292608" lvl="1" indent="0">
              <a:buNone/>
            </a:pPr>
            <a:endParaRPr lang="en-US" altLang="zh-CN" sz="2200" dirty="0"/>
          </a:p>
          <a:p>
            <a:pPr marL="292608" lvl="1" indent="0">
              <a:buNone/>
            </a:pPr>
            <a:r>
              <a:rPr lang="zh-CN" altLang="en-US" sz="2200" dirty="0"/>
              <a:t>通过这一协约，中国持有对外蒙古的宗主权，而沙俄则保持了在外蒙古的各种特权。</a:t>
            </a:r>
          </a:p>
          <a:p>
            <a:endParaRPr lang="zh-CN" altLang="en-US" dirty="0"/>
          </a:p>
        </p:txBody>
      </p:sp>
    </p:spTree>
    <p:extLst>
      <p:ext uri="{BB962C8B-B14F-4D97-AF65-F5344CB8AC3E}">
        <p14:creationId xmlns:p14="http://schemas.microsoft.com/office/powerpoint/2010/main" val="184163073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anim calcmode="lin" valueType="num">
                                      <p:cBhvr>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E5984-CEEE-4691-AD4F-670F5D0DFB55}"/>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中华民国</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北洋政府</a:t>
            </a:r>
          </a:p>
        </p:txBody>
      </p:sp>
      <p:sp>
        <p:nvSpPr>
          <p:cNvPr id="3" name="内容占位符 2">
            <a:extLst>
              <a:ext uri="{FF2B5EF4-FFF2-40B4-BE49-F238E27FC236}">
                <a16:creationId xmlns:a16="http://schemas.microsoft.com/office/drawing/2014/main" id="{42D557B0-376A-406A-B6E8-3D045C13D520}"/>
              </a:ext>
            </a:extLst>
          </p:cNvPr>
          <p:cNvSpPr>
            <a:spLocks noGrp="1"/>
          </p:cNvSpPr>
          <p:nvPr>
            <p:ph idx="1"/>
          </p:nvPr>
        </p:nvSpPr>
        <p:spPr/>
        <p:txBody>
          <a:bodyPr/>
          <a:lstStyle/>
          <a:p>
            <a:r>
              <a:rPr lang="en-US" altLang="zh-CN" sz="3600" b="1" dirty="0"/>
              <a:t>《</a:t>
            </a:r>
            <a:r>
              <a:rPr lang="zh-CN" altLang="en-US" sz="3600" b="1" dirty="0"/>
              <a:t>奏俄协定</a:t>
            </a:r>
            <a:r>
              <a:rPr lang="en-US" altLang="zh-CN" sz="3600" b="1" dirty="0"/>
              <a:t>》</a:t>
            </a:r>
          </a:p>
          <a:p>
            <a:endParaRPr lang="zh-CN" altLang="en-US" dirty="0"/>
          </a:p>
          <a:p>
            <a:pPr lvl="1"/>
            <a:r>
              <a:rPr lang="en-US" altLang="zh-CN" dirty="0"/>
              <a:t>1924</a:t>
            </a:r>
            <a:r>
              <a:rPr lang="zh-CN" altLang="zh-CN" dirty="0"/>
              <a:t>年</a:t>
            </a:r>
            <a:r>
              <a:rPr lang="en-US" altLang="zh-CN" dirty="0"/>
              <a:t>5</a:t>
            </a:r>
            <a:r>
              <a:rPr lang="zh-CN" altLang="zh-CN" dirty="0"/>
              <a:t>月，中华民国北京政府和苏联两国互换恢复外交关系之北京协议（中文版）。中东铁路之权利得到确认。不过，东三省张作霖政权不满相关协议，有别于中华民国北京政府，在</a:t>
            </a:r>
            <a:r>
              <a:rPr lang="en-US" altLang="zh-CN" dirty="0"/>
              <a:t>9</a:t>
            </a:r>
            <a:r>
              <a:rPr lang="zh-CN" altLang="zh-CN" dirty="0"/>
              <a:t>月</a:t>
            </a:r>
            <a:r>
              <a:rPr lang="en-US" altLang="zh-CN" dirty="0"/>
              <a:t>20</a:t>
            </a:r>
            <a:r>
              <a:rPr lang="zh-CN" altLang="zh-CN" dirty="0"/>
              <a:t>日于奉天（今沈阳）签署奉俄协定。协议内容重新确认苏联于俄罗斯帝国时期持有中东铁路权利之权益，和谈判铁路之管理营运。</a:t>
            </a:r>
            <a:endParaRPr lang="zh-CN" altLang="en-US" dirty="0"/>
          </a:p>
        </p:txBody>
      </p:sp>
    </p:spTree>
    <p:extLst>
      <p:ext uri="{BB962C8B-B14F-4D97-AF65-F5344CB8AC3E}">
        <p14:creationId xmlns:p14="http://schemas.microsoft.com/office/powerpoint/2010/main" val="2477539320"/>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3B583-BFEA-4089-AF7A-C9871A474681}"/>
              </a:ext>
            </a:extLst>
          </p:cNvPr>
          <p:cNvSpPr>
            <a:spLocks noGrp="1"/>
          </p:cNvSpPr>
          <p:nvPr>
            <p:ph type="title"/>
          </p:nvPr>
        </p:nvSpPr>
        <p:spPr>
          <a:xfrm>
            <a:off x="838200" y="275950"/>
            <a:ext cx="10515600" cy="1325563"/>
          </a:xfrm>
        </p:spPr>
        <p:txBody>
          <a:bodyPr/>
          <a:lstStyle/>
          <a:p>
            <a:r>
              <a:rPr lang="zh-CN" altLang="en-US" dirty="0">
                <a:latin typeface="黑体" panose="02010609060101010101" pitchFamily="49" charset="-122"/>
                <a:ea typeface="黑体" panose="02010609060101010101" pitchFamily="49" charset="-122"/>
              </a:rPr>
              <a:t>中华民国</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国民政府</a:t>
            </a:r>
          </a:p>
        </p:txBody>
      </p:sp>
      <p:sp>
        <p:nvSpPr>
          <p:cNvPr id="3" name="内容占位符 2">
            <a:extLst>
              <a:ext uri="{FF2B5EF4-FFF2-40B4-BE49-F238E27FC236}">
                <a16:creationId xmlns:a16="http://schemas.microsoft.com/office/drawing/2014/main" id="{E87137CC-C0B7-42CC-87AA-89367E5EEB56}"/>
              </a:ext>
            </a:extLst>
          </p:cNvPr>
          <p:cNvSpPr>
            <a:spLocks noGrp="1"/>
          </p:cNvSpPr>
          <p:nvPr>
            <p:ph idx="1"/>
          </p:nvPr>
        </p:nvSpPr>
        <p:spPr>
          <a:xfrm>
            <a:off x="838200" y="1886988"/>
            <a:ext cx="10515600" cy="5536277"/>
          </a:xfrm>
        </p:spPr>
        <p:txBody>
          <a:bodyPr>
            <a:normAutofit/>
          </a:bodyPr>
          <a:lstStyle/>
          <a:p>
            <a:r>
              <a:rPr lang="en-US" altLang="zh-CN" sz="3200" b="1" dirty="0"/>
              <a:t>《</a:t>
            </a:r>
            <a:r>
              <a:rPr lang="zh-CN" altLang="en-US" sz="3200" b="1" dirty="0"/>
              <a:t>伯力会议议定书</a:t>
            </a:r>
            <a:r>
              <a:rPr lang="en-US" altLang="zh-CN" sz="3200" b="1" dirty="0"/>
              <a:t>》</a:t>
            </a:r>
            <a:endParaRPr lang="en-US" altLang="zh-CN" dirty="0"/>
          </a:p>
          <a:p>
            <a:pPr lvl="1"/>
            <a:r>
              <a:rPr lang="zh-CN" altLang="zh-CN" dirty="0"/>
              <a:t>中东铁路恢复冲突前之原状，</a:t>
            </a:r>
            <a:r>
              <a:rPr lang="en-US" altLang="zh-CN" dirty="0"/>
              <a:t>7</a:t>
            </a:r>
            <a:r>
              <a:rPr lang="zh-CN" altLang="zh-CN" dirty="0"/>
              <a:t>月</a:t>
            </a:r>
            <a:r>
              <a:rPr lang="en-US" altLang="zh-CN" dirty="0"/>
              <a:t>10</a:t>
            </a:r>
            <a:r>
              <a:rPr lang="zh-CN" altLang="zh-CN" dirty="0"/>
              <a:t>日以后理事会及路局的任免命令概为无效。</a:t>
            </a:r>
          </a:p>
          <a:p>
            <a:pPr lvl="1"/>
            <a:r>
              <a:rPr lang="zh-CN" altLang="zh-CN" dirty="0"/>
              <a:t>所有被捕的苏联侨民和中方官兵一律立即释放；</a:t>
            </a:r>
          </a:p>
          <a:p>
            <a:pPr lvl="1"/>
            <a:r>
              <a:rPr lang="en-US" altLang="zh-CN" dirty="0"/>
              <a:t>7</a:t>
            </a:r>
            <a:r>
              <a:rPr lang="zh-CN" altLang="zh-CN" dirty="0"/>
              <a:t>月</a:t>
            </a:r>
            <a:r>
              <a:rPr lang="en-US" altLang="zh-CN" dirty="0"/>
              <a:t>10</a:t>
            </a:r>
            <a:r>
              <a:rPr lang="zh-CN" altLang="zh-CN" dirty="0"/>
              <a:t>日以后中东铁路理事会及路局所发命令如不得追认，一概无效，被解雇的苏方职员立即复职；</a:t>
            </a:r>
          </a:p>
          <a:p>
            <a:pPr lvl="1"/>
            <a:r>
              <a:rPr lang="zh-CN" altLang="zh-CN" dirty="0"/>
              <a:t>中方解除在东北避难的白俄军事人员武装，并驱逐其首领；</a:t>
            </a:r>
          </a:p>
          <a:p>
            <a:pPr lvl="1"/>
            <a:r>
              <a:rPr lang="zh-CN" altLang="zh-CN" dirty="0"/>
              <a:t>恢复双方的领馆和商务机构。</a:t>
            </a:r>
          </a:p>
          <a:p>
            <a:pPr lvl="1"/>
            <a:r>
              <a:rPr lang="zh-CN" altLang="zh-CN" dirty="0"/>
              <a:t>双方并议定，就如何履行协定的问题，</a:t>
            </a:r>
            <a:r>
              <a:rPr lang="en-US" altLang="zh-CN" dirty="0"/>
              <a:t>1930</a:t>
            </a:r>
            <a:r>
              <a:rPr lang="zh-CN" altLang="zh-CN" dirty="0"/>
              <a:t>年</a:t>
            </a:r>
            <a:r>
              <a:rPr lang="en-US" altLang="zh-CN" dirty="0"/>
              <a:t>1</a:t>
            </a:r>
            <a:r>
              <a:rPr lang="zh-CN" altLang="zh-CN" dirty="0"/>
              <a:t>月</a:t>
            </a:r>
            <a:r>
              <a:rPr lang="en-US" altLang="zh-CN" dirty="0"/>
              <a:t>25</a:t>
            </a:r>
            <a:r>
              <a:rPr lang="zh-CN" altLang="zh-CN" dirty="0"/>
              <a:t>日在莫斯科举行中苏双方会议，双方立即停止军事行动。此后苏联开始撤兵，但是保留了对黑瞎子岛等边界岛屿的占领。</a:t>
            </a:r>
          </a:p>
          <a:p>
            <a:pPr lvl="1"/>
            <a:r>
              <a:rPr lang="zh-CN" altLang="zh-CN" dirty="0"/>
              <a:t>议定书签订之后，未能得到国民政府的认可。国民政府仅称其为伯力会议记录，并发表宣言表示：“（该约）显系超越国民政府训令之范围而为中国代表无权讨论者”。后在张学良的一再请求之下，方于</a:t>
            </a:r>
            <a:r>
              <a:rPr lang="en-US" altLang="zh-CN" dirty="0"/>
              <a:t>1930</a:t>
            </a:r>
            <a:r>
              <a:rPr lang="zh-CN" altLang="zh-CN" dirty="0"/>
              <a:t>年</a:t>
            </a:r>
            <a:r>
              <a:rPr lang="en-US" altLang="zh-CN" dirty="0"/>
              <a:t>5</a:t>
            </a:r>
            <a:r>
              <a:rPr lang="zh-CN" altLang="zh-CN" dirty="0"/>
              <a:t>月</a:t>
            </a:r>
            <a:r>
              <a:rPr lang="en-US" altLang="zh-CN" dirty="0"/>
              <a:t>9</a:t>
            </a:r>
            <a:r>
              <a:rPr lang="zh-CN" altLang="zh-CN" dirty="0"/>
              <a:t>日派莫德惠前往莫斯科谈判正式条约。</a:t>
            </a:r>
          </a:p>
          <a:p>
            <a:pPr marL="457200" lvl="1" indent="0">
              <a:buNone/>
            </a:pPr>
            <a:r>
              <a:rPr lang="zh-CN" altLang="zh-CN" dirty="0"/>
              <a:t>双方谈判迁延日久，无法达成一致。</a:t>
            </a:r>
            <a:r>
              <a:rPr lang="en-US" altLang="zh-CN" dirty="0"/>
              <a:t>1931</a:t>
            </a:r>
            <a:r>
              <a:rPr lang="zh-CN" altLang="zh-CN" dirty="0"/>
              <a:t>年九一八事变爆发，此后双方会谈重点移往恢复邦交方面，中东铁路问题不了了之。</a:t>
            </a:r>
          </a:p>
          <a:p>
            <a:pPr lvl="1"/>
            <a:endParaRPr lang="en-US" altLang="zh-CN" dirty="0"/>
          </a:p>
        </p:txBody>
      </p:sp>
    </p:spTree>
    <p:extLst>
      <p:ext uri="{BB962C8B-B14F-4D97-AF65-F5344CB8AC3E}">
        <p14:creationId xmlns:p14="http://schemas.microsoft.com/office/powerpoint/2010/main" val="14352511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CDA6E-AA72-457C-942D-4C1002495F54}"/>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中华民国</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国民政府</a:t>
            </a:r>
          </a:p>
        </p:txBody>
      </p:sp>
      <p:sp>
        <p:nvSpPr>
          <p:cNvPr id="3" name="内容占位符 2">
            <a:extLst>
              <a:ext uri="{FF2B5EF4-FFF2-40B4-BE49-F238E27FC236}">
                <a16:creationId xmlns:a16="http://schemas.microsoft.com/office/drawing/2014/main" id="{5BFD245F-D101-44DA-8D76-1657EBDED982}"/>
              </a:ext>
            </a:extLst>
          </p:cNvPr>
          <p:cNvSpPr>
            <a:spLocks noGrp="1"/>
          </p:cNvSpPr>
          <p:nvPr>
            <p:ph idx="1"/>
          </p:nvPr>
        </p:nvSpPr>
        <p:spPr/>
        <p:txBody>
          <a:bodyPr/>
          <a:lstStyle/>
          <a:p>
            <a:r>
              <a:rPr lang="en-US" altLang="zh-CN" sz="3200" b="1" dirty="0"/>
              <a:t>《</a:t>
            </a:r>
            <a:r>
              <a:rPr lang="zh-CN" altLang="en-US" sz="3200" b="1" dirty="0"/>
              <a:t>中苏友好同盟条约</a:t>
            </a:r>
            <a:r>
              <a:rPr lang="en-US" altLang="zh-CN" sz="3200" b="1" dirty="0"/>
              <a:t>》</a:t>
            </a:r>
            <a:endParaRPr lang="zh-CN" altLang="en-US" sz="3200" b="1" dirty="0"/>
          </a:p>
          <a:p>
            <a:endParaRPr lang="zh-CN" altLang="en-US" dirty="0"/>
          </a:p>
        </p:txBody>
      </p:sp>
      <p:pic>
        <p:nvPicPr>
          <p:cNvPr id="13314" name="Picture 2">
            <a:extLst>
              <a:ext uri="{FF2B5EF4-FFF2-40B4-BE49-F238E27FC236}">
                <a16:creationId xmlns:a16="http://schemas.microsoft.com/office/drawing/2014/main" id="{00D76273-98E7-403E-A1FE-37313A06D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287" y="1769514"/>
            <a:ext cx="5722513" cy="446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885206"/>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9D700-53E0-42F6-A557-03321DEEFA21}"/>
              </a:ext>
            </a:extLst>
          </p:cNvPr>
          <p:cNvSpPr>
            <a:spLocks noGrp="1"/>
          </p:cNvSpPr>
          <p:nvPr>
            <p:ph type="title"/>
          </p:nvPr>
        </p:nvSpPr>
        <p:spPr>
          <a:xfrm>
            <a:off x="572193" y="174567"/>
            <a:ext cx="10515600" cy="1325563"/>
          </a:xfrm>
        </p:spPr>
        <p:txBody>
          <a:bodyPr/>
          <a:lstStyle/>
          <a:p>
            <a:r>
              <a:rPr lang="zh-CN" altLang="zh-CN" dirty="0">
                <a:latin typeface="黑体" panose="02010609060101010101" pitchFamily="49" charset="-122"/>
                <a:ea typeface="黑体" panose="02010609060101010101" pitchFamily="49" charset="-122"/>
              </a:rPr>
              <a:t>《中苏友好同盟条约</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DF717B00-6B17-4FA0-8542-6D3F5AD4EDAA}"/>
              </a:ext>
            </a:extLst>
          </p:cNvPr>
          <p:cNvSpPr>
            <a:spLocks noGrp="1"/>
          </p:cNvSpPr>
          <p:nvPr>
            <p:ph idx="1"/>
          </p:nvPr>
        </p:nvSpPr>
        <p:spPr>
          <a:xfrm>
            <a:off x="838200" y="1878676"/>
            <a:ext cx="10515600" cy="4804757"/>
          </a:xfrm>
        </p:spPr>
        <p:txBody>
          <a:bodyPr>
            <a:normAutofit/>
          </a:bodyPr>
          <a:lstStyle/>
          <a:p>
            <a:pPr lvl="1"/>
            <a:r>
              <a:rPr lang="zh-CN" altLang="zh-CN" sz="2200" dirty="0"/>
              <a:t>在对日战争中，“彼此互给一切必要之军事及其它援助与支持”、“不与日本单独谈判”或“缔结停战协定或和约”</a:t>
            </a:r>
            <a:endParaRPr lang="en-US" altLang="zh-CN" sz="2200" dirty="0"/>
          </a:p>
          <a:p>
            <a:pPr lvl="1"/>
            <a:r>
              <a:rPr lang="zh-CN" altLang="zh-CN" sz="2200" dirty="0"/>
              <a:t>战后“共同密切友好合作”</a:t>
            </a:r>
            <a:endParaRPr lang="en-US" altLang="zh-CN" sz="2200" dirty="0"/>
          </a:p>
          <a:p>
            <a:pPr lvl="1"/>
            <a:r>
              <a:rPr lang="zh-CN" altLang="zh-CN" sz="2200" dirty="0"/>
              <a:t>“彼此给予一切可能之经济援助”</a:t>
            </a:r>
            <a:endParaRPr lang="en-US" altLang="zh-CN" sz="2200" dirty="0"/>
          </a:p>
          <a:p>
            <a:pPr lvl="1"/>
            <a:r>
              <a:rPr lang="zh-CN" altLang="zh-CN" sz="2200" dirty="0"/>
              <a:t>“不缔结反对对方的任何同盟”</a:t>
            </a:r>
            <a:endParaRPr lang="en-US" altLang="zh-CN" sz="2200" dirty="0"/>
          </a:p>
          <a:p>
            <a:pPr lvl="1"/>
            <a:r>
              <a:rPr lang="zh-CN" altLang="zh-CN" sz="2200" dirty="0"/>
              <a:t>“不参加反对对方的任何集团”。</a:t>
            </a:r>
            <a:endParaRPr lang="en-US" altLang="zh-CN" sz="2200" dirty="0"/>
          </a:p>
          <a:p>
            <a:pPr lvl="1"/>
            <a:r>
              <a:rPr lang="zh-CN" altLang="zh-CN" sz="2200" dirty="0"/>
              <a:t>同时，苏联政府声明，一切援助给予国民政府，并重申尊重中国在东三省之完全主权及领土的完整。中国国民党政府声明，日本战败后如外蒙古公民投票证实其独立的愿望，中国政府承认外蒙古之独立。</a:t>
            </a:r>
            <a:endParaRPr lang="en-US" altLang="zh-CN" sz="2200" dirty="0"/>
          </a:p>
          <a:p>
            <a:pPr lvl="1"/>
            <a:r>
              <a:rPr lang="zh-CN" altLang="zh-CN" sz="2200" dirty="0"/>
              <a:t>另外，此条约还规定：中苏共管长春铁路三十年，旅顺为共享海军基地三十年，大连为自由港，苏军进入东北后，收复区内由中华民国派员设立行政机构并派军事代表和苏联联系。日本投降后最迟三个月内苏军全部撤出东三省。条约有效期为三十年。</a:t>
            </a:r>
          </a:p>
          <a:p>
            <a:endParaRPr lang="zh-CN" altLang="en-US" dirty="0"/>
          </a:p>
        </p:txBody>
      </p:sp>
    </p:spTree>
    <p:extLst>
      <p:ext uri="{BB962C8B-B14F-4D97-AF65-F5344CB8AC3E}">
        <p14:creationId xmlns:p14="http://schemas.microsoft.com/office/powerpoint/2010/main" val="1382999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40176-1186-48BE-AEF9-9B803E02D00F}"/>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中华人民共和国</a:t>
            </a:r>
          </a:p>
        </p:txBody>
      </p:sp>
      <p:sp>
        <p:nvSpPr>
          <p:cNvPr id="3" name="内容占位符 2">
            <a:extLst>
              <a:ext uri="{FF2B5EF4-FFF2-40B4-BE49-F238E27FC236}">
                <a16:creationId xmlns:a16="http://schemas.microsoft.com/office/drawing/2014/main" id="{231ACD40-C2C3-4F69-9B86-B9ABFF412EA2}"/>
              </a:ext>
            </a:extLst>
          </p:cNvPr>
          <p:cNvSpPr>
            <a:spLocks noGrp="1"/>
          </p:cNvSpPr>
          <p:nvPr>
            <p:ph idx="1"/>
          </p:nvPr>
        </p:nvSpPr>
        <p:spPr/>
        <p:txBody>
          <a:bodyPr/>
          <a:lstStyle/>
          <a:p>
            <a:pPr lvl="1"/>
            <a:r>
              <a:rPr lang="en-US" altLang="zh-CN" sz="2800" b="1" dirty="0"/>
              <a:t>《</a:t>
            </a:r>
            <a:r>
              <a:rPr lang="zh-CN" altLang="en-US" sz="2800" b="1" dirty="0"/>
              <a:t>中苏国界东段协定</a:t>
            </a:r>
            <a:r>
              <a:rPr lang="en-US" altLang="zh-CN" sz="2800" b="1" dirty="0"/>
              <a:t>》</a:t>
            </a:r>
          </a:p>
          <a:p>
            <a:pPr lvl="1"/>
            <a:r>
              <a:rPr lang="en-US" altLang="zh-CN" sz="2800" b="1" dirty="0"/>
              <a:t>《</a:t>
            </a:r>
            <a:r>
              <a:rPr lang="zh-CN" altLang="en-US" sz="2800" b="1" dirty="0"/>
              <a:t>中俄边界东段补充协定</a:t>
            </a:r>
            <a:r>
              <a:rPr lang="en-US" altLang="zh-CN" sz="2800" b="1" dirty="0"/>
              <a:t>》</a:t>
            </a:r>
            <a:endParaRPr lang="zh-CN" altLang="en-US" sz="2800" b="1" dirty="0"/>
          </a:p>
          <a:p>
            <a:endParaRPr lang="en-US" altLang="zh-CN" dirty="0"/>
          </a:p>
        </p:txBody>
      </p:sp>
      <p:pic>
        <p:nvPicPr>
          <p:cNvPr id="14338" name="Picture 2">
            <a:extLst>
              <a:ext uri="{FF2B5EF4-FFF2-40B4-BE49-F238E27FC236}">
                <a16:creationId xmlns:a16="http://schemas.microsoft.com/office/drawing/2014/main" id="{54173AEE-FE7C-426A-843B-F1872149B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4946" y="1825624"/>
            <a:ext cx="60960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29265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D0452-63AB-4E21-9071-9EBA08121524}"/>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清朝</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鸦片战争前</a:t>
            </a:r>
          </a:p>
        </p:txBody>
      </p:sp>
      <p:sp>
        <p:nvSpPr>
          <p:cNvPr id="3" name="内容占位符 2">
            <a:extLst>
              <a:ext uri="{FF2B5EF4-FFF2-40B4-BE49-F238E27FC236}">
                <a16:creationId xmlns:a16="http://schemas.microsoft.com/office/drawing/2014/main" id="{90AC2651-1E5F-4A98-AE71-5F16494D8B5F}"/>
              </a:ext>
            </a:extLst>
          </p:cNvPr>
          <p:cNvSpPr>
            <a:spLocks noGrp="1"/>
          </p:cNvSpPr>
          <p:nvPr>
            <p:ph idx="1"/>
          </p:nvPr>
        </p:nvSpPr>
        <p:spPr>
          <a:xfrm>
            <a:off x="971204" y="1835209"/>
            <a:ext cx="10515600" cy="4351338"/>
          </a:xfrm>
        </p:spPr>
        <p:txBody>
          <a:bodyPr/>
          <a:lstStyle/>
          <a:p>
            <a:r>
              <a:rPr lang="en-US" altLang="zh-CN" sz="3200" b="1" dirty="0"/>
              <a:t>《</a:t>
            </a:r>
            <a:r>
              <a:rPr lang="zh-CN" altLang="en-US" sz="3200" b="1" dirty="0"/>
              <a:t>中俄尼布楚条约</a:t>
            </a:r>
            <a:r>
              <a:rPr lang="en-US" altLang="zh-CN" sz="3200" b="1" dirty="0"/>
              <a:t>》</a:t>
            </a:r>
          </a:p>
          <a:p>
            <a:endParaRPr lang="en-US" altLang="zh-CN" dirty="0"/>
          </a:p>
          <a:p>
            <a:endParaRPr lang="en-US" altLang="zh-CN" dirty="0"/>
          </a:p>
          <a:p>
            <a:endParaRPr lang="en-US" altLang="zh-CN" dirty="0"/>
          </a:p>
          <a:p>
            <a:endParaRPr lang="en-US" altLang="zh-CN" dirty="0"/>
          </a:p>
        </p:txBody>
      </p:sp>
      <p:pic>
        <p:nvPicPr>
          <p:cNvPr id="1028" name="Picture 4">
            <a:extLst>
              <a:ext uri="{FF2B5EF4-FFF2-40B4-BE49-F238E27FC236}">
                <a16:creationId xmlns:a16="http://schemas.microsoft.com/office/drawing/2014/main" id="{F005BFBF-2B6C-4E44-B4BB-4EAE50D8A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9023" y="4037389"/>
            <a:ext cx="3717991" cy="26363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909A1F9-7E45-4B85-B18C-E1E621CD5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217" y="269371"/>
            <a:ext cx="2552700" cy="359698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B62F9C1-5BE5-44F8-9474-601ECED1C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640" y="142082"/>
            <a:ext cx="2552700" cy="37242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0A6F506-212D-4B89-8FA8-AB94042C0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24" y="2739398"/>
            <a:ext cx="6145331" cy="381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42291"/>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B11459-A09D-4836-A0C5-EB33FB9F09AD}"/>
              </a:ext>
            </a:extLst>
          </p:cNvPr>
          <p:cNvSpPr>
            <a:spLocks noGrp="1"/>
          </p:cNvSpPr>
          <p:nvPr>
            <p:ph idx="1"/>
          </p:nvPr>
        </p:nvSpPr>
        <p:spPr>
          <a:xfrm>
            <a:off x="289905" y="203661"/>
            <a:ext cx="10738658" cy="3192088"/>
          </a:xfrm>
        </p:spPr>
        <p:txBody>
          <a:bodyPr/>
          <a:lstStyle/>
          <a:p>
            <a:pPr lvl="1"/>
            <a:r>
              <a:rPr lang="zh-CN" altLang="zh-CN" dirty="0"/>
              <a:t>签订该条约的结果使大清与俄罗斯分据了广大土地，并一度阻止了俄罗斯的东扩。</a:t>
            </a:r>
          </a:p>
          <a:p>
            <a:pPr lvl="1"/>
            <a:r>
              <a:rPr lang="zh-CN" altLang="zh-CN" dirty="0"/>
              <a:t>《尼布楚条约》是中国第一次与欧洲国家按照国际法原则谈判达成的条约，也是最早明确使用“中国”一词来指代大清的国际法文件，国体意义上的“中国”首次正式出现于具有西方外交条约文件上。</a:t>
            </a:r>
          </a:p>
          <a:p>
            <a:endParaRPr lang="zh-CN" altLang="en-US" dirty="0"/>
          </a:p>
        </p:txBody>
      </p:sp>
      <p:pic>
        <p:nvPicPr>
          <p:cNvPr id="4" name="Picture 2">
            <a:extLst>
              <a:ext uri="{FF2B5EF4-FFF2-40B4-BE49-F238E27FC236}">
                <a16:creationId xmlns:a16="http://schemas.microsoft.com/office/drawing/2014/main" id="{5F19B15B-9F40-4091-A585-02D5362EA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09" y="2252407"/>
            <a:ext cx="5720721" cy="3810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40D0FFDA-63CA-4698-BFD6-1014B60B9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52406"/>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44860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4B39A-99BE-42AC-8407-4DB3940E879A}"/>
              </a:ext>
            </a:extLst>
          </p:cNvPr>
          <p:cNvSpPr>
            <a:spLocks noGrp="1"/>
          </p:cNvSpPr>
          <p:nvPr>
            <p:ph type="title"/>
          </p:nvPr>
        </p:nvSpPr>
        <p:spPr>
          <a:xfrm>
            <a:off x="1172095" y="263527"/>
            <a:ext cx="10058400" cy="1450757"/>
          </a:xfrm>
        </p:spPr>
        <p:txBody>
          <a:bodyPr/>
          <a:lstStyle/>
          <a:p>
            <a:r>
              <a:rPr lang="zh-CN" altLang="en-US" dirty="0">
                <a:latin typeface="黑体" panose="02010609060101010101" pitchFamily="49" charset="-122"/>
                <a:ea typeface="黑体" panose="02010609060101010101" pitchFamily="49" charset="-122"/>
              </a:rPr>
              <a:t>清朝</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鸦片战争前</a:t>
            </a:r>
          </a:p>
        </p:txBody>
      </p:sp>
      <p:sp>
        <p:nvSpPr>
          <p:cNvPr id="3" name="内容占位符 2">
            <a:extLst>
              <a:ext uri="{FF2B5EF4-FFF2-40B4-BE49-F238E27FC236}">
                <a16:creationId xmlns:a16="http://schemas.microsoft.com/office/drawing/2014/main" id="{A7065516-BE9A-419B-AC8F-8F1E45D2579C}"/>
              </a:ext>
            </a:extLst>
          </p:cNvPr>
          <p:cNvSpPr>
            <a:spLocks noGrp="1"/>
          </p:cNvSpPr>
          <p:nvPr>
            <p:ph idx="1"/>
          </p:nvPr>
        </p:nvSpPr>
        <p:spPr/>
        <p:txBody>
          <a:bodyPr/>
          <a:lstStyle/>
          <a:p>
            <a:r>
              <a:rPr lang="en-US" altLang="zh-CN" sz="3200" b="1" dirty="0"/>
              <a:t>《</a:t>
            </a:r>
            <a:r>
              <a:rPr lang="zh-CN" altLang="en-US" sz="3200" b="1" dirty="0"/>
              <a:t>恰克图界约</a:t>
            </a:r>
            <a:r>
              <a:rPr lang="en-US" altLang="zh-CN" sz="3200" b="1" dirty="0"/>
              <a:t>》</a:t>
            </a:r>
            <a:endParaRPr lang="zh-CN" altLang="en-US" sz="3200" b="1" dirty="0"/>
          </a:p>
          <a:p>
            <a:endParaRPr lang="zh-CN" altLang="en-US" dirty="0"/>
          </a:p>
        </p:txBody>
      </p:sp>
      <p:pic>
        <p:nvPicPr>
          <p:cNvPr id="4098" name="Picture 2">
            <a:extLst>
              <a:ext uri="{FF2B5EF4-FFF2-40B4-BE49-F238E27FC236}">
                <a16:creationId xmlns:a16="http://schemas.microsoft.com/office/drawing/2014/main" id="{8EA41269-4E8E-43C9-A4D0-22B2DCD28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38" y="1845734"/>
            <a:ext cx="6711143" cy="448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19721"/>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D0CAEF-77A1-41BD-B532-7580DBD80ECF}"/>
              </a:ext>
            </a:extLst>
          </p:cNvPr>
          <p:cNvSpPr>
            <a:spLocks noGrp="1"/>
          </p:cNvSpPr>
          <p:nvPr>
            <p:ph type="title"/>
          </p:nvPr>
        </p:nvSpPr>
        <p:spPr>
          <a:xfrm>
            <a:off x="264621" y="108066"/>
            <a:ext cx="10515600" cy="1325563"/>
          </a:xfrm>
        </p:spPr>
        <p:txBody>
          <a:bodyPr/>
          <a:lstStyle/>
          <a:p>
            <a:r>
              <a:rPr lang="zh-CN" altLang="en-US" dirty="0">
                <a:latin typeface="黑体" panose="02010609060101010101" pitchFamily="49" charset="-122"/>
                <a:ea typeface="黑体" panose="02010609060101010101" pitchFamily="49" charset="-122"/>
              </a:rPr>
              <a:t>恰克图合约内容</a:t>
            </a:r>
          </a:p>
        </p:txBody>
      </p:sp>
      <p:sp>
        <p:nvSpPr>
          <p:cNvPr id="3" name="内容占位符 2">
            <a:extLst>
              <a:ext uri="{FF2B5EF4-FFF2-40B4-BE49-F238E27FC236}">
                <a16:creationId xmlns:a16="http://schemas.microsoft.com/office/drawing/2014/main" id="{2952FA83-BE60-46CA-AD46-5BC02F1B6ACB}"/>
              </a:ext>
            </a:extLst>
          </p:cNvPr>
          <p:cNvSpPr>
            <a:spLocks noGrp="1"/>
          </p:cNvSpPr>
          <p:nvPr>
            <p:ph idx="1"/>
          </p:nvPr>
        </p:nvSpPr>
        <p:spPr>
          <a:xfrm>
            <a:off x="623455" y="1537855"/>
            <a:ext cx="11205556" cy="5320145"/>
          </a:xfrm>
        </p:spPr>
        <p:txBody>
          <a:bodyPr>
            <a:normAutofit/>
          </a:bodyPr>
          <a:lstStyle/>
          <a:p>
            <a:r>
              <a:rPr lang="zh-CN" altLang="zh-CN" sz="2400" dirty="0"/>
              <a:t>蒙古与西伯利亚之疆界由中俄联合委员会勘定，边界从西面的萨彦岭和沙毕纳依岭延伸至额尔古纳河，东面从乌第河到外兴安岭之间的土地因缺乏精确资料暂置不议，但在其他地方委员会应立即划定疆界。</a:t>
            </a:r>
          </a:p>
          <a:p>
            <a:r>
              <a:rPr lang="zh-CN" altLang="zh-CN" sz="2400" dirty="0"/>
              <a:t>除尼布楚现有贸易集市，允准俄国在边界之恰克图开设贸易。</a:t>
            </a:r>
          </a:p>
          <a:p>
            <a:r>
              <a:rPr lang="zh-CN" altLang="zh-CN" sz="2400" dirty="0"/>
              <a:t>两国逃亡者应严行查拿，交付边吏。</a:t>
            </a:r>
          </a:p>
          <a:p>
            <a:r>
              <a:rPr lang="zh-CN" altLang="zh-CN" sz="2400" dirty="0"/>
              <a:t>不超过两百人之俄国商队允准每三年前往北京一次，免出入口关税。</a:t>
            </a:r>
          </a:p>
          <a:p>
            <a:r>
              <a:rPr lang="zh-CN" altLang="zh-CN" sz="2400" dirty="0"/>
              <a:t>俄国允准在北京保留一个有自己教堂的宗教使团，俄国教士及学子得居住北京。</a:t>
            </a:r>
          </a:p>
          <a:p>
            <a:r>
              <a:rPr lang="zh-CN" altLang="zh-CN" sz="2400" dirty="0"/>
              <a:t>中俄之间的通讯应用双方政府之印信</a:t>
            </a:r>
            <a:r>
              <a:rPr lang="en-US" altLang="zh-CN" sz="2400" dirty="0"/>
              <a:t>--</a:t>
            </a:r>
            <a:r>
              <a:rPr lang="zh-CN" altLang="zh-CN" sz="2400" dirty="0"/>
              <a:t>中国为理藩院印玺，俄国为萨那特衙门（元老院）或托博尔斯克总督衙门印玺。</a:t>
            </a:r>
          </a:p>
          <a:p>
            <a:r>
              <a:rPr lang="zh-CN" altLang="zh-CN" sz="2400" dirty="0"/>
              <a:t>同时，双方派员进行勘界，九月初十（</a:t>
            </a:r>
            <a:r>
              <a:rPr lang="en-US" altLang="zh-CN" sz="2400" dirty="0"/>
              <a:t>10</a:t>
            </a:r>
            <a:r>
              <a:rPr lang="zh-CN" altLang="zh-CN" sz="2400" dirty="0"/>
              <a:t>月</a:t>
            </a:r>
            <a:r>
              <a:rPr lang="en-US" altLang="zh-CN" sz="2400" dirty="0"/>
              <a:t>24</a:t>
            </a:r>
            <a:r>
              <a:rPr lang="zh-CN" altLang="zh-CN" sz="2400" dirty="0"/>
              <a:t>日）订立了《阿巴哈依图界约》，规定了恰克图以东至额尔古纳河的</a:t>
            </a:r>
            <a:r>
              <a:rPr lang="en-US" altLang="zh-CN" sz="2400" dirty="0"/>
              <a:t>63</a:t>
            </a:r>
            <a:r>
              <a:rPr lang="zh-CN" altLang="zh-CN" sz="2400" dirty="0"/>
              <a:t>个界标；九月廿四（</a:t>
            </a:r>
            <a:r>
              <a:rPr lang="en-US" altLang="zh-CN" sz="2400" dirty="0"/>
              <a:t>11</a:t>
            </a:r>
            <a:r>
              <a:rPr lang="zh-CN" altLang="zh-CN" sz="2400" dirty="0"/>
              <a:t>月</a:t>
            </a:r>
            <a:r>
              <a:rPr lang="en-US" altLang="zh-CN" sz="2400" dirty="0"/>
              <a:t>8</a:t>
            </a:r>
            <a:r>
              <a:rPr lang="zh-CN" altLang="zh-CN" sz="2400" dirty="0"/>
              <a:t>日）订立了《色楞格界约》，规定了恰克图以西至沙毕纳依岭的</a:t>
            </a:r>
            <a:r>
              <a:rPr lang="en-US" altLang="zh-CN" sz="2400" dirty="0"/>
              <a:t>24</a:t>
            </a:r>
            <a:r>
              <a:rPr lang="zh-CN" altLang="zh-CN" sz="2400" dirty="0"/>
              <a:t>个界标。</a:t>
            </a:r>
          </a:p>
          <a:p>
            <a:endParaRPr lang="zh-CN" altLang="en-US" sz="3200" dirty="0"/>
          </a:p>
        </p:txBody>
      </p:sp>
    </p:spTree>
    <p:extLst>
      <p:ext uri="{BB962C8B-B14F-4D97-AF65-F5344CB8AC3E}">
        <p14:creationId xmlns:p14="http://schemas.microsoft.com/office/powerpoint/2010/main" val="11873066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50"/>
                                        <p:tgtEl>
                                          <p:spTgt spid="3">
                                            <p:txEl>
                                              <p:pRg st="1" end="1"/>
                                            </p:txEl>
                                          </p:spTgt>
                                        </p:tgtEl>
                                      </p:cBhvr>
                                    </p:animEffect>
                                    <p:anim calcmode="lin" valueType="num">
                                      <p:cBhvr>
                                        <p:cTn id="15"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50"/>
                                        <p:tgtEl>
                                          <p:spTgt spid="3">
                                            <p:txEl>
                                              <p:pRg st="2" end="2"/>
                                            </p:txEl>
                                          </p:spTgt>
                                        </p:tgtEl>
                                      </p:cBhvr>
                                    </p:animEffect>
                                    <p:anim calcmode="lin" valueType="num">
                                      <p:cBhvr>
                                        <p:cTn id="22"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50"/>
                                        <p:tgtEl>
                                          <p:spTgt spid="3">
                                            <p:txEl>
                                              <p:pRg st="3" end="3"/>
                                            </p:txEl>
                                          </p:spTgt>
                                        </p:tgtEl>
                                      </p:cBhvr>
                                    </p:animEffect>
                                    <p:anim calcmode="lin" valueType="num">
                                      <p:cBhvr>
                                        <p:cTn id="29"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50"/>
                                        <p:tgtEl>
                                          <p:spTgt spid="3">
                                            <p:txEl>
                                              <p:pRg st="4" end="4"/>
                                            </p:txEl>
                                          </p:spTgt>
                                        </p:tgtEl>
                                      </p:cBhvr>
                                    </p:animEffect>
                                    <p:anim calcmode="lin" valueType="num">
                                      <p:cBhvr>
                                        <p:cTn id="36"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50"/>
                                        <p:tgtEl>
                                          <p:spTgt spid="3">
                                            <p:txEl>
                                              <p:pRg st="5" end="5"/>
                                            </p:txEl>
                                          </p:spTgt>
                                        </p:tgtEl>
                                      </p:cBhvr>
                                    </p:animEffect>
                                    <p:anim calcmode="lin" valueType="num">
                                      <p:cBhvr>
                                        <p:cTn id="43"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50"/>
                                        <p:tgtEl>
                                          <p:spTgt spid="3">
                                            <p:txEl>
                                              <p:pRg st="6" end="6"/>
                                            </p:txEl>
                                          </p:spTgt>
                                        </p:tgtEl>
                                      </p:cBhvr>
                                    </p:animEffect>
                                    <p:anim calcmode="lin" valueType="num">
                                      <p:cBhvr>
                                        <p:cTn id="50"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2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65EDD-204E-45F4-A9A2-B43C2276B1D8}"/>
              </a:ext>
            </a:extLst>
          </p:cNvPr>
          <p:cNvSpPr>
            <a:spLocks noGrp="1"/>
          </p:cNvSpPr>
          <p:nvPr>
            <p:ph type="title"/>
          </p:nvPr>
        </p:nvSpPr>
        <p:spPr>
          <a:xfrm>
            <a:off x="1062644" y="338131"/>
            <a:ext cx="10515600" cy="1325563"/>
          </a:xfrm>
        </p:spPr>
        <p:txBody>
          <a:bodyPr/>
          <a:lstStyle/>
          <a:p>
            <a:r>
              <a:rPr lang="zh-CN" altLang="en-US" dirty="0"/>
              <a:t>恰克图条约作用</a:t>
            </a:r>
          </a:p>
        </p:txBody>
      </p:sp>
      <p:sp>
        <p:nvSpPr>
          <p:cNvPr id="3" name="内容占位符 2">
            <a:extLst>
              <a:ext uri="{FF2B5EF4-FFF2-40B4-BE49-F238E27FC236}">
                <a16:creationId xmlns:a16="http://schemas.microsoft.com/office/drawing/2014/main" id="{B6FAAFCD-2FC8-472A-B1F0-86B3675CB225}"/>
              </a:ext>
            </a:extLst>
          </p:cNvPr>
          <p:cNvSpPr>
            <a:spLocks noGrp="1"/>
          </p:cNvSpPr>
          <p:nvPr>
            <p:ph idx="1"/>
          </p:nvPr>
        </p:nvSpPr>
        <p:spPr>
          <a:xfrm>
            <a:off x="1062644" y="1830633"/>
            <a:ext cx="10515600" cy="1325563"/>
          </a:xfrm>
        </p:spPr>
        <p:txBody>
          <a:bodyPr>
            <a:normAutofit/>
          </a:bodyPr>
          <a:lstStyle/>
          <a:p>
            <a:pPr lvl="1"/>
            <a:r>
              <a:rPr lang="zh-CN" altLang="en-US" sz="2000" b="1" dirty="0"/>
              <a:t>划分了两国今天蒙古国地区以北的边界</a:t>
            </a:r>
            <a:endParaRPr lang="en-US" altLang="zh-CN" sz="2000" b="1" dirty="0"/>
          </a:p>
          <a:p>
            <a:pPr lvl="1"/>
            <a:r>
              <a:rPr lang="zh-CN" altLang="en-US" sz="2000" b="1" dirty="0"/>
              <a:t>规定两国通商关系</a:t>
            </a:r>
          </a:p>
        </p:txBody>
      </p:sp>
      <p:pic>
        <p:nvPicPr>
          <p:cNvPr id="4" name="Picture 2">
            <a:extLst>
              <a:ext uri="{FF2B5EF4-FFF2-40B4-BE49-F238E27FC236}">
                <a16:creationId xmlns:a16="http://schemas.microsoft.com/office/drawing/2014/main" id="{FC529E73-6F98-4320-8FFF-0FD0368EC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1852" y="2185453"/>
            <a:ext cx="6236392" cy="402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5159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4F8F-2C9C-4349-AFC6-A3FEDAF53F74}"/>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清朝</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鸦片战争后</a:t>
            </a:r>
          </a:p>
        </p:txBody>
      </p:sp>
      <p:sp>
        <p:nvSpPr>
          <p:cNvPr id="3" name="内容占位符 2">
            <a:extLst>
              <a:ext uri="{FF2B5EF4-FFF2-40B4-BE49-F238E27FC236}">
                <a16:creationId xmlns:a16="http://schemas.microsoft.com/office/drawing/2014/main" id="{604CD781-A601-428F-9176-1CA84DC42CE7}"/>
              </a:ext>
            </a:extLst>
          </p:cNvPr>
          <p:cNvSpPr>
            <a:spLocks noGrp="1"/>
          </p:cNvSpPr>
          <p:nvPr>
            <p:ph idx="1"/>
          </p:nvPr>
        </p:nvSpPr>
        <p:spPr>
          <a:xfrm>
            <a:off x="946265" y="1936590"/>
            <a:ext cx="10515600" cy="4351338"/>
          </a:xfrm>
        </p:spPr>
        <p:txBody>
          <a:bodyPr/>
          <a:lstStyle/>
          <a:p>
            <a:r>
              <a:rPr lang="en-US" altLang="zh-CN" sz="3200" b="1" dirty="0"/>
              <a:t>《</a:t>
            </a:r>
            <a:r>
              <a:rPr lang="zh-CN" altLang="en-US" sz="3200" b="1" dirty="0"/>
              <a:t>瑷珲条约</a:t>
            </a:r>
            <a:r>
              <a:rPr lang="en-US" altLang="zh-CN" sz="3200" b="1" dirty="0"/>
              <a:t>》</a:t>
            </a:r>
          </a:p>
          <a:p>
            <a:endParaRPr lang="en-US" altLang="zh-CN" dirty="0"/>
          </a:p>
        </p:txBody>
      </p:sp>
      <p:pic>
        <p:nvPicPr>
          <p:cNvPr id="6146" name="Picture 2">
            <a:extLst>
              <a:ext uri="{FF2B5EF4-FFF2-40B4-BE49-F238E27FC236}">
                <a16:creationId xmlns:a16="http://schemas.microsoft.com/office/drawing/2014/main" id="{61810E91-759C-45EA-89E2-9B93D7257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590" y="1690688"/>
            <a:ext cx="7457210" cy="459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683129"/>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D164100-4B5F-4158-925D-4EAB8B52254E}"/>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瑷珲条约</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被逼无奈</a:t>
            </a:r>
          </a:p>
        </p:txBody>
      </p:sp>
      <p:sp>
        <p:nvSpPr>
          <p:cNvPr id="6" name="内容占位符 5">
            <a:extLst>
              <a:ext uri="{FF2B5EF4-FFF2-40B4-BE49-F238E27FC236}">
                <a16:creationId xmlns:a16="http://schemas.microsoft.com/office/drawing/2014/main" id="{84638AF8-804C-485F-B775-5404B908933B}"/>
              </a:ext>
            </a:extLst>
          </p:cNvPr>
          <p:cNvSpPr>
            <a:spLocks noGrp="1"/>
          </p:cNvSpPr>
          <p:nvPr>
            <p:ph idx="1"/>
          </p:nvPr>
        </p:nvSpPr>
        <p:spPr>
          <a:xfrm>
            <a:off x="838200" y="1825625"/>
            <a:ext cx="5257800" cy="4667250"/>
          </a:xfrm>
        </p:spPr>
        <p:txBody>
          <a:bodyPr>
            <a:normAutofit/>
          </a:bodyPr>
          <a:lstStyle/>
          <a:p>
            <a:pPr lvl="1"/>
            <a:r>
              <a:rPr lang="en-US" altLang="zh-CN" dirty="0"/>
              <a:t>1856</a:t>
            </a:r>
            <a:r>
              <a:rPr lang="zh-CN" altLang="zh-CN" dirty="0"/>
              <a:t>年</a:t>
            </a:r>
            <a:r>
              <a:rPr lang="en-US" altLang="zh-CN" dirty="0"/>
              <a:t>10</a:t>
            </a:r>
            <a:r>
              <a:rPr lang="zh-CN" altLang="zh-CN" dirty="0"/>
              <a:t>月（清朝咸丰六年），第二次鸦片战争爆发。</a:t>
            </a:r>
            <a:r>
              <a:rPr lang="en-US" altLang="zh-CN" dirty="0"/>
              <a:t>1858</a:t>
            </a:r>
            <a:r>
              <a:rPr lang="zh-CN" altLang="zh-CN" dirty="0"/>
              <a:t>年</a:t>
            </a:r>
            <a:r>
              <a:rPr lang="en-US" altLang="zh-CN" dirty="0"/>
              <a:t>5</a:t>
            </a:r>
            <a:r>
              <a:rPr lang="zh-CN" altLang="zh-CN" dirty="0"/>
              <a:t>月，英法两国舰队攻占了渤海岸边的大沽，逼近京津。这时，俄国东西伯利亚总督尼古拉</a:t>
            </a:r>
            <a:r>
              <a:rPr lang="en-US" altLang="zh-CN" dirty="0"/>
              <a:t>·</a:t>
            </a:r>
            <a:r>
              <a:rPr lang="zh-CN" altLang="zh-CN" dirty="0"/>
              <a:t>穆拉维约夫率领哥萨克部队，声称要</a:t>
            </a:r>
            <a:r>
              <a:rPr lang="en-US" altLang="zh-CN" dirty="0"/>
              <a:t>“</a:t>
            </a:r>
            <a:r>
              <a:rPr lang="zh-CN" altLang="zh-CN" dirty="0"/>
              <a:t>助华防英</a:t>
            </a:r>
            <a:r>
              <a:rPr lang="en-US" altLang="zh-CN" dirty="0"/>
              <a:t>”</a:t>
            </a:r>
            <a:r>
              <a:rPr lang="zh-CN" altLang="zh-CN" dirty="0"/>
              <a:t>，在两艘炮舰护送下来到瑷珲城内与清朝黑龙江将军奕山谈判，要求废止中俄《尼布楚条约》对两国边界的规定。奕山最终屈服，于</a:t>
            </a:r>
            <a:r>
              <a:rPr lang="en-US" altLang="zh-CN" dirty="0"/>
              <a:t>28</a:t>
            </a:r>
            <a:r>
              <a:rPr lang="zh-CN" altLang="zh-CN" dirty="0"/>
              <a:t>日与穆拉维约夫签订了《瑷珲条约》。</a:t>
            </a:r>
          </a:p>
          <a:p>
            <a:endParaRPr lang="zh-CN" altLang="en-US" dirty="0"/>
          </a:p>
        </p:txBody>
      </p:sp>
      <p:pic>
        <p:nvPicPr>
          <p:cNvPr id="8194" name="Picture 2">
            <a:extLst>
              <a:ext uri="{FF2B5EF4-FFF2-40B4-BE49-F238E27FC236}">
                <a16:creationId xmlns:a16="http://schemas.microsoft.com/office/drawing/2014/main" id="{D36E13B3-1CBA-46E1-977E-1D8A64830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509" y="2202873"/>
            <a:ext cx="5532542" cy="372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219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362">
                                          <p:stCondLst>
                                            <p:cond delay="0"/>
                                          </p:stCondLst>
                                        </p:cTn>
                                        <p:tgtEl>
                                          <p:spTgt spid="6">
                                            <p:txEl>
                                              <p:pRg st="0" end="0"/>
                                            </p:txEl>
                                          </p:spTgt>
                                        </p:tgtEl>
                                      </p:cBhvr>
                                    </p:animEffect>
                                    <p:anim calcmode="lin" valueType="num">
                                      <p:cBhvr>
                                        <p:cTn id="8" dur="1139"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16">
                                          <p:stCondLst>
                                            <p:cond delay="406"/>
                                          </p:stCondLst>
                                        </p:cTn>
                                        <p:tgtEl>
                                          <p:spTgt spid="6">
                                            <p:txEl>
                                              <p:pRg st="0" end="0"/>
                                            </p:txEl>
                                          </p:spTgt>
                                        </p:tgtEl>
                                      </p:cBhvr>
                                      <p:to x="100000" y="60000"/>
                                    </p:animScale>
                                    <p:animScale>
                                      <p:cBhvr>
                                        <p:cTn id="14" dur="104" decel="50000">
                                          <p:stCondLst>
                                            <p:cond delay="423"/>
                                          </p:stCondLst>
                                        </p:cTn>
                                        <p:tgtEl>
                                          <p:spTgt spid="6">
                                            <p:txEl>
                                              <p:pRg st="0" end="0"/>
                                            </p:txEl>
                                          </p:spTgt>
                                        </p:tgtEl>
                                      </p:cBhvr>
                                      <p:to x="100000" y="100000"/>
                                    </p:animScale>
                                    <p:animScale>
                                      <p:cBhvr>
                                        <p:cTn id="15" dur="16">
                                          <p:stCondLst>
                                            <p:cond delay="820"/>
                                          </p:stCondLst>
                                        </p:cTn>
                                        <p:tgtEl>
                                          <p:spTgt spid="6">
                                            <p:txEl>
                                              <p:pRg st="0" end="0"/>
                                            </p:txEl>
                                          </p:spTgt>
                                        </p:tgtEl>
                                      </p:cBhvr>
                                      <p:to x="100000" y="80000"/>
                                    </p:animScale>
                                    <p:animScale>
                                      <p:cBhvr>
                                        <p:cTn id="16" dur="104" decel="50000">
                                          <p:stCondLst>
                                            <p:cond delay="836"/>
                                          </p:stCondLst>
                                        </p:cTn>
                                        <p:tgtEl>
                                          <p:spTgt spid="6">
                                            <p:txEl>
                                              <p:pRg st="0" end="0"/>
                                            </p:txEl>
                                          </p:spTgt>
                                        </p:tgtEl>
                                      </p:cBhvr>
                                      <p:to x="100000" y="100000"/>
                                    </p:animScale>
                                    <p:animScale>
                                      <p:cBhvr>
                                        <p:cTn id="17" dur="16">
                                          <p:stCondLst>
                                            <p:cond delay="1026"/>
                                          </p:stCondLst>
                                        </p:cTn>
                                        <p:tgtEl>
                                          <p:spTgt spid="6">
                                            <p:txEl>
                                              <p:pRg st="0" end="0"/>
                                            </p:txEl>
                                          </p:spTgt>
                                        </p:tgtEl>
                                      </p:cBhvr>
                                      <p:to x="100000" y="90000"/>
                                    </p:animScale>
                                    <p:animScale>
                                      <p:cBhvr>
                                        <p:cTn id="18" dur="104" decel="50000">
                                          <p:stCondLst>
                                            <p:cond delay="1042"/>
                                          </p:stCondLst>
                                        </p:cTn>
                                        <p:tgtEl>
                                          <p:spTgt spid="6">
                                            <p:txEl>
                                              <p:pRg st="0" end="0"/>
                                            </p:txEl>
                                          </p:spTgt>
                                        </p:tgtEl>
                                      </p:cBhvr>
                                      <p:to x="100000" y="100000"/>
                                    </p:animScale>
                                    <p:animScale>
                                      <p:cBhvr>
                                        <p:cTn id="19" dur="16">
                                          <p:stCondLst>
                                            <p:cond delay="1130"/>
                                          </p:stCondLst>
                                        </p:cTn>
                                        <p:tgtEl>
                                          <p:spTgt spid="6">
                                            <p:txEl>
                                              <p:pRg st="0" end="0"/>
                                            </p:txEl>
                                          </p:spTgt>
                                        </p:tgtEl>
                                      </p:cBhvr>
                                      <p:to x="100000" y="95000"/>
                                    </p:animScale>
                                    <p:animScale>
                                      <p:cBhvr>
                                        <p:cTn id="20" dur="104" decel="50000">
                                          <p:stCondLst>
                                            <p:cond delay="1146"/>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B9362-2424-4D3F-84C0-AE3C587F07DA}"/>
              </a:ext>
            </a:extLst>
          </p:cNvPr>
          <p:cNvSpPr>
            <a:spLocks noGrp="1"/>
          </p:cNvSpPr>
          <p:nvPr>
            <p:ph type="title"/>
          </p:nvPr>
        </p:nvSpPr>
        <p:spPr>
          <a:xfrm>
            <a:off x="1097280" y="876806"/>
            <a:ext cx="10058400" cy="1450757"/>
          </a:xfrm>
        </p:spPr>
        <p:txBody>
          <a:bodyPr/>
          <a:lstStyle/>
          <a:p>
            <a:r>
              <a:rPr lang="zh-CN" altLang="en-US" dirty="0">
                <a:latin typeface="黑体" panose="02010609060101010101" pitchFamily="49" charset="-122"/>
                <a:ea typeface="黑体" panose="02010609060101010101" pitchFamily="49" charset="-122"/>
              </a:rPr>
              <a:t>清朝</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鸦片战争后</a:t>
            </a:r>
            <a:br>
              <a:rPr lang="en-US" altLang="zh-CN" dirty="0"/>
            </a:br>
            <a:endParaRPr lang="zh-CN" altLang="en-US" dirty="0"/>
          </a:p>
        </p:txBody>
      </p:sp>
      <p:sp>
        <p:nvSpPr>
          <p:cNvPr id="3" name="内容占位符 2">
            <a:extLst>
              <a:ext uri="{FF2B5EF4-FFF2-40B4-BE49-F238E27FC236}">
                <a16:creationId xmlns:a16="http://schemas.microsoft.com/office/drawing/2014/main" id="{AE87BB72-E8EB-4804-A8B6-C37390754161}"/>
              </a:ext>
            </a:extLst>
          </p:cNvPr>
          <p:cNvSpPr>
            <a:spLocks noGrp="1"/>
          </p:cNvSpPr>
          <p:nvPr>
            <p:ph idx="1"/>
          </p:nvPr>
        </p:nvSpPr>
        <p:spPr/>
        <p:txBody>
          <a:bodyPr/>
          <a:lstStyle/>
          <a:p>
            <a:r>
              <a:rPr lang="en-US" altLang="zh-CN" sz="2800" b="1" dirty="0"/>
              <a:t>《</a:t>
            </a:r>
            <a:r>
              <a:rPr lang="zh-CN" altLang="en-US" sz="2800" b="1" dirty="0"/>
              <a:t>北京条约</a:t>
            </a:r>
            <a:r>
              <a:rPr lang="en-US" altLang="zh-CN" sz="2800" b="1" dirty="0"/>
              <a:t>》</a:t>
            </a:r>
          </a:p>
          <a:p>
            <a:pPr marL="0" indent="0">
              <a:buNone/>
            </a:pPr>
            <a:endParaRPr lang="zh-CN" altLang="en-US" dirty="0"/>
          </a:p>
        </p:txBody>
      </p:sp>
      <p:pic>
        <p:nvPicPr>
          <p:cNvPr id="9218" name="Picture 2">
            <a:extLst>
              <a:ext uri="{FF2B5EF4-FFF2-40B4-BE49-F238E27FC236}">
                <a16:creationId xmlns:a16="http://schemas.microsoft.com/office/drawing/2014/main" id="{B608BE12-60F3-4DAE-8C80-BD106F567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822" y="1845734"/>
            <a:ext cx="6781799" cy="455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952726"/>
      </p:ext>
    </p:extLst>
  </p:cSld>
  <p:clrMapOvr>
    <a:masterClrMapping/>
  </p:clrMapOvr>
  <p:transition spd="med">
    <p:random/>
  </p:transition>
</p:sld>
</file>

<file path=ppt/theme/theme1.xml><?xml version="1.0" encoding="utf-8"?>
<a:theme xmlns:a="http://schemas.openxmlformats.org/drawingml/2006/main" name="1_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131</TotalTime>
  <Words>1256</Words>
  <Application>Microsoft Office PowerPoint</Application>
  <PresentationFormat>宽屏</PresentationFormat>
  <Paragraphs>74</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19</vt:i4>
      </vt:variant>
    </vt:vector>
  </HeadingPairs>
  <TitlesOfParts>
    <vt:vector size="27" baseType="lpstr">
      <vt:lpstr>黑体</vt:lpstr>
      <vt:lpstr>Arial</vt:lpstr>
      <vt:lpstr>Calibri</vt:lpstr>
      <vt:lpstr>Calibri Light</vt:lpstr>
      <vt:lpstr>Wingdings 2</vt:lpstr>
      <vt:lpstr>1_回顾</vt:lpstr>
      <vt:lpstr>回顾</vt:lpstr>
      <vt:lpstr>HDOfficeLightV0</vt:lpstr>
      <vt:lpstr>中俄边境历史问题</vt:lpstr>
      <vt:lpstr>清朝-鸦片战争前</vt:lpstr>
      <vt:lpstr>PowerPoint 演示文稿</vt:lpstr>
      <vt:lpstr>清朝-鸦片战争前</vt:lpstr>
      <vt:lpstr>恰克图合约内容</vt:lpstr>
      <vt:lpstr>恰克图条约作用</vt:lpstr>
      <vt:lpstr>清朝-鸦片战争后</vt:lpstr>
      <vt:lpstr>《瑷珲条约》——被逼无奈</vt:lpstr>
      <vt:lpstr>清朝-鸦片战争后 </vt:lpstr>
      <vt:lpstr>清朝-鸦片战争后</vt:lpstr>
      <vt:lpstr>清朝-鸦片战争后</vt:lpstr>
      <vt:lpstr>清朝-鸦片战争后</vt:lpstr>
      <vt:lpstr>中华民国-北洋政府</vt:lpstr>
      <vt:lpstr>《中俄蒙协约》 </vt:lpstr>
      <vt:lpstr>中华民国-北洋政府</vt:lpstr>
      <vt:lpstr>中华民国-国民政府</vt:lpstr>
      <vt:lpstr>中华民国-国民政府</vt:lpstr>
      <vt:lpstr>《中苏友好同盟条约》</vt:lpstr>
      <vt:lpstr>中华人民共和国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中俄边境历史问题</dc:title>
  <dc:creator>York Chain</dc:creator>
  <cp:lastModifiedBy>York Chain</cp:lastModifiedBy>
  <cp:revision>11</cp:revision>
  <dcterms:created xsi:type="dcterms:W3CDTF">2019-12-02T06:08:28Z</dcterms:created>
  <dcterms:modified xsi:type="dcterms:W3CDTF">2019-12-02T09:20:59Z</dcterms:modified>
</cp:coreProperties>
</file>