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20" r:id="rId2"/>
    <p:sldMasterId id="2147483744" r:id="rId3"/>
    <p:sldMasterId id="2147483756" r:id="rId4"/>
    <p:sldMasterId id="2147483773" r:id="rId5"/>
    <p:sldMasterId id="2147483785" r:id="rId6"/>
    <p:sldMasterId id="2147483814" r:id="rId7"/>
    <p:sldMasterId id="2147483826" r:id="rId8"/>
  </p:sldMasterIdLst>
  <p:notesMasterIdLst>
    <p:notesMasterId r:id="rId2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6" r:id="rId20"/>
    <p:sldId id="267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31BD-9264-48B6-8967-42DAA1E05133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FAB0-299C-4CED-B66D-48905F295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5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双协议栈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Dual Stack)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采用该技术的节点上同时运行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两套协议栈。这是使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节点保持与纯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节点兼容最直接的方式，针对的对象是通信端节点（包括主机、路由器）。这种方式对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提供了完全的兼容，但是对于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地址耗尽的问题却没有任何帮助。由于需要双路由基础设施，这种方式反而增加了网络的复杂度。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隧道技术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Tunnel)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隧道技术提供了一种以现有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路由体系来传递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数据的方法：将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的分组作为无结构意义的数据，封装在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数据报中，被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网络传输。根据建立方式的不同，隧道可以分成两类：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配置的隧道和自动配置的隧道。隧道技术巧妙地利用了现有的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网络，它的意义在于提供了一种使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的节点之间能够在过渡期间通信的方法，但它并不能解决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节点之间相互通信的问题。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网关转换（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NAT-PT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转换网关除了要进行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地址转换，还要包括协议并翻译。转换网关作为通信的中间设备，可在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网络之间转换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报头的地址，同时根据协议不同对分组做相应的语义翻译，从而使纯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站点之间能够透明通信。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FAB0-299C-4CED-B66D-48905F2952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5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811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1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0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6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1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6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8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0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6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6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4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1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8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5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6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6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2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3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0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3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6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7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4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7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1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9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7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7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2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4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2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5175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880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191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58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7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7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2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9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5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2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4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0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8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7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7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4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3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0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7630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777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064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1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634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6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92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3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1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7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3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6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3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77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0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1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2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6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1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1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4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27C0-7F04-48B3-B425-5DEDAAAA36E8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063ADD-28C5-4126-B26E-8ED29ABD7F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A385-9EED-4533-B0AA-3862B94B2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2246"/>
            <a:ext cx="9144000" cy="2387600"/>
          </a:xfrm>
        </p:spPr>
        <p:txBody>
          <a:bodyPr/>
          <a:lstStyle/>
          <a:p>
            <a:r>
              <a:rPr lang="zh-CN" altLang="en-US" dirty="0"/>
              <a:t>银行系统网络的建设方案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D33E4-3344-4951-A1B8-23BECBB7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277"/>
            <a:ext cx="9144000" cy="1655762"/>
          </a:xfrm>
        </p:spPr>
        <p:txBody>
          <a:bodyPr/>
          <a:lstStyle/>
          <a:p>
            <a:r>
              <a:rPr lang="zh-CN" altLang="en-US" dirty="0"/>
              <a:t>信息安全</a:t>
            </a:r>
            <a:r>
              <a:rPr lang="en-US" altLang="zh-CN" dirty="0"/>
              <a:t>2</a:t>
            </a:r>
            <a:r>
              <a:rPr lang="zh-CN" altLang="en-US" dirty="0"/>
              <a:t>班第六组</a:t>
            </a:r>
            <a:endParaRPr lang="en-US" altLang="zh-CN" dirty="0"/>
          </a:p>
          <a:p>
            <a:r>
              <a:rPr lang="zh-CN" altLang="en-US" dirty="0"/>
              <a:t>陈煜翔 吕良 朱成 许天佑</a:t>
            </a:r>
          </a:p>
        </p:txBody>
      </p:sp>
    </p:spTree>
    <p:extLst>
      <p:ext uri="{BB962C8B-B14F-4D97-AF65-F5344CB8AC3E}">
        <p14:creationId xmlns:p14="http://schemas.microsoft.com/office/powerpoint/2010/main" val="396493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422A-1455-4DB4-B73A-DBA1A02D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动态路由算法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C26246-A085-49B0-A11F-E47EE05D2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334" y="1867315"/>
            <a:ext cx="8080667" cy="43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C300-17BA-40FB-B3F8-B9C68DE3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53" y="194169"/>
            <a:ext cx="9821008" cy="627553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DHCP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服务测试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EC1699-E9DE-417C-A2C0-B19D8232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6" y="1071348"/>
            <a:ext cx="3714286" cy="26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19A70-1774-4101-AF12-90B86F53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89" y="1211848"/>
            <a:ext cx="3809524" cy="27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47815C-AFB9-4C03-BEE6-C304186F7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740" y="1254704"/>
            <a:ext cx="3742857" cy="2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359ADA-2CE3-4FD2-AB0D-A9E4C448A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51" y="4126453"/>
            <a:ext cx="3723809" cy="2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214CCB-237E-4615-A106-DF8B9184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33" y="4088357"/>
            <a:ext cx="3638095" cy="2723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B16985-F97B-4C40-BD44-D876E6A1E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692" y="4074070"/>
            <a:ext cx="3761905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4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E282-70D6-459A-BF10-82C3012D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05508"/>
            <a:ext cx="9601200" cy="14859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网络测通阶段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9BFBA4-D448-4C6E-A699-3D8DAC3F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952" y="2321169"/>
            <a:ext cx="7134820" cy="3581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3F4877-BC16-4BCC-8A14-DE6D61A06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34" y="1633721"/>
            <a:ext cx="4776135" cy="5118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5274C6-4C11-4401-9DDF-7121937A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769" y="1591408"/>
            <a:ext cx="4585635" cy="51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3F9D-7B97-44F5-87B6-02D3CFC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支行访问总行服务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B13B4F-8AF9-4FB5-934A-228A08216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6042"/>
            <a:ext cx="6509062" cy="24887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8D69F7-B6A6-4408-BAE1-97E3C3F6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21" y="356189"/>
            <a:ext cx="3842479" cy="59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8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1200E-D2DD-4FFC-8EEC-350D67C1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85" y="11544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各支行邮件服务测试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1467B5-5E1D-4140-A90C-109CFCB6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2" y="1524238"/>
            <a:ext cx="6165935" cy="28026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D9E519-43BF-4910-8865-4F7AC6F2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2" y="1492172"/>
            <a:ext cx="7980952" cy="36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84680A-52F4-4752-9FF4-2CE381A7B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22" y="2310758"/>
            <a:ext cx="8152381" cy="22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EA5A97-41D9-40C6-94F4-037E00833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22" y="1492172"/>
            <a:ext cx="8066667" cy="38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D4182-1C22-4B87-9EB3-92465D858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22" y="1389835"/>
            <a:ext cx="8565904" cy="4787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629A41-5F96-4BC6-AB16-6015B9E9A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39" y="1386666"/>
            <a:ext cx="10490161" cy="47871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BDB782-14AE-4520-AA7B-B7A572A3A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1956" y="1380977"/>
            <a:ext cx="5861844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C1BA-0E01-4D7D-BFED-B739D870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的补充说明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57EAE-0ADB-4127-B005-BC62D9B5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假设支行一仍使用 </a:t>
            </a:r>
            <a:r>
              <a:rPr lang="en-US" altLang="zh-CN" dirty="0"/>
              <a:t>IPv4 </a:t>
            </a:r>
            <a:r>
              <a:rPr lang="zh-CN" altLang="en-US" dirty="0"/>
              <a:t>协议，而支行五已升级为 </a:t>
            </a:r>
            <a:r>
              <a:rPr lang="en-US" altLang="zh-CN" dirty="0"/>
              <a:t>IPv6 </a:t>
            </a:r>
            <a:r>
              <a:rPr lang="zh-CN" altLang="en-US" dirty="0"/>
              <a:t>协议，说明支行一与支行五的通信过程；如果采用隧道技术通信又应该是怎样的过程。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双协议栈 </a:t>
            </a:r>
            <a:r>
              <a:rPr lang="en-US" altLang="zh-CN" dirty="0"/>
              <a:t>( Dual Stack)</a:t>
            </a:r>
          </a:p>
          <a:p>
            <a:r>
              <a:rPr lang="zh-CN" altLang="en-US" dirty="0"/>
              <a:t>隧道技术 </a:t>
            </a:r>
            <a:r>
              <a:rPr lang="en-US" altLang="zh-CN" dirty="0"/>
              <a:t>( Tunnel)</a:t>
            </a:r>
          </a:p>
          <a:p>
            <a:r>
              <a:rPr lang="zh-CN" altLang="en-US" dirty="0"/>
              <a:t>网关转换（</a:t>
            </a:r>
            <a:r>
              <a:rPr lang="en-US" altLang="zh-CN" dirty="0"/>
              <a:t>NAT-PT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4840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6351F2-0758-4FA9-B1DA-E29D18B5E762}"/>
              </a:ext>
            </a:extLst>
          </p:cNvPr>
          <p:cNvSpPr/>
          <p:nvPr/>
        </p:nvSpPr>
        <p:spPr>
          <a:xfrm>
            <a:off x="3050931" y="1907930"/>
            <a:ext cx="68492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</a:t>
            </a:r>
            <a:r>
              <a:rPr lang="en-US" altLang="zh-CN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</a:t>
            </a:r>
            <a:r>
              <a:rPr lang="zh-CN" alt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040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8010-8F13-445A-9987-C671225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6" y="575816"/>
            <a:ext cx="10178322" cy="596023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银行系统网络的建设方案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06DA3-674A-4E59-A586-D7AF7118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62" y="1406770"/>
            <a:ext cx="10322169" cy="5310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以某城市建行总行为中心，与处于不同区的六家支行互联。六个支行的 </a:t>
            </a:r>
            <a:r>
              <a:rPr lang="en-US" altLang="zh-CN" sz="1600" dirty="0"/>
              <a:t>IP</a:t>
            </a:r>
          </a:p>
          <a:p>
            <a:pPr marL="0" indent="0">
              <a:buNone/>
            </a:pPr>
            <a:r>
              <a:rPr lang="zh-CN" altLang="en-US" sz="1600" dirty="0"/>
              <a:t>节点数分别为 </a:t>
            </a:r>
            <a:r>
              <a:rPr lang="en-US" altLang="zh-CN" sz="1600" dirty="0"/>
              <a:t>50</a:t>
            </a:r>
            <a:r>
              <a:rPr lang="zh-CN" altLang="en-US" sz="1600" dirty="0"/>
              <a:t>（一支行）、</a:t>
            </a:r>
            <a:r>
              <a:rPr lang="en-US" altLang="zh-CN" sz="1600" dirty="0"/>
              <a:t>80</a:t>
            </a:r>
            <a:r>
              <a:rPr lang="zh-CN" altLang="en-US" sz="1600" dirty="0"/>
              <a:t>（二支行）、</a:t>
            </a:r>
            <a:r>
              <a:rPr lang="en-US" altLang="zh-CN" sz="1600" dirty="0"/>
              <a:t>75</a:t>
            </a:r>
            <a:r>
              <a:rPr lang="zh-CN" altLang="en-US" sz="1600" dirty="0"/>
              <a:t>（三支行）、</a:t>
            </a:r>
            <a:r>
              <a:rPr lang="en-US" altLang="zh-CN" sz="1600" dirty="0"/>
              <a:t>96</a:t>
            </a:r>
            <a:r>
              <a:rPr lang="zh-CN" altLang="en-US" sz="1600" dirty="0"/>
              <a:t>（四支行）、</a:t>
            </a:r>
          </a:p>
          <a:p>
            <a:pPr marL="0" indent="0">
              <a:buNone/>
            </a:pPr>
            <a:r>
              <a:rPr lang="en-US" altLang="zh-CN" sz="1600" dirty="0"/>
              <a:t>180</a:t>
            </a:r>
            <a:r>
              <a:rPr lang="zh-CN" altLang="en-US" sz="1600" dirty="0"/>
              <a:t>（五支行）、</a:t>
            </a:r>
            <a:r>
              <a:rPr lang="en-US" altLang="zh-CN" sz="1600" dirty="0"/>
              <a:t>90</a:t>
            </a:r>
            <a:r>
              <a:rPr lang="zh-CN" altLang="en-US" sz="1600" dirty="0"/>
              <a:t>（六支行）。起使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地址从 </a:t>
            </a:r>
            <a:r>
              <a:rPr lang="en-US" altLang="zh-CN" sz="1600" dirty="0"/>
              <a:t>200.68.189.0/22 </a:t>
            </a:r>
            <a:r>
              <a:rPr lang="zh-CN" altLang="en-US" sz="1600" dirty="0"/>
              <a:t>开始，</a:t>
            </a:r>
          </a:p>
          <a:p>
            <a:pPr marL="0" indent="0">
              <a:buNone/>
            </a:pPr>
            <a:r>
              <a:rPr lang="zh-CN" altLang="en-US" sz="1600" dirty="0"/>
              <a:t>写出组网详细设计报告，要求：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）各支行独立成为一个子网，说明总行与各支行连接情况；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）采用 </a:t>
            </a:r>
            <a:r>
              <a:rPr lang="en-US" altLang="zh-CN" sz="1600" dirty="0"/>
              <a:t>CIDR </a:t>
            </a:r>
            <a:r>
              <a:rPr lang="zh-CN" altLang="en-US" sz="1600" dirty="0"/>
              <a:t>子网划分技术，详细说明每个支行的网络号，子网掩码，</a:t>
            </a:r>
          </a:p>
          <a:p>
            <a:r>
              <a:rPr lang="zh-CN" altLang="en-US" sz="1600" dirty="0"/>
              <a:t>该子网内 </a:t>
            </a:r>
            <a:r>
              <a:rPr lang="en-US" altLang="zh-CN" sz="1600" dirty="0"/>
              <a:t>IP </a:t>
            </a:r>
            <a:r>
              <a:rPr lang="zh-CN" altLang="en-US" sz="1600" dirty="0"/>
              <a:t>情况；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）假设支行一仍使用 </a:t>
            </a:r>
            <a:r>
              <a:rPr lang="en-US" altLang="zh-CN" sz="1600" dirty="0"/>
              <a:t>IPv4 </a:t>
            </a:r>
            <a:r>
              <a:rPr lang="zh-CN" altLang="en-US" sz="1600" dirty="0"/>
              <a:t>协议，而支行五已升级为 </a:t>
            </a:r>
            <a:r>
              <a:rPr lang="en-US" altLang="zh-CN" sz="1600" dirty="0"/>
              <a:t>IPv6 </a:t>
            </a:r>
            <a:r>
              <a:rPr lang="zh-CN" altLang="en-US" sz="1600" dirty="0"/>
              <a:t>协议，说明</a:t>
            </a:r>
          </a:p>
          <a:p>
            <a:r>
              <a:rPr lang="zh-CN" altLang="en-US" sz="1600" dirty="0"/>
              <a:t>支行一与支行五的通信过程；如果采用隧道技术通信又应该是怎样的过</a:t>
            </a:r>
          </a:p>
          <a:p>
            <a:r>
              <a:rPr lang="zh-CN" altLang="en-US" sz="1600" dirty="0"/>
              <a:t>程；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）采用动态混合路由算法（即至少两种或两种以上）配通全网；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）主机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地址要求采用 </a:t>
            </a:r>
            <a:r>
              <a:rPr lang="en-US" altLang="zh-CN" sz="1600" dirty="0"/>
              <a:t>DHCP </a:t>
            </a:r>
            <a:r>
              <a:rPr lang="zh-CN" altLang="en-US" sz="1600" dirty="0"/>
              <a:t>协议；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6</a:t>
            </a:r>
            <a:r>
              <a:rPr lang="zh-CN" altLang="en-US" sz="1600" dirty="0"/>
              <a:t>）总行配置 </a:t>
            </a:r>
            <a:r>
              <a:rPr lang="en-US" altLang="zh-CN" sz="1600" dirty="0"/>
              <a:t>DNS, WEB, E-MAIL, FTP </a:t>
            </a:r>
            <a:r>
              <a:rPr lang="zh-CN" altLang="en-US" sz="1600" dirty="0"/>
              <a:t>等服务器， 所有支行 </a:t>
            </a:r>
            <a:r>
              <a:rPr lang="en-US" altLang="zh-CN" sz="1600" dirty="0"/>
              <a:t>PCs </a:t>
            </a:r>
            <a:r>
              <a:rPr lang="zh-CN" altLang="en-US" sz="1600" dirty="0"/>
              <a:t>均可访</a:t>
            </a:r>
          </a:p>
          <a:p>
            <a:r>
              <a:rPr lang="zh-CN" altLang="en-US" sz="1600" dirty="0"/>
              <a:t>问。</a:t>
            </a:r>
          </a:p>
        </p:txBody>
      </p:sp>
    </p:spTree>
    <p:extLst>
      <p:ext uri="{BB962C8B-B14F-4D97-AF65-F5344CB8AC3E}">
        <p14:creationId xmlns:p14="http://schemas.microsoft.com/office/powerpoint/2010/main" val="248989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764D-0C93-4165-8F82-10A33392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269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7A411-D53D-437D-84DF-5D4EC00D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339" y="1951893"/>
            <a:ext cx="5334000" cy="359359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网路拓扑结构</a:t>
            </a:r>
            <a:endParaRPr lang="en-US" altLang="zh-CN" sz="3600" dirty="0"/>
          </a:p>
          <a:p>
            <a:r>
              <a:rPr lang="zh-CN" altLang="en-US" sz="3600" dirty="0"/>
              <a:t>网络设备选择</a:t>
            </a:r>
            <a:endParaRPr lang="en-US" altLang="zh-CN" sz="3600" dirty="0"/>
          </a:p>
          <a:p>
            <a:r>
              <a:rPr lang="en-US" altLang="zh-CN" sz="3600" dirty="0"/>
              <a:t> </a:t>
            </a:r>
            <a:r>
              <a:rPr lang="zh-CN" altLang="en-US" sz="3600" dirty="0"/>
              <a:t> </a:t>
            </a:r>
            <a:r>
              <a:rPr lang="en-US" altLang="zh-CN" sz="3600" dirty="0"/>
              <a:t>CIDR</a:t>
            </a:r>
            <a:r>
              <a:rPr lang="zh-CN" altLang="en-US" sz="3600" dirty="0"/>
              <a:t>划分</a:t>
            </a:r>
            <a:endParaRPr lang="en-US" altLang="zh-CN" sz="3600" dirty="0"/>
          </a:p>
          <a:p>
            <a:r>
              <a:rPr lang="zh-CN" altLang="en-US" sz="3600" dirty="0"/>
              <a:t>协议配置</a:t>
            </a:r>
            <a:endParaRPr lang="en-US" altLang="zh-CN" sz="3600" dirty="0"/>
          </a:p>
          <a:p>
            <a:r>
              <a:rPr lang="zh-CN" altLang="en-US" sz="3600" dirty="0"/>
              <a:t>测试阶段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38461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6EC4F7-9A3D-4470-B8FF-6C7E01DA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9" y="1584676"/>
            <a:ext cx="10135641" cy="516781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048F99-E2D6-40DE-8CE5-8A346DF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73" y="105507"/>
            <a:ext cx="10772775" cy="165819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网络拓扑结构以及网络设备选择</a:t>
            </a:r>
          </a:p>
        </p:txBody>
      </p:sp>
    </p:spTree>
    <p:extLst>
      <p:ext uri="{BB962C8B-B14F-4D97-AF65-F5344CB8AC3E}">
        <p14:creationId xmlns:p14="http://schemas.microsoft.com/office/powerpoint/2010/main" val="110482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1BF9-440C-4336-9BF7-5476C549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3369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CIDR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无类别域间路由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0BA49-ACAD-4D89-9C93-DB7E3C3B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20007"/>
            <a:ext cx="10178322" cy="41826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192.168.0.0/24		255.255.255.0	</a:t>
            </a:r>
            <a:r>
              <a:rPr lang="zh-CN" altLang="en-US" sz="2800" dirty="0"/>
              <a:t>总行</a:t>
            </a:r>
            <a:endParaRPr lang="en-US" altLang="zh-CN" sz="2800" dirty="0"/>
          </a:p>
          <a:p>
            <a:r>
              <a:rPr lang="en-US" altLang="zh-CN" sz="2800" dirty="0"/>
              <a:t>200.68.192.0/26		255.255.255.192	</a:t>
            </a:r>
            <a:r>
              <a:rPr lang="zh-CN" altLang="en-US" sz="2800" dirty="0"/>
              <a:t>支行一</a:t>
            </a:r>
            <a:endParaRPr lang="en-US" altLang="zh-CN" sz="2800" dirty="0"/>
          </a:p>
          <a:p>
            <a:r>
              <a:rPr lang="en-US" altLang="zh-CN" sz="2800" dirty="0"/>
              <a:t>200.68.190.0/25		255.255.255.128	</a:t>
            </a:r>
            <a:r>
              <a:rPr lang="zh-CN" altLang="en-US" sz="2800" dirty="0"/>
              <a:t>支行二</a:t>
            </a:r>
            <a:endParaRPr lang="en-US" altLang="zh-CN" sz="2800" dirty="0"/>
          </a:p>
          <a:p>
            <a:r>
              <a:rPr lang="en-US" altLang="zh-CN" sz="2800" dirty="0"/>
              <a:t>200.68.190.128/25	255.255.255.128	</a:t>
            </a:r>
            <a:r>
              <a:rPr lang="zh-CN" altLang="en-US" sz="2800" dirty="0"/>
              <a:t>支行三</a:t>
            </a:r>
            <a:endParaRPr lang="en-US" altLang="zh-CN" sz="2800" dirty="0"/>
          </a:p>
          <a:p>
            <a:r>
              <a:rPr lang="en-US" altLang="zh-CN" sz="2800" dirty="0"/>
              <a:t>200.68.191.0/25		255.255.255.128	</a:t>
            </a:r>
            <a:r>
              <a:rPr lang="zh-CN" altLang="en-US" sz="2800" dirty="0"/>
              <a:t>支行四</a:t>
            </a:r>
            <a:endParaRPr lang="en-US" altLang="zh-CN" sz="2800" dirty="0"/>
          </a:p>
          <a:p>
            <a:r>
              <a:rPr lang="en-US" altLang="zh-CN" sz="2800" dirty="0"/>
              <a:t>200.68.189.0/24 		255.255.255.0	</a:t>
            </a:r>
            <a:r>
              <a:rPr lang="zh-CN" altLang="en-US" sz="2800" dirty="0"/>
              <a:t>支行五</a:t>
            </a:r>
            <a:endParaRPr lang="en-US" altLang="zh-CN" sz="2800" dirty="0"/>
          </a:p>
          <a:p>
            <a:r>
              <a:rPr lang="en-US" altLang="zh-CN" sz="2800" dirty="0"/>
              <a:t>200.68.191.128/25	255.255.255.128	</a:t>
            </a:r>
            <a:r>
              <a:rPr lang="zh-CN" altLang="en-US" sz="2800" dirty="0"/>
              <a:t>支行六</a:t>
            </a:r>
          </a:p>
        </p:txBody>
      </p:sp>
    </p:spTree>
    <p:extLst>
      <p:ext uri="{BB962C8B-B14F-4D97-AF65-F5344CB8AC3E}">
        <p14:creationId xmlns:p14="http://schemas.microsoft.com/office/powerpoint/2010/main" val="371029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1392A-4AE8-479F-BB1C-3178C34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8" y="166279"/>
            <a:ext cx="10040864" cy="809668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协议配置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E68B2-7DD9-4E6B-9698-F9A514C4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D1F3B-2C9E-4BFB-AD7E-48D7F659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86931"/>
            <a:ext cx="9999689" cy="44676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D6C9F0-9B91-43A1-A8F0-9218A392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05" y="2522313"/>
            <a:ext cx="619047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006B-3201-478F-A0FF-C1323184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84" y="117099"/>
            <a:ext cx="8596668" cy="1320800"/>
          </a:xfrm>
        </p:spPr>
        <p:txBody>
          <a:bodyPr/>
          <a:lstStyle/>
          <a:p>
            <a:r>
              <a:rPr lang="en-US" altLang="zh-CN" dirty="0"/>
              <a:t>WEB FTP EMAIL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547B66-75D0-49F9-90A2-6C2950DE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07" y="1566268"/>
            <a:ext cx="4295165" cy="1862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CD448F-C3B8-4B55-A8DF-B41673E7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1287986"/>
            <a:ext cx="5548693" cy="2419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6EA52D-671A-4C87-ADFE-CEE92865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84" y="3994275"/>
            <a:ext cx="5316023" cy="25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B524-179D-4677-9DF0-92B9DA18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" y="266700"/>
            <a:ext cx="8596668" cy="1320800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3FA58C-2012-4F33-8BB1-18EB9FDC0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31" y="1690688"/>
            <a:ext cx="10515600" cy="43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000C-E8D4-4D30-AA88-B11A2CFF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协议配置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F6DF5B-15C2-46B5-8035-79E9A2C4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560"/>
            <a:ext cx="6726219" cy="3266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C29FA3-43CB-4DAD-9D69-EDD163AE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133" y="1744305"/>
            <a:ext cx="4432683" cy="34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8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653</Words>
  <Application>Microsoft Office PowerPoint</Application>
  <PresentationFormat>宽屏</PresentationFormat>
  <Paragraphs>57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等线</vt:lpstr>
      <vt:lpstr>黑体</vt:lpstr>
      <vt:lpstr>Arial</vt:lpstr>
      <vt:lpstr>Calibri</vt:lpstr>
      <vt:lpstr>Calibri Light</vt:lpstr>
      <vt:lpstr>Century Gothic</vt:lpstr>
      <vt:lpstr>Franklin Gothic Book</vt:lpstr>
      <vt:lpstr>Garamond</vt:lpstr>
      <vt:lpstr>Gill Sans MT</vt:lpstr>
      <vt:lpstr>Trebuchet MS</vt:lpstr>
      <vt:lpstr>Wingdings 3</vt:lpstr>
      <vt:lpstr>1_环保</vt:lpstr>
      <vt:lpstr>大都市</vt:lpstr>
      <vt:lpstr>1_回顾</vt:lpstr>
      <vt:lpstr>丝状</vt:lpstr>
      <vt:lpstr>画廊</vt:lpstr>
      <vt:lpstr>平面</vt:lpstr>
      <vt:lpstr>剪切</vt:lpstr>
      <vt:lpstr>1_画廊</vt:lpstr>
      <vt:lpstr>银行系统网络的建设方案</vt:lpstr>
      <vt:lpstr>银行系统网络的建设方案</vt:lpstr>
      <vt:lpstr>需求分析</vt:lpstr>
      <vt:lpstr>网络拓扑结构以及网络设备选择</vt:lpstr>
      <vt:lpstr>CIDR无类别域间路由</vt:lpstr>
      <vt:lpstr>协议配置</vt:lpstr>
      <vt:lpstr>WEB FTP EMAIL配置</vt:lpstr>
      <vt:lpstr>DNS配置</vt:lpstr>
      <vt:lpstr>RIP协议配置</vt:lpstr>
      <vt:lpstr>OSPF动态路由算法</vt:lpstr>
      <vt:lpstr>DHCP服务测试</vt:lpstr>
      <vt:lpstr>网络测通阶段</vt:lpstr>
      <vt:lpstr>支行访问总行服务</vt:lpstr>
      <vt:lpstr>各支行邮件服务测试</vt:lpstr>
      <vt:lpstr>问题3的补充说明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银行系统网络的建设方案</dc:title>
  <dc:creator>York Chain</dc:creator>
  <cp:lastModifiedBy>York Chain</cp:lastModifiedBy>
  <cp:revision>11</cp:revision>
  <dcterms:created xsi:type="dcterms:W3CDTF">2019-06-20T08:39:10Z</dcterms:created>
  <dcterms:modified xsi:type="dcterms:W3CDTF">2019-06-21T00:52:41Z</dcterms:modified>
</cp:coreProperties>
</file>