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package" ContentType="application/vnd.openxmlformats-officedocument.package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6" r:id="rId2"/>
  </p:sldMasterIdLst>
  <p:notesMasterIdLst>
    <p:notesMasterId r:id="rId14"/>
  </p:notesMasterIdLst>
  <p:sldIdLst>
    <p:sldId id="279" r:id="rId3"/>
    <p:sldId id="280" r:id="rId4"/>
    <p:sldId id="281" r:id="rId5"/>
    <p:sldId id="285" r:id="rId6"/>
    <p:sldId id="282" r:id="rId7"/>
    <p:sldId id="283" r:id="rId8"/>
    <p:sldId id="284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1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>
        <c:manualLayout>
          <c:xMode val="edge"/>
          <c:yMode val="edge"/>
          <c:x val="0.2469114173228347"/>
          <c:y val="1.2500000000000001E-2"/>
        </c:manualLayout>
      </c:layout>
    </c:title>
    <c:plotArea>
      <c:layout/>
      <c:doughnutChart>
        <c:varyColors val="1"/>
        <c:ser>
          <c:idx val="0"/>
          <c:order val="0"/>
          <c:tx>
            <c:strRef>
              <c:f>'Sheet1'!$B$1</c:f>
              <c:strCache>
                <c:ptCount val="1"/>
                <c:pt idx="0">
                  <c:v>2014年游戏市场份额分布</c:v>
                </c:pt>
              </c:strCache>
            </c:strRef>
          </c:tx>
          <c:cat>
            <c:strRef>
              <c:f>'Sheet1'!$A$2:$A$6</c:f>
              <c:strCache>
                <c:ptCount val="5"/>
                <c:pt idx="0">
                  <c:v>客户端游戏</c:v>
                </c:pt>
                <c:pt idx="1">
                  <c:v>网页游戏</c:v>
                </c:pt>
                <c:pt idx="2">
                  <c:v>移动游戏</c:v>
                </c:pt>
                <c:pt idx="3">
                  <c:v>社交游戏</c:v>
                </c:pt>
                <c:pt idx="4">
                  <c:v>单机游戏</c:v>
                </c:pt>
              </c:strCache>
            </c:strRef>
          </c:cat>
          <c:val>
            <c:numRef>
              <c:f>'Sheet1'!$B$2:$B$6</c:f>
              <c:numCache>
                <c:formatCode>General</c:formatCode>
                <c:ptCount val="5"/>
                <c:pt idx="0">
                  <c:v>0.53</c:v>
                </c:pt>
                <c:pt idx="1">
                  <c:v>8.0000000000000043E-2</c:v>
                </c:pt>
                <c:pt idx="2">
                  <c:v>0.3300000000000004</c:v>
                </c:pt>
                <c:pt idx="3">
                  <c:v>0.05</c:v>
                </c:pt>
                <c:pt idx="4">
                  <c:v>1.0000000000000005E-2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AC35-5324-4F34-BEAF-E5A177DB99C2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ED7B-53C8-43CE-BB6C-6EB08C3F1A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E44CD-9254-42CC-B9ED-39DCA197CF4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85598-678C-4443-A611-3DFE74197ED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5C7E-2047-4168-9EA2-6DDB99B1608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4E042-8A19-4D9A-9CA9-BBEAD9AFA04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AA4DB-1C9E-487D-9DF9-825A5E4C1E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45C8-F5EA-426F-9B1F-8188E243A38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 userDrawn="1"/>
        </p:nvGrpSpPr>
        <p:grpSpPr>
          <a:xfrm>
            <a:off x="0" y="-1"/>
            <a:ext cx="9144000" cy="6885265"/>
            <a:chOff x="0" y="-1"/>
            <a:chExt cx="9144000" cy="6885265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44000" cy="688526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18513" y="1848876"/>
              <a:ext cx="2376264" cy="2376000"/>
            </a:xfrm>
            <a:prstGeom prst="ellipse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591540"/>
            <a:ext cx="7772400" cy="1470025"/>
          </a:xfrm>
        </p:spPr>
        <p:txBody>
          <a:bodyPr/>
          <a:lstStyle>
            <a:lvl1pPr algn="r"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项目汇报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80112" y="4077072"/>
            <a:ext cx="3267186" cy="2614968"/>
          </a:xfrm>
          <a:prstGeom prst="rect">
            <a:avLst/>
          </a:prstGeom>
        </p:spPr>
      </p:pic>
      <p:grpSp>
        <p:nvGrpSpPr>
          <p:cNvPr id="9" name="组合 10"/>
          <p:cNvGrpSpPr/>
          <p:nvPr userDrawn="1"/>
        </p:nvGrpSpPr>
        <p:grpSpPr>
          <a:xfrm>
            <a:off x="3851903" y="2060848"/>
            <a:ext cx="4657168" cy="2185596"/>
            <a:chOff x="-26201" y="263540"/>
            <a:chExt cx="3245651" cy="1522607"/>
          </a:xfrm>
        </p:grpSpPr>
        <p:sp>
          <p:nvSpPr>
            <p:cNvPr id="12" name="文本框 9"/>
            <p:cNvSpPr txBox="1"/>
            <p:nvPr userDrawn="1"/>
          </p:nvSpPr>
          <p:spPr>
            <a:xfrm>
              <a:off x="0" y="1571733"/>
              <a:ext cx="3219450" cy="214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="horz" wrap="square" lIns="182880" tIns="45720" rIns="182880" bIns="45720" numCol="1" spcCol="0" rtlCol="0" fromWordArt="0" anchor="ctr" anchorCtr="0" forceAA="0" upright="1" compatLnSpc="1">
              <a:prstTxWarp prst="textNoShape">
                <a:avLst/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indent="127000" algn="r"/>
              <a:r>
                <a:rPr lang="zh-CN" altLang="en-US" sz="1400" b="1" kern="100" dirty="0">
                  <a:solidFill>
                    <a:srgbClr val="404040"/>
                  </a:solidFill>
                  <a:effectLst>
                    <a:outerShdw blurRad="50800" dist="38100" dir="18900000" algn="bl">
                      <a:srgbClr val="000000">
                        <a:alpha val="40000"/>
                      </a:srgbClr>
                    </a:outerShdw>
                  </a:effectLst>
                  <a:ea typeface="黑体"/>
                  <a:cs typeface="Mongolian Baiti"/>
                </a:rPr>
                <a:t>随便你工程项目开发小组</a:t>
              </a:r>
              <a:endParaRPr lang="zh-CN" altLang="en-US" sz="1400" kern="100" dirty="0">
                <a:solidFill>
                  <a:prstClr val="black"/>
                </a:solidFill>
                <a:cs typeface="Mongolian Baiti"/>
              </a:endParaRPr>
            </a:p>
          </p:txBody>
        </p:sp>
        <p:sp>
          <p:nvSpPr>
            <p:cNvPr id="14" name="文本框 18"/>
            <p:cNvSpPr txBox="1"/>
            <p:nvPr userDrawn="1"/>
          </p:nvSpPr>
          <p:spPr>
            <a:xfrm>
              <a:off x="0" y="536843"/>
              <a:ext cx="3219450" cy="2572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="horz" wrap="square" lIns="182880" tIns="45720" rIns="182880" bIns="45720" numCol="1" spcCol="0" rtlCol="0" fromWordArt="0" anchor="ctr" anchorCtr="0" forceAA="0" upright="1" compatLnSpc="1">
              <a:prstTxWarp prst="textNoShape">
                <a:avLst/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indent="127000" algn="r"/>
              <a:r>
                <a:rPr lang="en-US" b="1" kern="100" dirty="0">
                  <a:solidFill>
                    <a:srgbClr val="404040"/>
                  </a:solidFill>
                  <a:effectLst>
                    <a:outerShdw blurRad="50800" dist="38100" dir="18900000" algn="bl">
                      <a:srgbClr val="000000">
                        <a:alpha val="40000"/>
                      </a:srgbClr>
                    </a:outerShdw>
                  </a:effectLst>
                  <a:latin typeface="Arial Unicode MS"/>
                  <a:ea typeface="宋体"/>
                  <a:cs typeface="Mongolian Baiti"/>
                </a:rPr>
                <a:t>Gelivable </a:t>
              </a:r>
              <a:r>
                <a:rPr lang="zh-CN" altLang="en-US" b="1" kern="100" dirty="0">
                  <a:solidFill>
                    <a:srgbClr val="404040"/>
                  </a:solidFill>
                  <a:effectLst>
                    <a:outerShdw blurRad="50800" dist="38100" dir="18900000" algn="bl">
                      <a:srgbClr val="000000">
                        <a:alpha val="40000"/>
                      </a:srgbClr>
                    </a:outerShdw>
                  </a:effectLst>
                  <a:ea typeface="Arial Unicode MS"/>
                  <a:cs typeface="Mongolian Baiti"/>
                </a:rPr>
                <a:t>企业校园招聘系统</a:t>
              </a:r>
              <a:endParaRPr lang="zh-CN" altLang="en-US" sz="1400" kern="100" dirty="0">
                <a:solidFill>
                  <a:prstClr val="black"/>
                </a:solidFill>
                <a:cs typeface="Mongolian Baiti"/>
              </a:endParaRPr>
            </a:p>
          </p:txBody>
        </p:sp>
        <p:sp>
          <p:nvSpPr>
            <p:cNvPr id="15" name="文本框 19"/>
            <p:cNvSpPr txBox="1"/>
            <p:nvPr userDrawn="1"/>
          </p:nvSpPr>
          <p:spPr>
            <a:xfrm>
              <a:off x="-26201" y="263540"/>
              <a:ext cx="3237942" cy="1929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="horz" wrap="square" lIns="182880" tIns="45720" rIns="182880" bIns="45720" numCol="1" spcCol="0" rtlCol="0" fromWordArt="0" anchor="ctr" anchorCtr="0" forceAA="0" upright="1" compatLnSpc="1">
              <a:prstTxWarp prst="textNoShape">
                <a:avLst/>
              </a:prstTxWarp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indent="127000" algn="r" latinLnBrk="1"/>
              <a:r>
                <a:rPr lang="zh-CN" altLang="en-US" sz="1200" b="1" kern="100" dirty="0">
                  <a:gradFill>
                    <a:gsLst>
                      <a:gs pos="0">
                        <a:srgbClr val="A603AB"/>
                      </a:gs>
                      <a:gs pos="21001">
                        <a:srgbClr val="0819FB"/>
                      </a:gs>
                      <a:gs pos="35001">
                        <a:srgbClr val="1A8D48"/>
                      </a:gs>
                      <a:gs pos="52000">
                        <a:srgbClr val="FFFF00"/>
                      </a:gs>
                      <a:gs pos="73000">
                        <a:srgbClr val="EE3F17"/>
                      </a:gs>
                      <a:gs pos="88000">
                        <a:srgbClr val="E81766"/>
                      </a:gs>
                      <a:gs pos="100000">
                        <a:srgbClr val="A603AB"/>
                      </a:gs>
                    </a:gsLst>
                    <a:lin ang="10800000" scaled="0"/>
                  </a:gradFill>
                  <a:effectLst>
                    <a:outerShdw blurRad="63500" sx="102000" sy="102000" algn="ctr">
                      <a:srgbClr val="000000">
                        <a:alpha val="40000"/>
                      </a:srgbClr>
                    </a:outerShdw>
                  </a:effectLst>
                  <a:ea typeface="黑体"/>
                  <a:cs typeface="Arial Unicode MS"/>
                </a:rPr>
                <a:t>完美 七彩</a:t>
              </a:r>
              <a:endParaRPr lang="zh-CN" altLang="en-US" sz="1200" kern="100" dirty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cs typeface="Mongolian Bait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3980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4563" y="0"/>
            <a:ext cx="9239788" cy="69573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280" y="5323152"/>
            <a:ext cx="1917665" cy="1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37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-1"/>
            <a:ext cx="9144000" cy="68852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971600" y="2276872"/>
            <a:ext cx="1797968" cy="1470025"/>
          </a:xfrm>
        </p:spPr>
        <p:txBody>
          <a:bodyPr/>
          <a:lstStyle>
            <a:lvl1pPr algn="r"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11" name="文本框 18"/>
          <p:cNvSpPr txBox="1"/>
          <p:nvPr userDrawn="1"/>
        </p:nvSpPr>
        <p:spPr>
          <a:xfrm>
            <a:off x="3889499" y="2453155"/>
            <a:ext cx="46195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rot="0" spcFirstLastPara="0" vert="horz" wrap="square" lIns="182880" tIns="45720" rIns="182880" bIns="45720" numCol="1" spcCol="0" rtlCol="0" fromWordArt="0" anchor="ctr" anchorCtr="0" forceAA="0" upright="1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indent="127000" algn="r"/>
            <a:r>
              <a:rPr lang="en-US" b="1" kern="100" dirty="0">
                <a:solidFill>
                  <a:srgbClr val="404040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latin typeface="Arial Unicode MS"/>
                <a:ea typeface="宋体"/>
                <a:cs typeface="Mongolian Baiti"/>
              </a:rPr>
              <a:t>Gelivable </a:t>
            </a:r>
            <a:r>
              <a:rPr lang="zh-CN" altLang="en-US" b="1" kern="100" dirty="0">
                <a:solidFill>
                  <a:srgbClr val="404040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Arial Unicode MS"/>
                <a:cs typeface="Mongolian Baiti"/>
              </a:rPr>
              <a:t>企业校园招聘系统</a:t>
            </a:r>
            <a:endParaRPr lang="zh-CN" altLang="en-US" sz="1400" kern="100" dirty="0">
              <a:solidFill>
                <a:prstClr val="black"/>
              </a:solidFill>
              <a:cs typeface="Mongolian Baiti"/>
            </a:endParaRPr>
          </a:p>
        </p:txBody>
      </p:sp>
      <p:sp>
        <p:nvSpPr>
          <p:cNvPr id="12" name="文本框 9"/>
          <p:cNvSpPr txBox="1"/>
          <p:nvPr userDrawn="1"/>
        </p:nvSpPr>
        <p:spPr>
          <a:xfrm>
            <a:off x="3889499" y="3645024"/>
            <a:ext cx="46195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rot="0" spcFirstLastPara="0" vert="horz" wrap="square" lIns="182880" tIns="45720" rIns="182880" bIns="45720" numCol="1" spcCol="0" rtlCol="0" fromWordArt="0" anchor="ctr" anchorCtr="0" forceAA="0" upright="1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indent="127000" algn="r"/>
            <a:r>
              <a:rPr lang="zh-CN" altLang="en-US" sz="1400" b="1" kern="100" dirty="0">
                <a:solidFill>
                  <a:srgbClr val="404040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黑体"/>
                <a:cs typeface="Mongolian Baiti"/>
              </a:rPr>
              <a:t>随便你工程项目开发小组全体成员</a:t>
            </a:r>
            <a:endParaRPr lang="en-US" altLang="zh-CN" sz="1400" b="1" kern="100" dirty="0">
              <a:solidFill>
                <a:srgbClr val="404040"/>
              </a:solidFill>
              <a:effectLst>
                <a:outerShdw blurRad="50800" dist="38100" dir="18900000" algn="bl">
                  <a:srgbClr val="000000">
                    <a:alpha val="40000"/>
                  </a:srgbClr>
                </a:outerShdw>
              </a:effectLst>
              <a:ea typeface="黑体"/>
              <a:cs typeface="Mongolian Baiti"/>
            </a:endParaRPr>
          </a:p>
          <a:p>
            <a:pPr indent="127000" algn="r"/>
            <a:r>
              <a:rPr lang="zh-CN" altLang="en-US" sz="1400" b="1" kern="100" dirty="0">
                <a:solidFill>
                  <a:srgbClr val="404040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黑体"/>
                <a:cs typeface="Mongolian Baiti"/>
              </a:rPr>
              <a:t>陈相令仪、刘明德、唐一帆、于明昊、韩雪、余力</a:t>
            </a:r>
            <a:endParaRPr lang="zh-CN" altLang="en-US" sz="1400" kern="100" dirty="0">
              <a:solidFill>
                <a:prstClr val="black"/>
              </a:solidFill>
              <a:cs typeface="Mongolian Baiti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80112" y="4077072"/>
            <a:ext cx="3267186" cy="26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49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4561" y="0"/>
            <a:ext cx="9239786" cy="69573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4821137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4821137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25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58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9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4561" y="0"/>
            <a:ext cx="9239786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567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95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4A593-851A-4ADD-8269-8345205375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16691-4D42-4C15-AD39-0DDF18CCB9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653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417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9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6A9F-A98E-4642-AEE1-A3BAEE58FAA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A1905-3C0F-4A4F-A09A-44E2F5D287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D8D1-7AEE-4EB6-A5BB-A0F964D412F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1D142-16EA-4640-B045-748B8AD3563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D5EE3-7056-4AD5-ACFF-1401BC7612C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1B552-F243-46F4-B465-1611B90FA2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EFBC5-0664-4D72-8185-E7AD2CE948E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0B0F-5438-437A-83BA-6F1FD0D9A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7CEC-5655-4E1A-81D9-6DDD342EA50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C792-D010-40BB-AB52-3E1EA7189A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912BC-BCCC-4D5A-9FCA-4F7C280D0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2DFC-EEFA-4604-B4D5-E9264B0E8EF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6773-3B75-4030-98E0-9ABD819B175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73F2-B37F-4E13-90BC-A5251275473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7BAD8-70F4-4469-9E30-F55D674D5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87FC4E-8898-4AF9-8209-19C6BF94A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1EBD-24FA-4DF7-8A14-EA9AF496CE9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4B4C-3379-4403-9428-886B848563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9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7624" y="5108991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飞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2333" y="5108991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戏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4221" y="5108991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游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4101" y="5085184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击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5108991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射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9752" y="5085184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DFKai-SB" pitchFamily="65" charset="-120"/>
                <a:ea typeface="DFKai-SB" pitchFamily="65" charset="-120"/>
              </a:rPr>
              <a:t>行</a:t>
            </a:r>
            <a:endParaRPr lang="zh-CN" alt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游戏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32656"/>
            <a:ext cx="2670001" cy="4746668"/>
          </a:xfrm>
          <a:prstGeom prst="rect">
            <a:avLst/>
          </a:prstGeom>
        </p:spPr>
      </p:pic>
      <p:pic>
        <p:nvPicPr>
          <p:cNvPr id="5" name="图片 4" descr="游戏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340768"/>
            <a:ext cx="2926022" cy="52018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96552" y="1425550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测试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6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YOU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4" hidden="1"/>
          <p:cNvGrpSpPr/>
          <p:nvPr/>
        </p:nvGrpSpPr>
        <p:grpSpPr>
          <a:xfrm>
            <a:off x="3221896" y="2092546"/>
            <a:ext cx="2520280" cy="2227167"/>
            <a:chOff x="3275856" y="2100002"/>
            <a:chExt cx="2520280" cy="2227167"/>
          </a:xfrm>
        </p:grpSpPr>
        <p:grpSp>
          <p:nvGrpSpPr>
            <p:cNvPr id="9" name="组合 2"/>
            <p:cNvGrpSpPr/>
            <p:nvPr/>
          </p:nvGrpSpPr>
          <p:grpSpPr>
            <a:xfrm>
              <a:off x="3422413" y="2100002"/>
              <a:ext cx="2227167" cy="2227167"/>
              <a:chOff x="-730055" y="-101996"/>
              <a:chExt cx="1882623" cy="1882623"/>
            </a:xfrm>
          </p:grpSpPr>
          <p:sp>
            <p:nvSpPr>
              <p:cNvPr id="18" name="椭圆 17"/>
              <p:cNvSpPr/>
              <p:nvPr/>
            </p:nvSpPr>
            <p:spPr>
              <a:xfrm rot="1800000">
                <a:off x="-730055" y="-101996"/>
                <a:ext cx="1882623" cy="188262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800000">
                <a:off x="-588858" y="39201"/>
                <a:ext cx="1600230" cy="160023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75856" y="2924944"/>
              <a:ext cx="252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prstClr val="black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黑体" pitchFamily="49" charset="-122"/>
                  <a:ea typeface="黑体" pitchFamily="49" charset="-122"/>
                </a:rPr>
                <a:t>项目计划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79512" y="141277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计划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177281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项目需求分析撰写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177281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-14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772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杨迪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6227" y="23488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动画类编写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6852" y="2348880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-`16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0352" y="23488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邓杨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29249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子弹类和敌机类的实现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924944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-`18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352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邓杨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1203" y="35538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场景渲染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3553852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-22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3534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邓杨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7904" y="4221088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项目测试、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制作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4201924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-24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41827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罗真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3211" y="49220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项目提交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960" y="490284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0352" y="48836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邓杨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90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96552" y="1353542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历程 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9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074" y="3137545"/>
            <a:ext cx="957262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08920"/>
            <a:ext cx="1333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731" y="2708920"/>
            <a:ext cx="1333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2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9731" y="2708920"/>
            <a:ext cx="1333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3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168" y="2708920"/>
            <a:ext cx="1333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20"/>
          <p:cNvSpPr>
            <a:spLocks noChangeArrowheads="1"/>
          </p:cNvSpPr>
          <p:nvPr/>
        </p:nvSpPr>
        <p:spPr bwMode="auto">
          <a:xfrm>
            <a:off x="2483768" y="4077072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发行商、渠道商脱颖而出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1"/>
          <p:cNvSpPr>
            <a:spLocks noChangeArrowheads="1"/>
          </p:cNvSpPr>
          <p:nvPr/>
        </p:nvSpPr>
        <p:spPr bwMode="auto">
          <a:xfrm>
            <a:off x="467544" y="4077072"/>
            <a:ext cx="20970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手游衍生 百花齐放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4788024" y="4077072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传统巨头强势接入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6776323" y="4053532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发行渠道天平倾斜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21"/>
          <p:cNvSpPr>
            <a:spLocks noChangeArrowheads="1"/>
          </p:cNvSpPr>
          <p:nvPr/>
        </p:nvSpPr>
        <p:spPr bwMode="auto">
          <a:xfrm>
            <a:off x="1331640" y="2636912"/>
            <a:ext cx="763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 </a:t>
            </a:r>
            <a:r>
              <a:rPr lang="zh-CN" altLang="en-US" b="1" dirty="0" smtClean="0"/>
              <a:t>时期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3347864" y="2636912"/>
            <a:ext cx="82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 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时期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1"/>
          <p:cNvSpPr>
            <a:spLocks noChangeArrowheads="1"/>
          </p:cNvSpPr>
          <p:nvPr/>
        </p:nvSpPr>
        <p:spPr bwMode="auto">
          <a:xfrm>
            <a:off x="5220072" y="2636912"/>
            <a:ext cx="938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时期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21"/>
          <p:cNvSpPr>
            <a:spLocks noChangeArrowheads="1"/>
          </p:cNvSpPr>
          <p:nvPr/>
        </p:nvSpPr>
        <p:spPr bwMode="auto">
          <a:xfrm>
            <a:off x="7139618" y="2636912"/>
            <a:ext cx="1104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时期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2339752" y="112474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-396552" y="1353542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市场 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96552" y="1353542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功能 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43200" y="1268760"/>
            <a:ext cx="7200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图形绘制系 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即图形渲染系统，是在视图层，主要把所有的视图元素绘 制在屏幕上，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这是游戏的核心。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数据同步系统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是视图层与模 型层之间的一个接口，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保持图形层绘制最新的数据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，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减少游 戏延迟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，从而提高游戏体验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869160"/>
            <a:ext cx="6408712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2400" b="1" dirty="0" smtClean="0">
                <a:solidFill>
                  <a:srgbClr val="FF0000"/>
                </a:solidFill>
                <a:latin typeface="Tahoma"/>
                <a:ea typeface="微软雅黑"/>
                <a:cs typeface="Times New Roman"/>
              </a:rPr>
              <a:t>碰撞检测系统</a:t>
            </a:r>
            <a:r>
              <a:rPr lang="zh-CN" altLang="zh-CN" sz="2400" dirty="0" smtClean="0">
                <a:solidFill>
                  <a:srgbClr val="FF0000"/>
                </a:solidFill>
                <a:latin typeface="Tahoma"/>
                <a:ea typeface="微软雅黑"/>
                <a:cs typeface="Times New Roman"/>
              </a:rPr>
              <a:t>是检测游戏中的 各种碰撞情况</a:t>
            </a:r>
          </a:p>
          <a:p>
            <a:pPr>
              <a:spcAft>
                <a:spcPts val="1000"/>
              </a:spcAft>
            </a:pPr>
            <a:r>
              <a:rPr lang="zh-CN" altLang="zh-CN" sz="2400" b="1" dirty="0" smtClean="0">
                <a:latin typeface="Tahoma"/>
                <a:ea typeface="微软雅黑"/>
                <a:cs typeface="Times New Roman"/>
              </a:rPr>
              <a:t>自动射击系统</a:t>
            </a:r>
            <a:r>
              <a:rPr lang="zh-CN" altLang="zh-CN" sz="2400" dirty="0" smtClean="0">
                <a:latin typeface="Tahoma"/>
                <a:ea typeface="微软雅黑"/>
                <a:cs typeface="Times New Roman"/>
              </a:rPr>
              <a:t>是指一进入游戏，主角飞机就自动不断释 放子弹，因为是开发触屏手机上的游戏，如果频繁按射击键 会很不方便</a:t>
            </a:r>
            <a:endParaRPr lang="zh-CN" altLang="zh-CN" sz="2400" dirty="0">
              <a:latin typeface="Tahoma"/>
              <a:ea typeface="微软雅黑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96552" y="1340768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界面 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5" name="图片 24" descr="backgroun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0"/>
            <a:ext cx="385762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653136"/>
            <a:ext cx="8352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只需一个</a:t>
            </a:r>
            <a:r>
              <a:rPr lang="en-US" altLang="zh-CN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ImageButton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搞定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96552" y="1340768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设计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gray">
          <a:xfrm>
            <a:off x="4860032" y="980728"/>
            <a:ext cx="1682551" cy="162488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ea typeface="Gulim" pitchFamily="34" charset="-127"/>
              </a:rPr>
              <a:t>敌机类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ulim" pitchFamily="34" charset="-127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gray">
          <a:xfrm>
            <a:off x="2051720" y="980728"/>
            <a:ext cx="1737444" cy="170482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 smtClean="0">
                <a:solidFill>
                  <a:srgbClr val="000000"/>
                </a:solidFill>
                <a:ea typeface="Gulim" pitchFamily="34" charset="-127"/>
              </a:rPr>
              <a:t>飞机类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ulim" pitchFamily="34" charset="-127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gray">
          <a:xfrm>
            <a:off x="7020272" y="2636912"/>
            <a:ext cx="1737444" cy="170482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</a:rPr>
              <a:t>子弹类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ulim" pitchFamily="34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gray">
          <a:xfrm>
            <a:off x="5148064" y="5153176"/>
            <a:ext cx="1737444" cy="170482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ulim" pitchFamily="34" charset="-127"/>
              </a:rPr>
              <a:t>动画类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ulim" pitchFamily="34" charset="-127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63688" y="2780928"/>
            <a:ext cx="5040560" cy="22322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渲染类</a:t>
            </a:r>
            <a:r>
              <a:rPr lang="en-US" altLang="zh-CN" sz="4800" dirty="0" err="1" smtClean="0"/>
              <a:t>SurfaceView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96552" y="1340768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刷新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7704" y="1412776"/>
            <a:ext cx="69749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只有刷新频率快画面才流畅</a:t>
            </a:r>
            <a:endParaRPr lang="zh-CN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10" y="3284984"/>
            <a:ext cx="891099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9672" y="2636912"/>
            <a:ext cx="71336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这里加锁是为了防止重复绘制画面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0" y="4869160"/>
            <a:ext cx="91238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一秒钟刷新</a:t>
            </a:r>
            <a:r>
              <a:rPr lang="en-US" altLang="zh-C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</a:t>
            </a:r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次，相当于</a:t>
            </a:r>
            <a:r>
              <a:rPr lang="en-US" altLang="zh-C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</a:t>
            </a:r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帧，用户才会觉得画面是连续的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 flipV="1">
            <a:off x="1259632" y="2960078"/>
            <a:ext cx="360040" cy="540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96552" y="1425550"/>
            <a:ext cx="2843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碰撞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2984" y="1412776"/>
            <a:ext cx="69910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好的碰撞系统才有可玩性</a:t>
            </a:r>
            <a:endParaRPr lang="zh-CN" alt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8604448" cy="260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1520" y="4581128"/>
            <a:ext cx="8589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子</a:t>
            </a:r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弹在在敌机所在的</a:t>
            </a:r>
            <a:r>
              <a:rPr lang="en-US" altLang="zh-CN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55dp*</a:t>
            </a:r>
            <a:r>
              <a:rPr lang="en-US" altLang="zh-CN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55dp</a:t>
            </a:r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区域内会爆炸</a:t>
            </a:r>
            <a:endParaRPr lang="zh-CN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255" y="2492896"/>
            <a:ext cx="85897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由</a:t>
            </a:r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于敌机出现位置随机，子弹要对每一颗敌机进行判断</a:t>
            </a:r>
            <a:endParaRPr lang="zh-CN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480</Words>
  <Application>Microsoft Office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1_Office 主题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134</cp:revision>
  <dcterms:modified xsi:type="dcterms:W3CDTF">2015-04-24T08:00:17Z</dcterms:modified>
</cp:coreProperties>
</file>