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6" r:id="rId3"/>
    <p:sldId id="288" r:id="rId4"/>
    <p:sldId id="336" r:id="rId5"/>
    <p:sldId id="337" r:id="rId6"/>
    <p:sldId id="345" r:id="rId7"/>
    <p:sldId id="342" r:id="rId8"/>
    <p:sldId id="335" r:id="rId9"/>
    <p:sldId id="341" r:id="rId10"/>
    <p:sldId id="350" r:id="rId11"/>
    <p:sldId id="331" r:id="rId12"/>
    <p:sldId id="351" r:id="rId13"/>
    <p:sldId id="352" r:id="rId14"/>
    <p:sldId id="353" r:id="rId15"/>
    <p:sldId id="354" r:id="rId16"/>
    <p:sldId id="295" r:id="rId17"/>
  </p:sldIdLst>
  <p:sldSz cx="12195175" cy="6859588"/>
  <p:notesSz cx="6858000" cy="9144000"/>
  <p:defaultTextStyle>
    <a:defPPr>
      <a:defRPr lang="zh-CN"/>
    </a:defPPr>
    <a:lvl1pPr marL="0" algn="l" defTabSz="9147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353" algn="l" defTabSz="9147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704" algn="l" defTabSz="9147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2057" algn="l" defTabSz="9147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9410" algn="l" defTabSz="9147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763" algn="l" defTabSz="9147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4114" algn="l" defTabSz="9147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1467" algn="l" defTabSz="9147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8820" algn="l" defTabSz="9147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庆建" initials="陈庆建" lastIdx="1" clrIdx="0">
    <p:extLst>
      <p:ext uri="{19B8F6BF-5375-455C-9EA6-DF929625EA0E}">
        <p15:presenceInfo xmlns:p15="http://schemas.microsoft.com/office/powerpoint/2012/main" userId="S-1-5-21-3435627970-3614249024-3910756719-276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50"/>
    <a:srgbClr val="FF8E37"/>
    <a:srgbClr val="FF7515"/>
    <a:srgbClr val="D0D8E8"/>
    <a:srgbClr val="E9EDF4"/>
    <a:srgbClr val="00B0F0"/>
    <a:srgbClr val="3487FF"/>
    <a:srgbClr val="595959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3890" autoAdjust="0"/>
  </p:normalViewPr>
  <p:slideViewPr>
    <p:cSldViewPr>
      <p:cViewPr varScale="1">
        <p:scale>
          <a:sx n="83" d="100"/>
          <a:sy n="83" d="100"/>
        </p:scale>
        <p:origin x="629" y="62"/>
      </p:cViewPr>
      <p:guideLst>
        <p:guide orient="horz" pos="2161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19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60AA7-6207-484C-8334-AC7D3518BA28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68191-2B60-407F-AC60-0A3662517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939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89A96-176F-4BC5-BFFE-EB6E6DC81ABB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66E88-98F8-446C-9A71-D641C43AC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69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7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353" algn="l" defTabSz="9147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704" algn="l" defTabSz="9147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2057" algn="l" defTabSz="9147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9410" algn="l" defTabSz="9147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763" algn="l" defTabSz="9147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4114" algn="l" defTabSz="9147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1467" algn="l" defTabSz="9147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8820" algn="l" defTabSz="9147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0" y="2349674"/>
            <a:ext cx="12195175" cy="1296144"/>
          </a:xfrm>
          <a:prstGeom prst="rect">
            <a:avLst/>
          </a:prstGeom>
        </p:spPr>
        <p:txBody>
          <a:bodyPr anchor="ctr"/>
          <a:lstStyle>
            <a:lvl1pPr eaLnBrk="1" hangingPunct="1">
              <a:defRPr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defRPr/>
            </a:pPr>
            <a:r>
              <a:rPr kumimoji="0" lang="en-US" altLang="zh-CN" sz="5000" b="1" dirty="0" smtClean="0">
                <a:solidFill>
                  <a:schemeClr val="bg1"/>
                </a:solidFill>
                <a:cs typeface="Arial" charset="0"/>
                <a:sym typeface="Calibri" charset="0"/>
              </a:rPr>
              <a:t>XXXXXXXXXXX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985018" y="3861843"/>
            <a:ext cx="10585177" cy="720080"/>
          </a:xfrm>
          <a:prstGeom prst="rect">
            <a:avLst/>
          </a:prstGeom>
        </p:spPr>
        <p:txBody>
          <a:bodyPr/>
          <a:lstStyle>
            <a:lvl1pPr marL="0" indent="0" algn="ctr" eaLnBrk="1" hangingPunct="1">
              <a:lnSpc>
                <a:spcPct val="150000"/>
              </a:lnSpc>
              <a:buFontTx/>
              <a:buNone/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Sept. 2014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03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30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0" y="1413570"/>
            <a:ext cx="12195175" cy="1296144"/>
          </a:xfrm>
          <a:prstGeom prst="rect">
            <a:avLst/>
          </a:prstGeom>
        </p:spPr>
        <p:txBody>
          <a:bodyPr anchor="ctr"/>
          <a:lstStyle>
            <a:lvl1pPr eaLnBrk="1" hangingPunct="1">
              <a:defRPr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defRPr/>
            </a:pPr>
            <a:r>
              <a:rPr kumimoji="0" lang="en-US" altLang="zh-CN" sz="5000" b="1" dirty="0" smtClean="0">
                <a:solidFill>
                  <a:schemeClr val="bg1"/>
                </a:solidFill>
                <a:cs typeface="Arial" charset="0"/>
                <a:sym typeface="Calibri" charset="0"/>
              </a:rPr>
              <a:t>XXXXXXXXXXX</a:t>
            </a:r>
          </a:p>
        </p:txBody>
      </p:sp>
    </p:spTree>
    <p:extLst>
      <p:ext uri="{BB962C8B-B14F-4D97-AF65-F5344CB8AC3E}">
        <p14:creationId xmlns:p14="http://schemas.microsoft.com/office/powerpoint/2010/main" val="275393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499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59" r:id="rId3"/>
    <p:sldLayoutId id="2147483651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ctr" defTabSz="91470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014" indent="-343014" algn="l" defTabSz="91470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198" indent="-285845" algn="l" defTabSz="91470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81" indent="-228676" algn="l" defTabSz="91470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733" indent="-228676" algn="l" defTabSz="91470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86" indent="-228676" algn="l" defTabSz="91470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438" indent="-228676" algn="l" defTabSz="91470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790" indent="-228676" algn="l" defTabSz="91470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143" indent="-228676" algn="l" defTabSz="91470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496" indent="-228676" algn="l" defTabSz="91470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7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53" algn="l" defTabSz="9147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704" algn="l" defTabSz="9147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57" algn="l" defTabSz="9147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10" algn="l" defTabSz="9147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763" algn="l" defTabSz="9147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114" algn="l" defTabSz="9147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467" algn="l" defTabSz="9147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820" algn="l" defTabSz="9147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05499" y="4005858"/>
            <a:ext cx="66967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参与人：吴永芳、高原、陈庆建、黄坤连、曾宪宁、蔡跃亮、纪亚芬、丁泽义、钱智强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20923" y="2565698"/>
            <a:ext cx="121939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6060016" algn="tl" rotWithShape="0">
              <a:srgbClr val="FF0000">
                <a:alpha val="42999"/>
              </a:srgbClr>
            </a:outerShdw>
          </a:effec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>
              <a:defRPr kumimoji="1" sz="2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2pPr>
            <a:lvl3pPr>
              <a:defRPr kumimoji="1" sz="24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3pPr>
            <a:lvl4pPr>
              <a:defRPr kumimoji="1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4pPr>
            <a:lvl5pPr>
              <a:defRPr kumimoji="1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9pPr>
          </a:lstStyle>
          <a:p>
            <a:pPr algn="ctr">
              <a:defRPr/>
            </a:pPr>
            <a:r>
              <a:rPr kumimoji="0" lang="en-US" altLang="zh-CN" sz="4400" b="1" dirty="0" smtClean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  <a:sym typeface="Calibri" charset="0"/>
              </a:rPr>
              <a:t>Android</a:t>
            </a:r>
            <a:r>
              <a:rPr kumimoji="0" lang="zh-CN" altLang="en-US" sz="4400" b="1" dirty="0" smtClean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  <a:sym typeface="Calibri" charset="0"/>
              </a:rPr>
              <a:t>界面讲解</a:t>
            </a:r>
            <a:endParaRPr kumimoji="0" lang="en-US" altLang="zh-CN" sz="4400" b="1" dirty="0" smtClean="0">
              <a:solidFill>
                <a:schemeClr val="bg1"/>
              </a:solidFill>
              <a:latin typeface="+mj-ea"/>
              <a:ea typeface="+mj-ea"/>
              <a:cs typeface="Arial" pitchFamily="34" charset="0"/>
              <a:sym typeface="Calibri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5161483" y="4868937"/>
            <a:ext cx="25202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November 23rd</a:t>
            </a:r>
            <a:r>
              <a:rPr lang="en-US" altLang="zh-CN" b="1" dirty="0" smtClean="0">
                <a:solidFill>
                  <a:schemeClr val="bg1"/>
                </a:solidFill>
              </a:rPr>
              <a:t>, 2016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23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2"/>
          <p:cNvSpPr txBox="1">
            <a:spLocks/>
          </p:cNvSpPr>
          <p:nvPr/>
        </p:nvSpPr>
        <p:spPr>
          <a:xfrm>
            <a:off x="-1" y="0"/>
            <a:ext cx="9337947" cy="621482"/>
          </a:xfrm>
          <a:prstGeom prst="rect">
            <a:avLst/>
          </a:prstGeom>
        </p:spPr>
        <p:txBody>
          <a:bodyPr anchor="ctr"/>
          <a:lstStyle>
            <a:lvl1pPr algn="ctr" defTabSz="91470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3" name="文本占位符 3"/>
          <p:cNvSpPr txBox="1">
            <a:spLocks/>
          </p:cNvSpPr>
          <p:nvPr/>
        </p:nvSpPr>
        <p:spPr>
          <a:xfrm>
            <a:off x="4852473" y="2738538"/>
            <a:ext cx="498953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dirty="0" smtClean="0">
                <a:solidFill>
                  <a:srgbClr val="FF9300"/>
                </a:solidFill>
                <a:ea typeface="微软雅黑" pitchFamily="34" charset="-122"/>
              </a:rPr>
              <a:t>Context</a:t>
            </a:r>
            <a:r>
              <a:rPr lang="zh-CN" altLang="en-US" sz="4000" dirty="0" smtClean="0">
                <a:solidFill>
                  <a:srgbClr val="FF9300"/>
                </a:solidFill>
                <a:ea typeface="微软雅黑" pitchFamily="34" charset="-122"/>
              </a:rPr>
              <a:t>上下文</a:t>
            </a:r>
            <a:endParaRPr lang="zh-CN" altLang="en-US" sz="4000" dirty="0">
              <a:solidFill>
                <a:srgbClr val="FF9300"/>
              </a:solidFill>
              <a:ea typeface="微软雅黑" pitchFamily="34" charset="-122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3850416" y="2519790"/>
            <a:ext cx="1184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tencil" pitchFamily="82" charset="0"/>
                <a:ea typeface="微软雅黑" pitchFamily="34" charset="-122"/>
              </a:rPr>
              <a:t>03</a:t>
            </a:r>
            <a:endParaRPr lang="zh-CN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Stencil" pitchFamily="82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58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>
            <a:spLocks/>
          </p:cNvSpPr>
          <p:nvPr/>
        </p:nvSpPr>
        <p:spPr>
          <a:xfrm>
            <a:off x="-1" y="0"/>
            <a:ext cx="9337947" cy="621482"/>
          </a:xfrm>
          <a:prstGeom prst="rect">
            <a:avLst/>
          </a:prstGeom>
        </p:spPr>
        <p:txBody>
          <a:bodyPr anchor="ctr"/>
          <a:lstStyle>
            <a:lvl1pPr algn="ctr" defTabSz="91470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bg1"/>
                </a:solidFill>
              </a:rPr>
              <a:t>  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985019" y="110686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华康俪金黑W8(P)" panose="020B0800000000000000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华康俪金黑W8(P)" panose="020B0800000000000000" pitchFamily="34" charset="-122"/>
              </a:rPr>
              <a:t>Context</a:t>
            </a:r>
            <a:endParaRPr lang="zh-CN" altLang="en-US" sz="20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7027" y="1413570"/>
            <a:ext cx="9865096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普通的</a:t>
            </a:r>
            <a:r>
              <a:rPr lang="en-US" altLang="zh-CN" dirty="0"/>
              <a:t>Java</a:t>
            </a:r>
            <a:r>
              <a:rPr lang="zh-CN" altLang="en-US" dirty="0"/>
              <a:t>程序只需要放在</a:t>
            </a:r>
            <a:r>
              <a:rPr lang="en-US" altLang="zh-CN" dirty="0"/>
              <a:t>main</a:t>
            </a:r>
            <a:r>
              <a:rPr lang="zh-CN" altLang="en-US" dirty="0"/>
              <a:t>方法里执行就可以了，</a:t>
            </a:r>
            <a:r>
              <a:rPr lang="en-US" altLang="zh-CN" dirty="0"/>
              <a:t>Android</a:t>
            </a:r>
            <a:r>
              <a:rPr lang="zh-CN" altLang="en-US" dirty="0"/>
              <a:t>虽然是基于</a:t>
            </a:r>
            <a:r>
              <a:rPr lang="en-US" altLang="zh-CN" dirty="0"/>
              <a:t>java</a:t>
            </a:r>
            <a:r>
              <a:rPr lang="zh-CN" altLang="en-US" dirty="0"/>
              <a:t>语言开发的，但是其拥有</a:t>
            </a:r>
            <a:r>
              <a:rPr lang="en-US" altLang="zh-CN" dirty="0"/>
              <a:t>Activity</a:t>
            </a:r>
            <a:r>
              <a:rPr lang="zh-CN" altLang="en-US" dirty="0"/>
              <a:t>，</a:t>
            </a:r>
            <a:r>
              <a:rPr lang="en-US" altLang="zh-CN" dirty="0"/>
              <a:t>Service</a:t>
            </a:r>
            <a:r>
              <a:rPr lang="zh-CN" altLang="en-US" dirty="0"/>
              <a:t>，</a:t>
            </a:r>
            <a:r>
              <a:rPr lang="en-US" altLang="zh-CN" dirty="0" err="1"/>
              <a:t>ContentProvider</a:t>
            </a:r>
            <a:r>
              <a:rPr lang="zh-CN" altLang="en-US" dirty="0"/>
              <a:t>这些核心组件。虽然它们都是一个个</a:t>
            </a:r>
            <a:r>
              <a:rPr lang="en-US" altLang="zh-CN" dirty="0"/>
              <a:t>Java</a:t>
            </a:r>
            <a:r>
              <a:rPr lang="zh-CN" altLang="en-US" dirty="0"/>
              <a:t>类，但是它们每个都有自己的运行环境</a:t>
            </a:r>
            <a:r>
              <a:rPr lang="en-US" altLang="zh-CN" dirty="0"/>
              <a:t>Context</a:t>
            </a:r>
            <a:r>
              <a:rPr lang="zh-CN" altLang="en-US" dirty="0"/>
              <a:t>，我们是不能直接去</a:t>
            </a:r>
            <a:r>
              <a:rPr lang="en-US" altLang="zh-CN" dirty="0"/>
              <a:t>new</a:t>
            </a:r>
            <a:r>
              <a:rPr lang="zh-CN" altLang="en-US" dirty="0"/>
              <a:t>这些组件的</a:t>
            </a:r>
            <a:r>
              <a:rPr lang="zh-CN" altLang="en-US" dirty="0" smtClean="0"/>
              <a:t>，也</a:t>
            </a:r>
            <a:r>
              <a:rPr lang="en-US" altLang="zh-CN" dirty="0" smtClean="0"/>
              <a:t>new</a:t>
            </a:r>
            <a:r>
              <a:rPr lang="zh-CN" altLang="en-US" dirty="0" smtClean="0"/>
              <a:t>不出来，它们</a:t>
            </a:r>
            <a:r>
              <a:rPr lang="zh-CN" altLang="en-US" dirty="0"/>
              <a:t>每个人的上下文</a:t>
            </a:r>
            <a:r>
              <a:rPr lang="en-US" altLang="zh-CN" dirty="0"/>
              <a:t>(Context)</a:t>
            </a:r>
            <a:r>
              <a:rPr lang="zh-CN" altLang="en-US" dirty="0"/>
              <a:t>需要操作系统去生成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2400" dirty="0">
                <a:solidFill>
                  <a:srgbClr val="C00000"/>
                </a:solidFill>
              </a:rPr>
              <a:t>官方</a:t>
            </a:r>
            <a:r>
              <a:rPr lang="en-US" altLang="zh-CN" sz="2400" dirty="0">
                <a:solidFill>
                  <a:srgbClr val="C00000"/>
                </a:solidFill>
              </a:rPr>
              <a:t>API</a:t>
            </a:r>
            <a:r>
              <a:rPr lang="zh-CN" altLang="en-US" sz="2400" dirty="0">
                <a:solidFill>
                  <a:srgbClr val="C00000"/>
                </a:solidFill>
              </a:rPr>
              <a:t>解释</a:t>
            </a:r>
            <a:r>
              <a:rPr lang="en-US" altLang="zh-CN" sz="2400" dirty="0">
                <a:solidFill>
                  <a:srgbClr val="C00000"/>
                </a:solidFill>
              </a:rPr>
              <a:t>:</a:t>
            </a:r>
            <a:endParaRPr lang="zh-CN" altLang="en-US" sz="2400" dirty="0">
              <a:solidFill>
                <a:srgbClr val="C00000"/>
              </a:solidFill>
            </a:endParaRPr>
          </a:p>
          <a:p>
            <a:r>
              <a:rPr lang="en-US" altLang="zh-CN" sz="2400" dirty="0">
                <a:solidFill>
                  <a:srgbClr val="C00000"/>
                </a:solidFill>
              </a:rPr>
              <a:t>Context</a:t>
            </a:r>
            <a:r>
              <a:rPr lang="zh-CN" altLang="en-US" sz="2400" dirty="0">
                <a:solidFill>
                  <a:srgbClr val="C00000"/>
                </a:solidFill>
              </a:rPr>
              <a:t>这个类提供了一个应用程序全局的信息，并且是一个抽象类，由系统去实现它。我们一般都是拿到了</a:t>
            </a:r>
            <a:r>
              <a:rPr lang="en-US" altLang="zh-CN" sz="2400" dirty="0">
                <a:solidFill>
                  <a:srgbClr val="C00000"/>
                </a:solidFill>
              </a:rPr>
              <a:t>Context</a:t>
            </a:r>
            <a:r>
              <a:rPr lang="zh-CN" altLang="en-US" sz="2400" dirty="0">
                <a:solidFill>
                  <a:srgbClr val="C00000"/>
                </a:solidFill>
              </a:rPr>
              <a:t>的实现类，可以去拿到一些资源信息，发广播，开启</a:t>
            </a:r>
            <a:r>
              <a:rPr lang="en-US" altLang="zh-CN" sz="2400" dirty="0">
                <a:solidFill>
                  <a:srgbClr val="C00000"/>
                </a:solidFill>
              </a:rPr>
              <a:t>activity</a:t>
            </a:r>
            <a:r>
              <a:rPr lang="zh-CN" altLang="en-US" sz="2400" dirty="0">
                <a:solidFill>
                  <a:srgbClr val="C00000"/>
                </a:solidFill>
              </a:rPr>
              <a:t>，启动服务等这些常用的操作。</a:t>
            </a:r>
          </a:p>
          <a:p>
            <a:endParaRPr lang="zh-CN" altLang="en-US" sz="240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9872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>
            <a:spLocks/>
          </p:cNvSpPr>
          <p:nvPr/>
        </p:nvSpPr>
        <p:spPr>
          <a:xfrm>
            <a:off x="-1" y="0"/>
            <a:ext cx="9337947" cy="621482"/>
          </a:xfrm>
          <a:prstGeom prst="rect">
            <a:avLst/>
          </a:prstGeom>
        </p:spPr>
        <p:txBody>
          <a:bodyPr anchor="ctr"/>
          <a:lstStyle>
            <a:lvl1pPr algn="ctr" defTabSz="91470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bg1"/>
                </a:solidFill>
              </a:rPr>
              <a:t>  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985019" y="139453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华康俪金黑W8(P)" panose="020B0800000000000000" pitchFamily="34" charset="-122"/>
              </a:rPr>
              <a:t> </a:t>
            </a:r>
            <a:r>
              <a:rPr lang="en-US" altLang="zh-CN" sz="2000" baseline="0" dirty="0" smtClean="0">
                <a:solidFill>
                  <a:schemeClr val="bg1"/>
                </a:solidFill>
                <a:latin typeface="微软雅黑" pitchFamily="34" charset="-122"/>
                <a:ea typeface="华康俪金黑W8(P)" panose="020B0800000000000000" pitchFamily="34" charset="-122"/>
              </a:rPr>
              <a:t>Context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华康俪金黑W8(P)" panose="020B0800000000000000" pitchFamily="34" charset="-122"/>
              </a:rPr>
              <a:t>结构目录</a:t>
            </a:r>
            <a:endParaRPr lang="zh-CN" altLang="en-US" sz="20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pic>
        <p:nvPicPr>
          <p:cNvPr id="2049" name="Picture 1" descr="C:\Users\涟水吴彦祖\AppData\Local\YNote\data\qianzhiqiangqzq@163.com\92b328c68b9444d281ae6e5e844f1c78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155" y="1341562"/>
            <a:ext cx="8280920" cy="36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137147" y="5518026"/>
            <a:ext cx="7776864" cy="11521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     Application</a:t>
            </a:r>
            <a:r>
              <a:rPr lang="zh-CN" altLang="en-US" dirty="0">
                <a:solidFill>
                  <a:srgbClr val="C00000"/>
                </a:solidFill>
              </a:rPr>
              <a:t>数（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个） </a:t>
            </a:r>
            <a:r>
              <a:rPr lang="en-US" altLang="zh-CN" dirty="0">
                <a:solidFill>
                  <a:srgbClr val="C00000"/>
                </a:solidFill>
              </a:rPr>
              <a:t>+ Activity</a:t>
            </a:r>
            <a:r>
              <a:rPr lang="zh-CN" altLang="en-US" dirty="0">
                <a:solidFill>
                  <a:srgbClr val="C00000"/>
                </a:solidFill>
              </a:rPr>
              <a:t>个数 </a:t>
            </a:r>
            <a:r>
              <a:rPr lang="en-US" altLang="zh-CN" dirty="0">
                <a:solidFill>
                  <a:srgbClr val="C00000"/>
                </a:solidFill>
              </a:rPr>
              <a:t>+ Service</a:t>
            </a:r>
            <a:r>
              <a:rPr lang="zh-CN" altLang="en-US" dirty="0">
                <a:solidFill>
                  <a:srgbClr val="C00000"/>
                </a:solidFill>
              </a:rPr>
              <a:t>个数</a:t>
            </a:r>
            <a:endParaRPr lang="zh-CN" altLang="en-US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38175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>
            <a:spLocks/>
          </p:cNvSpPr>
          <p:nvPr/>
        </p:nvSpPr>
        <p:spPr>
          <a:xfrm>
            <a:off x="-1" y="0"/>
            <a:ext cx="9337947" cy="621482"/>
          </a:xfrm>
          <a:prstGeom prst="rect">
            <a:avLst/>
          </a:prstGeom>
        </p:spPr>
        <p:txBody>
          <a:bodyPr anchor="ctr"/>
          <a:lstStyle>
            <a:lvl1pPr algn="ctr" defTabSz="91470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bg1"/>
                </a:solidFill>
              </a:rPr>
              <a:t>  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985019" y="139453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华康俪金黑W8(P)" panose="020B0800000000000000" pitchFamily="34" charset="-122"/>
              </a:rPr>
              <a:t> 具体应用</a:t>
            </a:r>
            <a:endParaRPr lang="zh-CN" altLang="en-US" sz="20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1043" y="1485578"/>
            <a:ext cx="964907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弹</a:t>
            </a:r>
            <a:r>
              <a:rPr lang="zh-CN" altLang="en-US" dirty="0"/>
              <a:t>出</a:t>
            </a:r>
            <a:r>
              <a:rPr lang="en-US" altLang="zh-CN" dirty="0"/>
              <a:t>Toast</a:t>
            </a:r>
            <a:r>
              <a:rPr lang="zh-CN" altLang="en-US" dirty="0"/>
              <a:t>、启动</a:t>
            </a:r>
            <a:r>
              <a:rPr lang="en-US" altLang="zh-CN" dirty="0"/>
              <a:t>Activity</a:t>
            </a:r>
            <a:r>
              <a:rPr lang="zh-CN" altLang="en-US" dirty="0"/>
              <a:t>、启动</a:t>
            </a:r>
            <a:r>
              <a:rPr lang="en-US" altLang="zh-CN" dirty="0"/>
              <a:t>Service</a:t>
            </a:r>
            <a:r>
              <a:rPr lang="zh-CN" altLang="en-US" dirty="0"/>
              <a:t>、发送广播、操作数据库等等都需要用到</a:t>
            </a:r>
            <a:r>
              <a:rPr lang="en-US" altLang="zh-CN" dirty="0"/>
              <a:t>Context</a:t>
            </a:r>
            <a:r>
              <a:rPr lang="zh-CN" altLang="en-US" dirty="0"/>
              <a:t>。由于</a:t>
            </a:r>
            <a:r>
              <a:rPr lang="en-US" altLang="zh-CN" dirty="0"/>
              <a:t>Context</a:t>
            </a:r>
            <a:r>
              <a:rPr lang="zh-CN" altLang="en-US" dirty="0"/>
              <a:t>的具体能力是由</a:t>
            </a:r>
            <a:r>
              <a:rPr lang="en-US" altLang="zh-CN" dirty="0" err="1"/>
              <a:t>ContextImpl</a:t>
            </a:r>
            <a:r>
              <a:rPr lang="zh-CN" altLang="en-US" dirty="0"/>
              <a:t>类去实现的，因此在绝大多数场景下，</a:t>
            </a:r>
            <a:r>
              <a:rPr lang="en-US" altLang="zh-CN" dirty="0"/>
              <a:t>Activity</a:t>
            </a:r>
            <a:r>
              <a:rPr lang="zh-CN" altLang="en-US" dirty="0"/>
              <a:t>、</a:t>
            </a:r>
            <a:r>
              <a:rPr lang="en-US" altLang="zh-CN" dirty="0"/>
              <a:t>Service</a:t>
            </a:r>
            <a:r>
              <a:rPr lang="zh-CN" altLang="en-US" dirty="0"/>
              <a:t>和</a:t>
            </a:r>
            <a:r>
              <a:rPr lang="en-US" altLang="zh-CN" dirty="0"/>
              <a:t>Application</a:t>
            </a:r>
            <a:r>
              <a:rPr lang="zh-CN" altLang="en-US" dirty="0"/>
              <a:t>这三种类型的</a:t>
            </a:r>
            <a:r>
              <a:rPr lang="en-US" altLang="zh-CN" dirty="0"/>
              <a:t>Context</a:t>
            </a:r>
            <a:r>
              <a:rPr lang="zh-CN" altLang="en-US" dirty="0"/>
              <a:t>都是可以通用的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不过</a:t>
            </a:r>
            <a:r>
              <a:rPr lang="zh-CN" altLang="en-US" dirty="0"/>
              <a:t>有几种场景比较特殊，比如启动</a:t>
            </a:r>
            <a:r>
              <a:rPr lang="en-US" altLang="zh-CN" dirty="0"/>
              <a:t>Activity</a:t>
            </a:r>
            <a:r>
              <a:rPr lang="zh-CN" altLang="en-US" dirty="0"/>
              <a:t>，还有弹出 </a:t>
            </a:r>
            <a:r>
              <a:rPr lang="en-US" altLang="zh-CN" dirty="0"/>
              <a:t>Dialog</a:t>
            </a:r>
            <a:r>
              <a:rPr lang="zh-CN" altLang="en-US" dirty="0"/>
              <a:t>。出于安全原因的考虑，</a:t>
            </a:r>
            <a:r>
              <a:rPr lang="en-US" altLang="zh-CN" dirty="0"/>
              <a:t>Android</a:t>
            </a:r>
            <a:r>
              <a:rPr lang="zh-CN" altLang="en-US" dirty="0"/>
              <a:t>是不允许</a:t>
            </a:r>
            <a:r>
              <a:rPr lang="en-US" altLang="zh-CN" dirty="0"/>
              <a:t>Activity</a:t>
            </a:r>
            <a:r>
              <a:rPr lang="zh-CN" altLang="en-US" dirty="0"/>
              <a:t>或</a:t>
            </a:r>
            <a:r>
              <a:rPr lang="en-US" altLang="zh-CN" dirty="0"/>
              <a:t>Dialog</a:t>
            </a:r>
            <a:r>
              <a:rPr lang="zh-CN" altLang="en-US" dirty="0"/>
              <a:t>凭空出现的，一个</a:t>
            </a:r>
            <a:r>
              <a:rPr lang="en-US" altLang="zh-CN" dirty="0"/>
              <a:t>Activity</a:t>
            </a:r>
            <a:r>
              <a:rPr lang="zh-CN" altLang="en-US" dirty="0"/>
              <a:t>的启动必须要建立在另一个 </a:t>
            </a:r>
            <a:r>
              <a:rPr lang="en-US" altLang="zh-CN" dirty="0"/>
              <a:t>Activity</a:t>
            </a:r>
            <a:r>
              <a:rPr lang="zh-CN" altLang="en-US" dirty="0"/>
              <a:t>的基础之上，也就是以此形成的返回栈（添加</a:t>
            </a:r>
            <a:r>
              <a:rPr lang="en-US" altLang="zh-CN" dirty="0"/>
              <a:t>flag</a:t>
            </a:r>
            <a:r>
              <a:rPr lang="zh-CN" altLang="en-US" dirty="0"/>
              <a:t>）。</a:t>
            </a:r>
            <a:r>
              <a:rPr lang="en-US" altLang="zh-CN" dirty="0"/>
              <a:t>Dialog</a:t>
            </a:r>
            <a:r>
              <a:rPr lang="zh-CN" altLang="en-US" dirty="0"/>
              <a:t>则必须在一个</a:t>
            </a:r>
            <a:r>
              <a:rPr lang="en-US" altLang="zh-CN" dirty="0"/>
              <a:t>Activity</a:t>
            </a:r>
            <a:r>
              <a:rPr lang="zh-CN" altLang="en-US" dirty="0"/>
              <a:t>上面弹出（除非是</a:t>
            </a:r>
            <a:r>
              <a:rPr lang="en-US" altLang="zh-CN" dirty="0"/>
              <a:t>System Alert</a:t>
            </a:r>
            <a:r>
              <a:rPr lang="zh-CN" altLang="en-US" dirty="0"/>
              <a:t>类型的</a:t>
            </a:r>
            <a:r>
              <a:rPr lang="en-US" altLang="zh-CN" dirty="0"/>
              <a:t>Dialog</a:t>
            </a:r>
            <a:r>
              <a:rPr lang="zh-CN" altLang="en-US" dirty="0"/>
              <a:t>），因此在这种场景下，我们只能使用</a:t>
            </a:r>
            <a:r>
              <a:rPr lang="en-US" altLang="zh-CN" dirty="0"/>
              <a:t>Activity</a:t>
            </a:r>
            <a:r>
              <a:rPr lang="zh-CN" altLang="en-US" dirty="0"/>
              <a:t>类型的</a:t>
            </a:r>
            <a:r>
              <a:rPr lang="en-US" altLang="zh-CN" dirty="0"/>
              <a:t>Context</a:t>
            </a:r>
            <a:r>
              <a:rPr lang="zh-CN" altLang="en-US" dirty="0"/>
              <a:t>，否则将会出错。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9945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2"/>
          <p:cNvSpPr txBox="1">
            <a:spLocks/>
          </p:cNvSpPr>
          <p:nvPr/>
        </p:nvSpPr>
        <p:spPr>
          <a:xfrm>
            <a:off x="-1" y="0"/>
            <a:ext cx="9337947" cy="621482"/>
          </a:xfrm>
          <a:prstGeom prst="rect">
            <a:avLst/>
          </a:prstGeom>
        </p:spPr>
        <p:txBody>
          <a:bodyPr anchor="ctr"/>
          <a:lstStyle>
            <a:lvl1pPr algn="ctr" defTabSz="91470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3" name="文本占位符 3"/>
          <p:cNvSpPr txBox="1">
            <a:spLocks/>
          </p:cNvSpPr>
          <p:nvPr/>
        </p:nvSpPr>
        <p:spPr>
          <a:xfrm>
            <a:off x="4852473" y="2738538"/>
            <a:ext cx="498953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dirty="0" smtClean="0">
                <a:solidFill>
                  <a:srgbClr val="FF9300"/>
                </a:solidFill>
                <a:ea typeface="微软雅黑" pitchFamily="34" charset="-122"/>
              </a:rPr>
              <a:t>Handler</a:t>
            </a:r>
            <a:r>
              <a:rPr lang="zh-CN" altLang="en-US" sz="4000" dirty="0" smtClean="0">
                <a:solidFill>
                  <a:srgbClr val="FF9300"/>
                </a:solidFill>
                <a:ea typeface="微软雅黑" pitchFamily="34" charset="-122"/>
              </a:rPr>
              <a:t>机制</a:t>
            </a:r>
            <a:endParaRPr lang="zh-CN" altLang="en-US" sz="4000" dirty="0">
              <a:solidFill>
                <a:srgbClr val="FF9300"/>
              </a:solidFill>
              <a:ea typeface="微软雅黑" pitchFamily="34" charset="-122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3850416" y="2519790"/>
            <a:ext cx="1184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tencil" pitchFamily="82" charset="0"/>
                <a:ea typeface="微软雅黑" pitchFamily="34" charset="-122"/>
              </a:rPr>
              <a:t>04</a:t>
            </a:r>
            <a:endParaRPr lang="zh-CN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Stencil" pitchFamily="82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5424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>
            <a:spLocks/>
          </p:cNvSpPr>
          <p:nvPr/>
        </p:nvSpPr>
        <p:spPr>
          <a:xfrm>
            <a:off x="-1" y="0"/>
            <a:ext cx="9337947" cy="621482"/>
          </a:xfrm>
          <a:prstGeom prst="rect">
            <a:avLst/>
          </a:prstGeom>
        </p:spPr>
        <p:txBody>
          <a:bodyPr anchor="ctr"/>
          <a:lstStyle>
            <a:lvl1pPr algn="ctr" defTabSz="91470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bg1"/>
                </a:solidFill>
              </a:rPr>
              <a:t>  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985019" y="139453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主、子线程和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Handler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简单介绍</a:t>
            </a:r>
            <a:endParaRPr lang="zh-CN" altLang="en-US" sz="20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467" y="1269554"/>
            <a:ext cx="6124575" cy="47910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68995" y="1053530"/>
            <a:ext cx="2808312" cy="53285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为了避免</a:t>
            </a:r>
            <a:r>
              <a:rPr lang="en-US" altLang="zh-CN" b="1" dirty="0"/>
              <a:t>ANR</a:t>
            </a:r>
            <a:r>
              <a:rPr lang="zh-CN" altLang="en-US" b="1" dirty="0"/>
              <a:t>，我们会通常</a:t>
            </a:r>
            <a:r>
              <a:rPr lang="zh-CN" altLang="en-US" b="1" dirty="0" smtClean="0"/>
              <a:t>把耗时</a:t>
            </a:r>
            <a:r>
              <a:rPr lang="zh-CN" altLang="en-US" b="1" dirty="0"/>
              <a:t>操作放在子线程里面去执行，因为子线程不能更新</a:t>
            </a:r>
            <a:r>
              <a:rPr lang="en-US" altLang="zh-CN" b="1" dirty="0"/>
              <a:t>UI</a:t>
            </a:r>
            <a:r>
              <a:rPr lang="zh-CN" altLang="en-US" b="1" dirty="0"/>
              <a:t>，所以当子线程需要更新的</a:t>
            </a:r>
            <a:r>
              <a:rPr lang="en-US" altLang="zh-CN" b="1" dirty="0"/>
              <a:t>UI</a:t>
            </a:r>
            <a:r>
              <a:rPr lang="zh-CN" altLang="en-US" b="1" dirty="0"/>
              <a:t>的时候就需要借助到安卓的消息机制，也就是</a:t>
            </a:r>
            <a:r>
              <a:rPr lang="en-US" altLang="zh-CN" b="1" dirty="0"/>
              <a:t>Handler</a:t>
            </a:r>
            <a:r>
              <a:rPr lang="zh-CN" altLang="en-US" b="1" dirty="0"/>
              <a:t>机制了。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290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20923" y="2565698"/>
            <a:ext cx="1219396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6060016" algn="tl" rotWithShape="0">
              <a:srgbClr val="FF0000">
                <a:alpha val="42999"/>
              </a:srgbClr>
            </a:outerShdw>
          </a:effec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>
              <a:defRPr kumimoji="1" sz="2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2pPr>
            <a:lvl3pPr>
              <a:defRPr kumimoji="1" sz="24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3pPr>
            <a:lvl4pPr>
              <a:defRPr kumimoji="1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4pPr>
            <a:lvl5pPr>
              <a:defRPr kumimoji="1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5400" b="1" dirty="0" smtClean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  <a:sym typeface="Calibri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867931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空心弧 2"/>
          <p:cNvSpPr/>
          <p:nvPr/>
        </p:nvSpPr>
        <p:spPr>
          <a:xfrm>
            <a:off x="767408" y="836712"/>
            <a:ext cx="5472816" cy="5472816"/>
          </a:xfrm>
          <a:prstGeom prst="blockArc">
            <a:avLst>
              <a:gd name="adj1" fmla="val 19501574"/>
              <a:gd name="adj2" fmla="val 2298347"/>
              <a:gd name="adj3" fmla="val 0"/>
            </a:avLst>
          </a:prstGeom>
          <a:solidFill>
            <a:srgbClr val="46A7DE"/>
          </a:solidFill>
          <a:ln w="25400" cap="flat" cmpd="sng" algn="ctr">
            <a:solidFill>
              <a:srgbClr val="FF9300"/>
            </a:solidFill>
            <a:prstDash val="solid"/>
          </a:ln>
          <a:effectLst/>
        </p:spPr>
      </p:sp>
      <p:grpSp>
        <p:nvGrpSpPr>
          <p:cNvPr id="14" name="组合 13"/>
          <p:cNvGrpSpPr/>
          <p:nvPr/>
        </p:nvGrpSpPr>
        <p:grpSpPr>
          <a:xfrm>
            <a:off x="5560888" y="1915397"/>
            <a:ext cx="5971437" cy="781507"/>
            <a:chOff x="1537511" y="1631288"/>
            <a:chExt cx="5971437" cy="781507"/>
          </a:xfrm>
        </p:grpSpPr>
        <p:grpSp>
          <p:nvGrpSpPr>
            <p:cNvPr id="15" name="组合 14"/>
            <p:cNvGrpSpPr/>
            <p:nvPr/>
          </p:nvGrpSpPr>
          <p:grpSpPr>
            <a:xfrm>
              <a:off x="1537511" y="1631288"/>
              <a:ext cx="5971437" cy="781507"/>
              <a:chOff x="1537511" y="1631288"/>
              <a:chExt cx="5971437" cy="781507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1928264" y="1709439"/>
                <a:ext cx="5580684" cy="625205"/>
                <a:chOff x="460128" y="312440"/>
                <a:chExt cx="5580684" cy="625205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  <a:headEnd/>
                  <a:tailE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</p:sp>
            <p:sp>
              <p:nvSpPr>
                <p:cNvPr id="22" name="矩形 21"/>
                <p:cNvSpPr/>
                <p:nvPr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spcFirstLastPara="0" vert="horz" wrap="square" lIns="496257" tIns="60960" rIns="60960" bIns="60960" numCol="1" spcCol="1270" anchor="ctr" anchorCtr="0">
                  <a:noAutofit/>
                </a:bodyPr>
                <a:lstStyle/>
                <a:p>
                  <a:pPr marL="0" marR="0" lvl="0" indent="0" algn="l" defTabSz="106680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Calibri"/>
                      <a:ea typeface="微软雅黑" pitchFamily="34" charset="-122"/>
                      <a:cs typeface="+mn-cs"/>
                    </a:rPr>
                    <a:t>单击此处添加文字内容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503540" y="341314"/>
                  <a:ext cx="5537272" cy="560790"/>
                </a:xfrm>
                <a:prstGeom prst="rect">
                  <a:avLst/>
                </a:prstGeom>
                <a:gradFill rotWithShape="1">
                  <a:gsLst>
                    <a:gs pos="98000">
                      <a:srgbClr val="F9F9F9"/>
                    </a:gs>
                    <a:gs pos="100000">
                      <a:srgbClr val="FFFFFF"/>
                    </a:gs>
                    <a:gs pos="51657">
                      <a:srgbClr val="E8E8E8"/>
                    </a:gs>
                    <a:gs pos="50000">
                      <a:srgbClr val="ECECEC"/>
                    </a:gs>
                    <a:gs pos="8000">
                      <a:srgbClr val="F8F8F8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1537511" y="1631288"/>
                <a:ext cx="781507" cy="781507"/>
                <a:chOff x="1537511" y="1631288"/>
                <a:chExt cx="781507" cy="781507"/>
              </a:xfrm>
            </p:grpSpPr>
            <p:sp>
              <p:nvSpPr>
                <p:cNvPr id="19" name="椭圆 18"/>
                <p:cNvSpPr/>
                <p:nvPr/>
              </p:nvSpPr>
              <p:spPr>
                <a:xfrm>
                  <a:off x="1537511" y="1631288"/>
                  <a:ext cx="781507" cy="781507"/>
                </a:xfrm>
                <a:prstGeom prst="ellipse">
                  <a:avLst/>
                </a:prstGeom>
                <a:solidFill>
                  <a:srgbClr val="FF9300"/>
                </a:solidFill>
                <a:ln w="9525">
                  <a:solidFill>
                    <a:srgbClr val="FF9300"/>
                  </a:solidFill>
                  <a:round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3200" kern="0" dirty="0">
                      <a:solidFill>
                        <a:sysClr val="window" lastClr="FFFFFF"/>
                      </a:solidFill>
                      <a:latin typeface="Impact" pitchFamily="34" charset="0"/>
                    </a:rPr>
                    <a:t>1</a:t>
                  </a:r>
                  <a:endParaRPr kumimoji="0" lang="zh-CN" alt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itchFamily="34" charset="0"/>
                  </a:endParaRPr>
                </a:p>
              </p:txBody>
            </p:sp>
            <p:sp>
              <p:nvSpPr>
                <p:cNvPr id="20" name="未知"/>
                <p:cNvSpPr>
                  <a:spLocks/>
                </p:cNvSpPr>
                <p:nvPr/>
              </p:nvSpPr>
              <p:spPr bwMode="auto">
                <a:xfrm>
                  <a:off x="1616373" y="1646528"/>
                  <a:ext cx="615192" cy="300182"/>
                </a:xfrm>
                <a:custGeom>
                  <a:avLst/>
                  <a:gdLst>
                    <a:gd name="T0" fmla="*/ 729 w 1321"/>
                    <a:gd name="T1" fmla="*/ 203 h 712"/>
                    <a:gd name="T2" fmla="*/ 738 w 1321"/>
                    <a:gd name="T3" fmla="*/ 224 h 712"/>
                    <a:gd name="T4" fmla="*/ 740 w 1321"/>
                    <a:gd name="T5" fmla="*/ 244 h 712"/>
                    <a:gd name="T6" fmla="*/ 737 w 1321"/>
                    <a:gd name="T7" fmla="*/ 262 h 712"/>
                    <a:gd name="T8" fmla="*/ 727 w 1321"/>
                    <a:gd name="T9" fmla="*/ 279 h 712"/>
                    <a:gd name="T10" fmla="*/ 713 w 1321"/>
                    <a:gd name="T11" fmla="*/ 294 h 712"/>
                    <a:gd name="T12" fmla="*/ 694 w 1321"/>
                    <a:gd name="T13" fmla="*/ 306 h 712"/>
                    <a:gd name="T14" fmla="*/ 670 w 1321"/>
                    <a:gd name="T15" fmla="*/ 318 h 712"/>
                    <a:gd name="T16" fmla="*/ 643 w 1321"/>
                    <a:gd name="T17" fmla="*/ 329 h 712"/>
                    <a:gd name="T18" fmla="*/ 612 w 1321"/>
                    <a:gd name="T19" fmla="*/ 338 h 712"/>
                    <a:gd name="T20" fmla="*/ 578 w 1321"/>
                    <a:gd name="T21" fmla="*/ 346 h 712"/>
                    <a:gd name="T22" fmla="*/ 542 w 1321"/>
                    <a:gd name="T23" fmla="*/ 352 h 712"/>
                    <a:gd name="T24" fmla="*/ 502 w 1321"/>
                    <a:gd name="T25" fmla="*/ 357 h 712"/>
                    <a:gd name="T26" fmla="*/ 462 w 1321"/>
                    <a:gd name="T27" fmla="*/ 360 h 712"/>
                    <a:gd name="T28" fmla="*/ 445 w 1321"/>
                    <a:gd name="T29" fmla="*/ 361 h 712"/>
                    <a:gd name="T30" fmla="*/ 267 w 1321"/>
                    <a:gd name="T31" fmla="*/ 361 h 712"/>
                    <a:gd name="T32" fmla="*/ 264 w 1321"/>
                    <a:gd name="T33" fmla="*/ 361 h 712"/>
                    <a:gd name="T34" fmla="*/ 229 w 1321"/>
                    <a:gd name="T35" fmla="*/ 359 h 712"/>
                    <a:gd name="T36" fmla="*/ 195 w 1321"/>
                    <a:gd name="T37" fmla="*/ 357 h 712"/>
                    <a:gd name="T38" fmla="*/ 162 w 1321"/>
                    <a:gd name="T39" fmla="*/ 353 h 712"/>
                    <a:gd name="T40" fmla="*/ 132 w 1321"/>
                    <a:gd name="T41" fmla="*/ 349 h 712"/>
                    <a:gd name="T42" fmla="*/ 104 w 1321"/>
                    <a:gd name="T43" fmla="*/ 343 h 712"/>
                    <a:gd name="T44" fmla="*/ 79 w 1321"/>
                    <a:gd name="T45" fmla="*/ 336 h 712"/>
                    <a:gd name="T46" fmla="*/ 57 w 1321"/>
                    <a:gd name="T47" fmla="*/ 329 h 712"/>
                    <a:gd name="T48" fmla="*/ 38 w 1321"/>
                    <a:gd name="T49" fmla="*/ 319 h 712"/>
                    <a:gd name="T50" fmla="*/ 22 w 1321"/>
                    <a:gd name="T51" fmla="*/ 308 h 712"/>
                    <a:gd name="T52" fmla="*/ 10 w 1321"/>
                    <a:gd name="T53" fmla="*/ 296 h 712"/>
                    <a:gd name="T54" fmla="*/ 3 w 1321"/>
                    <a:gd name="T55" fmla="*/ 281 h 712"/>
                    <a:gd name="T56" fmla="*/ 0 w 1321"/>
                    <a:gd name="T57" fmla="*/ 266 h 712"/>
                    <a:gd name="T58" fmla="*/ 0 w 1321"/>
                    <a:gd name="T59" fmla="*/ 264 h 712"/>
                    <a:gd name="T60" fmla="*/ 2 w 1321"/>
                    <a:gd name="T61" fmla="*/ 247 h 712"/>
                    <a:gd name="T62" fmla="*/ 9 w 1321"/>
                    <a:gd name="T63" fmla="*/ 226 h 712"/>
                    <a:gd name="T64" fmla="*/ 29 w 1321"/>
                    <a:gd name="T65" fmla="*/ 188 h 712"/>
                    <a:gd name="T66" fmla="*/ 53 w 1321"/>
                    <a:gd name="T67" fmla="*/ 152 h 712"/>
                    <a:gd name="T68" fmla="*/ 82 w 1321"/>
                    <a:gd name="T69" fmla="*/ 119 h 712"/>
                    <a:gd name="T70" fmla="*/ 114 w 1321"/>
                    <a:gd name="T71" fmla="*/ 89 h 712"/>
                    <a:gd name="T72" fmla="*/ 151 w 1321"/>
                    <a:gd name="T73" fmla="*/ 63 h 712"/>
                    <a:gd name="T74" fmla="*/ 191 w 1321"/>
                    <a:gd name="T75" fmla="*/ 42 h 712"/>
                    <a:gd name="T76" fmla="*/ 232 w 1321"/>
                    <a:gd name="T77" fmla="*/ 24 h 712"/>
                    <a:gd name="T78" fmla="*/ 278 w 1321"/>
                    <a:gd name="T79" fmla="*/ 11 h 712"/>
                    <a:gd name="T80" fmla="*/ 325 w 1321"/>
                    <a:gd name="T81" fmla="*/ 3 h 712"/>
                    <a:gd name="T82" fmla="*/ 374 w 1321"/>
                    <a:gd name="T83" fmla="*/ 0 h 712"/>
                    <a:gd name="T84" fmla="*/ 374 w 1321"/>
                    <a:gd name="T85" fmla="*/ 0 h 712"/>
                    <a:gd name="T86" fmla="*/ 425 w 1321"/>
                    <a:gd name="T87" fmla="*/ 3 h 712"/>
                    <a:gd name="T88" fmla="*/ 474 w 1321"/>
                    <a:gd name="T89" fmla="*/ 12 h 712"/>
                    <a:gd name="T90" fmla="*/ 522 w 1321"/>
                    <a:gd name="T91" fmla="*/ 27 h 712"/>
                    <a:gd name="T92" fmla="*/ 566 w 1321"/>
                    <a:gd name="T93" fmla="*/ 46 h 712"/>
                    <a:gd name="T94" fmla="*/ 606 w 1321"/>
                    <a:gd name="T95" fmla="*/ 69 h 712"/>
                    <a:gd name="T96" fmla="*/ 644 w 1321"/>
                    <a:gd name="T97" fmla="*/ 98 h 712"/>
                    <a:gd name="T98" fmla="*/ 677 w 1321"/>
                    <a:gd name="T99" fmla="*/ 130 h 712"/>
                    <a:gd name="T100" fmla="*/ 705 w 1321"/>
                    <a:gd name="T101" fmla="*/ 165 h 712"/>
                    <a:gd name="T102" fmla="*/ 729 w 1321"/>
                    <a:gd name="T103" fmla="*/ 203 h 712"/>
                    <a:gd name="T104" fmla="*/ 729 w 1321"/>
                    <a:gd name="T105" fmla="*/ 203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6" name="Rectangle 38"/>
            <p:cNvSpPr>
              <a:spLocks noChangeArrowheads="1"/>
            </p:cNvSpPr>
            <p:nvPr/>
          </p:nvSpPr>
          <p:spPr bwMode="auto">
            <a:xfrm>
              <a:off x="2584932" y="1699914"/>
              <a:ext cx="4796944" cy="647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lvl="0" defTabSz="914400">
                <a:lnSpc>
                  <a:spcPct val="150000"/>
                </a:lnSpc>
                <a:defRPr/>
              </a:pPr>
              <a:r>
                <a:rPr lang="en-US" altLang="zh-CN" sz="2400" b="1" kern="0" dirty="0" smtClean="0">
                  <a:solidFill>
                    <a:srgbClr val="646464"/>
                  </a:solidFill>
                  <a:ea typeface="微软雅黑" pitchFamily="34" charset="-122"/>
                </a:rPr>
                <a:t>Android  </a:t>
              </a:r>
              <a:r>
                <a:rPr lang="zh-CN" altLang="en-US" sz="2400" b="1" kern="0" dirty="0" smtClean="0">
                  <a:solidFill>
                    <a:srgbClr val="646464"/>
                  </a:solidFill>
                  <a:ea typeface="微软雅黑" pitchFamily="34" charset="-122"/>
                </a:rPr>
                <a:t>布局</a:t>
              </a:r>
              <a:r>
                <a:rPr lang="zh-CN" altLang="en-US" sz="2400" b="1" kern="0" dirty="0" smtClean="0">
                  <a:solidFill>
                    <a:srgbClr val="646464"/>
                  </a:solidFill>
                  <a:ea typeface="微软雅黑" pitchFamily="34" charset="-122"/>
                </a:rPr>
                <a:t>和控件</a:t>
              </a:r>
              <a:endPara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ea typeface="微软雅黑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734901" y="3905818"/>
            <a:ext cx="5971437" cy="781507"/>
            <a:chOff x="1537511" y="1631288"/>
            <a:chExt cx="5971437" cy="781507"/>
          </a:xfrm>
        </p:grpSpPr>
        <p:grpSp>
          <p:nvGrpSpPr>
            <p:cNvPr id="27" name="组合 26"/>
            <p:cNvGrpSpPr/>
            <p:nvPr/>
          </p:nvGrpSpPr>
          <p:grpSpPr>
            <a:xfrm>
              <a:off x="1537511" y="1631288"/>
              <a:ext cx="5971437" cy="781507"/>
              <a:chOff x="1537511" y="1631288"/>
              <a:chExt cx="5971437" cy="781507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1928264" y="1709439"/>
                <a:ext cx="5580684" cy="625205"/>
                <a:chOff x="460128" y="312440"/>
                <a:chExt cx="5580684" cy="625205"/>
              </a:xfrm>
            </p:grpSpPr>
            <p:sp>
              <p:nvSpPr>
                <p:cNvPr id="33" name="矩形 32"/>
                <p:cNvSpPr/>
                <p:nvPr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  <a:headEnd/>
                  <a:tailE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</p:sp>
            <p:sp>
              <p:nvSpPr>
                <p:cNvPr id="34" name="矩形 33"/>
                <p:cNvSpPr/>
                <p:nvPr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spcFirstLastPara="0" vert="horz" wrap="square" lIns="496257" tIns="60960" rIns="60960" bIns="60960" numCol="1" spcCol="1270" anchor="ctr" anchorCtr="0">
                  <a:noAutofit/>
                </a:bodyPr>
                <a:lstStyle/>
                <a:p>
                  <a:pPr marL="0" marR="0" lvl="0" indent="0" algn="l" defTabSz="106680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Calibri"/>
                      <a:ea typeface="微软雅黑" pitchFamily="34" charset="-122"/>
                      <a:cs typeface="+mn-cs"/>
                    </a:rPr>
                    <a:t>单击此处添加文字内容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503540" y="341314"/>
                  <a:ext cx="5537272" cy="560790"/>
                </a:xfrm>
                <a:prstGeom prst="rect">
                  <a:avLst/>
                </a:prstGeom>
                <a:gradFill rotWithShape="1">
                  <a:gsLst>
                    <a:gs pos="98000">
                      <a:srgbClr val="F9F9F9"/>
                    </a:gs>
                    <a:gs pos="100000">
                      <a:srgbClr val="FFFFFF"/>
                    </a:gs>
                    <a:gs pos="51657">
                      <a:srgbClr val="E8E8E8"/>
                    </a:gs>
                    <a:gs pos="50000">
                      <a:srgbClr val="ECECEC"/>
                    </a:gs>
                    <a:gs pos="8000">
                      <a:srgbClr val="F8F8F8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1537511" y="1631288"/>
                <a:ext cx="781507" cy="781507"/>
                <a:chOff x="1537511" y="1631288"/>
                <a:chExt cx="781507" cy="781507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1537511" y="1631288"/>
                  <a:ext cx="781507" cy="781507"/>
                </a:xfrm>
                <a:prstGeom prst="ellipse">
                  <a:avLst/>
                </a:prstGeom>
                <a:solidFill>
                  <a:srgbClr val="FF9300"/>
                </a:solidFill>
                <a:ln w="9525">
                  <a:solidFill>
                    <a:srgbClr val="FF9300"/>
                  </a:solidFill>
                  <a:round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3200" kern="0" dirty="0">
                      <a:solidFill>
                        <a:sysClr val="window" lastClr="FFFFFF"/>
                      </a:solidFill>
                      <a:latin typeface="Impact" pitchFamily="34" charset="0"/>
                    </a:rPr>
                    <a:t>3</a:t>
                  </a:r>
                  <a:endParaRPr kumimoji="0" lang="zh-CN" alt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itchFamily="34" charset="0"/>
                  </a:endParaRPr>
                </a:p>
              </p:txBody>
            </p:sp>
            <p:sp>
              <p:nvSpPr>
                <p:cNvPr id="32" name="未知"/>
                <p:cNvSpPr>
                  <a:spLocks/>
                </p:cNvSpPr>
                <p:nvPr/>
              </p:nvSpPr>
              <p:spPr bwMode="auto">
                <a:xfrm>
                  <a:off x="1616373" y="1646528"/>
                  <a:ext cx="615192" cy="300182"/>
                </a:xfrm>
                <a:custGeom>
                  <a:avLst/>
                  <a:gdLst>
                    <a:gd name="T0" fmla="*/ 729 w 1321"/>
                    <a:gd name="T1" fmla="*/ 203 h 712"/>
                    <a:gd name="T2" fmla="*/ 738 w 1321"/>
                    <a:gd name="T3" fmla="*/ 224 h 712"/>
                    <a:gd name="T4" fmla="*/ 740 w 1321"/>
                    <a:gd name="T5" fmla="*/ 244 h 712"/>
                    <a:gd name="T6" fmla="*/ 737 w 1321"/>
                    <a:gd name="T7" fmla="*/ 262 h 712"/>
                    <a:gd name="T8" fmla="*/ 727 w 1321"/>
                    <a:gd name="T9" fmla="*/ 279 h 712"/>
                    <a:gd name="T10" fmla="*/ 713 w 1321"/>
                    <a:gd name="T11" fmla="*/ 294 h 712"/>
                    <a:gd name="T12" fmla="*/ 694 w 1321"/>
                    <a:gd name="T13" fmla="*/ 306 h 712"/>
                    <a:gd name="T14" fmla="*/ 670 w 1321"/>
                    <a:gd name="T15" fmla="*/ 318 h 712"/>
                    <a:gd name="T16" fmla="*/ 643 w 1321"/>
                    <a:gd name="T17" fmla="*/ 329 h 712"/>
                    <a:gd name="T18" fmla="*/ 612 w 1321"/>
                    <a:gd name="T19" fmla="*/ 338 h 712"/>
                    <a:gd name="T20" fmla="*/ 578 w 1321"/>
                    <a:gd name="T21" fmla="*/ 346 h 712"/>
                    <a:gd name="T22" fmla="*/ 542 w 1321"/>
                    <a:gd name="T23" fmla="*/ 352 h 712"/>
                    <a:gd name="T24" fmla="*/ 502 w 1321"/>
                    <a:gd name="T25" fmla="*/ 357 h 712"/>
                    <a:gd name="T26" fmla="*/ 462 w 1321"/>
                    <a:gd name="T27" fmla="*/ 360 h 712"/>
                    <a:gd name="T28" fmla="*/ 445 w 1321"/>
                    <a:gd name="T29" fmla="*/ 361 h 712"/>
                    <a:gd name="T30" fmla="*/ 267 w 1321"/>
                    <a:gd name="T31" fmla="*/ 361 h 712"/>
                    <a:gd name="T32" fmla="*/ 264 w 1321"/>
                    <a:gd name="T33" fmla="*/ 361 h 712"/>
                    <a:gd name="T34" fmla="*/ 229 w 1321"/>
                    <a:gd name="T35" fmla="*/ 359 h 712"/>
                    <a:gd name="T36" fmla="*/ 195 w 1321"/>
                    <a:gd name="T37" fmla="*/ 357 h 712"/>
                    <a:gd name="T38" fmla="*/ 162 w 1321"/>
                    <a:gd name="T39" fmla="*/ 353 h 712"/>
                    <a:gd name="T40" fmla="*/ 132 w 1321"/>
                    <a:gd name="T41" fmla="*/ 349 h 712"/>
                    <a:gd name="T42" fmla="*/ 104 w 1321"/>
                    <a:gd name="T43" fmla="*/ 343 h 712"/>
                    <a:gd name="T44" fmla="*/ 79 w 1321"/>
                    <a:gd name="T45" fmla="*/ 336 h 712"/>
                    <a:gd name="T46" fmla="*/ 57 w 1321"/>
                    <a:gd name="T47" fmla="*/ 329 h 712"/>
                    <a:gd name="T48" fmla="*/ 38 w 1321"/>
                    <a:gd name="T49" fmla="*/ 319 h 712"/>
                    <a:gd name="T50" fmla="*/ 22 w 1321"/>
                    <a:gd name="T51" fmla="*/ 308 h 712"/>
                    <a:gd name="T52" fmla="*/ 10 w 1321"/>
                    <a:gd name="T53" fmla="*/ 296 h 712"/>
                    <a:gd name="T54" fmla="*/ 3 w 1321"/>
                    <a:gd name="T55" fmla="*/ 281 h 712"/>
                    <a:gd name="T56" fmla="*/ 0 w 1321"/>
                    <a:gd name="T57" fmla="*/ 266 h 712"/>
                    <a:gd name="T58" fmla="*/ 0 w 1321"/>
                    <a:gd name="T59" fmla="*/ 264 h 712"/>
                    <a:gd name="T60" fmla="*/ 2 w 1321"/>
                    <a:gd name="T61" fmla="*/ 247 h 712"/>
                    <a:gd name="T62" fmla="*/ 9 w 1321"/>
                    <a:gd name="T63" fmla="*/ 226 h 712"/>
                    <a:gd name="T64" fmla="*/ 29 w 1321"/>
                    <a:gd name="T65" fmla="*/ 188 h 712"/>
                    <a:gd name="T66" fmla="*/ 53 w 1321"/>
                    <a:gd name="T67" fmla="*/ 152 h 712"/>
                    <a:gd name="T68" fmla="*/ 82 w 1321"/>
                    <a:gd name="T69" fmla="*/ 119 h 712"/>
                    <a:gd name="T70" fmla="*/ 114 w 1321"/>
                    <a:gd name="T71" fmla="*/ 89 h 712"/>
                    <a:gd name="T72" fmla="*/ 151 w 1321"/>
                    <a:gd name="T73" fmla="*/ 63 h 712"/>
                    <a:gd name="T74" fmla="*/ 191 w 1321"/>
                    <a:gd name="T75" fmla="*/ 42 h 712"/>
                    <a:gd name="T76" fmla="*/ 232 w 1321"/>
                    <a:gd name="T77" fmla="*/ 24 h 712"/>
                    <a:gd name="T78" fmla="*/ 278 w 1321"/>
                    <a:gd name="T79" fmla="*/ 11 h 712"/>
                    <a:gd name="T80" fmla="*/ 325 w 1321"/>
                    <a:gd name="T81" fmla="*/ 3 h 712"/>
                    <a:gd name="T82" fmla="*/ 374 w 1321"/>
                    <a:gd name="T83" fmla="*/ 0 h 712"/>
                    <a:gd name="T84" fmla="*/ 374 w 1321"/>
                    <a:gd name="T85" fmla="*/ 0 h 712"/>
                    <a:gd name="T86" fmla="*/ 425 w 1321"/>
                    <a:gd name="T87" fmla="*/ 3 h 712"/>
                    <a:gd name="T88" fmla="*/ 474 w 1321"/>
                    <a:gd name="T89" fmla="*/ 12 h 712"/>
                    <a:gd name="T90" fmla="*/ 522 w 1321"/>
                    <a:gd name="T91" fmla="*/ 27 h 712"/>
                    <a:gd name="T92" fmla="*/ 566 w 1321"/>
                    <a:gd name="T93" fmla="*/ 46 h 712"/>
                    <a:gd name="T94" fmla="*/ 606 w 1321"/>
                    <a:gd name="T95" fmla="*/ 69 h 712"/>
                    <a:gd name="T96" fmla="*/ 644 w 1321"/>
                    <a:gd name="T97" fmla="*/ 98 h 712"/>
                    <a:gd name="T98" fmla="*/ 677 w 1321"/>
                    <a:gd name="T99" fmla="*/ 130 h 712"/>
                    <a:gd name="T100" fmla="*/ 705 w 1321"/>
                    <a:gd name="T101" fmla="*/ 165 h 712"/>
                    <a:gd name="T102" fmla="*/ 729 w 1321"/>
                    <a:gd name="T103" fmla="*/ 203 h 712"/>
                    <a:gd name="T104" fmla="*/ 729 w 1321"/>
                    <a:gd name="T105" fmla="*/ 203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28" name="Rectangle 38"/>
            <p:cNvSpPr>
              <a:spLocks noChangeArrowheads="1"/>
            </p:cNvSpPr>
            <p:nvPr/>
          </p:nvSpPr>
          <p:spPr bwMode="auto">
            <a:xfrm>
              <a:off x="2584932" y="1699914"/>
              <a:ext cx="4796944" cy="647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lvl="0" defTabSz="914400">
                <a:lnSpc>
                  <a:spcPct val="150000"/>
                </a:lnSpc>
                <a:defRPr/>
              </a:pPr>
              <a:r>
                <a:rPr lang="en-US" altLang="zh-CN" sz="2400" b="1" kern="0" dirty="0" smtClean="0">
                  <a:solidFill>
                    <a:srgbClr val="646464"/>
                  </a:solidFill>
                  <a:ea typeface="微软雅黑" pitchFamily="34" charset="-122"/>
                </a:rPr>
                <a:t>Context  </a:t>
              </a:r>
              <a:r>
                <a:rPr lang="zh-CN" altLang="en-US" sz="2400" b="1" kern="0" dirty="0" smtClean="0">
                  <a:solidFill>
                    <a:srgbClr val="646464"/>
                  </a:solidFill>
                  <a:ea typeface="微软雅黑" pitchFamily="34" charset="-122"/>
                </a:rPr>
                <a:t>上下文</a:t>
              </a:r>
              <a:endPara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ea typeface="微软雅黑" pitchFamily="34" charset="-122"/>
              </a:endParaRPr>
            </a:p>
          </p:txBody>
        </p: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75" y="1845618"/>
            <a:ext cx="3609211" cy="3384376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5734901" y="2886446"/>
            <a:ext cx="5971437" cy="781507"/>
            <a:chOff x="1537511" y="1631288"/>
            <a:chExt cx="5971437" cy="781507"/>
          </a:xfrm>
        </p:grpSpPr>
        <p:grpSp>
          <p:nvGrpSpPr>
            <p:cNvPr id="25" name="组合 24"/>
            <p:cNvGrpSpPr/>
            <p:nvPr/>
          </p:nvGrpSpPr>
          <p:grpSpPr>
            <a:xfrm>
              <a:off x="1537511" y="1631288"/>
              <a:ext cx="5971437" cy="781507"/>
              <a:chOff x="1537511" y="1631288"/>
              <a:chExt cx="5971437" cy="781507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1928264" y="1709439"/>
                <a:ext cx="5580684" cy="625205"/>
                <a:chOff x="460128" y="312440"/>
                <a:chExt cx="5580684" cy="625205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  <a:headEnd/>
                  <a:tailE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</p:sp>
            <p:sp>
              <p:nvSpPr>
                <p:cNvPr id="42" name="矩形 41"/>
                <p:cNvSpPr/>
                <p:nvPr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spcFirstLastPara="0" vert="horz" wrap="square" lIns="496257" tIns="60960" rIns="60960" bIns="60960" numCol="1" spcCol="1270" anchor="ctr" anchorCtr="0">
                  <a:noAutofit/>
                </a:bodyPr>
                <a:lstStyle/>
                <a:p>
                  <a:pPr marL="0" marR="0" lvl="0" indent="0" algn="l" defTabSz="106680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Calibri"/>
                      <a:ea typeface="微软雅黑" pitchFamily="34" charset="-122"/>
                      <a:cs typeface="+mn-cs"/>
                    </a:rPr>
                    <a:t>单击此处添加文字内容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503540" y="341314"/>
                  <a:ext cx="5537272" cy="560790"/>
                </a:xfrm>
                <a:prstGeom prst="rect">
                  <a:avLst/>
                </a:prstGeom>
                <a:gradFill rotWithShape="1">
                  <a:gsLst>
                    <a:gs pos="98000">
                      <a:srgbClr val="F9F9F9"/>
                    </a:gs>
                    <a:gs pos="100000">
                      <a:srgbClr val="FFFFFF"/>
                    </a:gs>
                    <a:gs pos="51657">
                      <a:srgbClr val="E8E8E8"/>
                    </a:gs>
                    <a:gs pos="50000">
                      <a:srgbClr val="ECECEC"/>
                    </a:gs>
                    <a:gs pos="8000">
                      <a:srgbClr val="F8F8F8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1537511" y="1631288"/>
                <a:ext cx="781507" cy="781507"/>
                <a:chOff x="1537511" y="1631288"/>
                <a:chExt cx="781507" cy="781507"/>
              </a:xfrm>
            </p:grpSpPr>
            <p:sp>
              <p:nvSpPr>
                <p:cNvPr id="39" name="椭圆 38"/>
                <p:cNvSpPr/>
                <p:nvPr/>
              </p:nvSpPr>
              <p:spPr>
                <a:xfrm>
                  <a:off x="1537511" y="1631288"/>
                  <a:ext cx="781507" cy="781507"/>
                </a:xfrm>
                <a:prstGeom prst="ellipse">
                  <a:avLst/>
                </a:prstGeom>
                <a:solidFill>
                  <a:srgbClr val="FF9300"/>
                </a:solidFill>
                <a:ln w="9525">
                  <a:solidFill>
                    <a:srgbClr val="FF9300"/>
                  </a:solidFill>
                  <a:round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3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Impact" pitchFamily="34" charset="0"/>
                    </a:rPr>
                    <a:t>2</a:t>
                  </a:r>
                  <a:endParaRPr kumimoji="0" lang="zh-CN" alt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itchFamily="34" charset="0"/>
                  </a:endParaRPr>
                </a:p>
              </p:txBody>
            </p:sp>
            <p:sp>
              <p:nvSpPr>
                <p:cNvPr id="40" name="未知"/>
                <p:cNvSpPr>
                  <a:spLocks/>
                </p:cNvSpPr>
                <p:nvPr/>
              </p:nvSpPr>
              <p:spPr bwMode="auto">
                <a:xfrm>
                  <a:off x="1616373" y="1646528"/>
                  <a:ext cx="615192" cy="300182"/>
                </a:xfrm>
                <a:custGeom>
                  <a:avLst/>
                  <a:gdLst>
                    <a:gd name="T0" fmla="*/ 729 w 1321"/>
                    <a:gd name="T1" fmla="*/ 203 h 712"/>
                    <a:gd name="T2" fmla="*/ 738 w 1321"/>
                    <a:gd name="T3" fmla="*/ 224 h 712"/>
                    <a:gd name="T4" fmla="*/ 740 w 1321"/>
                    <a:gd name="T5" fmla="*/ 244 h 712"/>
                    <a:gd name="T6" fmla="*/ 737 w 1321"/>
                    <a:gd name="T7" fmla="*/ 262 h 712"/>
                    <a:gd name="T8" fmla="*/ 727 w 1321"/>
                    <a:gd name="T9" fmla="*/ 279 h 712"/>
                    <a:gd name="T10" fmla="*/ 713 w 1321"/>
                    <a:gd name="T11" fmla="*/ 294 h 712"/>
                    <a:gd name="T12" fmla="*/ 694 w 1321"/>
                    <a:gd name="T13" fmla="*/ 306 h 712"/>
                    <a:gd name="T14" fmla="*/ 670 w 1321"/>
                    <a:gd name="T15" fmla="*/ 318 h 712"/>
                    <a:gd name="T16" fmla="*/ 643 w 1321"/>
                    <a:gd name="T17" fmla="*/ 329 h 712"/>
                    <a:gd name="T18" fmla="*/ 612 w 1321"/>
                    <a:gd name="T19" fmla="*/ 338 h 712"/>
                    <a:gd name="T20" fmla="*/ 578 w 1321"/>
                    <a:gd name="T21" fmla="*/ 346 h 712"/>
                    <a:gd name="T22" fmla="*/ 542 w 1321"/>
                    <a:gd name="T23" fmla="*/ 352 h 712"/>
                    <a:gd name="T24" fmla="*/ 502 w 1321"/>
                    <a:gd name="T25" fmla="*/ 357 h 712"/>
                    <a:gd name="T26" fmla="*/ 462 w 1321"/>
                    <a:gd name="T27" fmla="*/ 360 h 712"/>
                    <a:gd name="T28" fmla="*/ 445 w 1321"/>
                    <a:gd name="T29" fmla="*/ 361 h 712"/>
                    <a:gd name="T30" fmla="*/ 267 w 1321"/>
                    <a:gd name="T31" fmla="*/ 361 h 712"/>
                    <a:gd name="T32" fmla="*/ 264 w 1321"/>
                    <a:gd name="T33" fmla="*/ 361 h 712"/>
                    <a:gd name="T34" fmla="*/ 229 w 1321"/>
                    <a:gd name="T35" fmla="*/ 359 h 712"/>
                    <a:gd name="T36" fmla="*/ 195 w 1321"/>
                    <a:gd name="T37" fmla="*/ 357 h 712"/>
                    <a:gd name="T38" fmla="*/ 162 w 1321"/>
                    <a:gd name="T39" fmla="*/ 353 h 712"/>
                    <a:gd name="T40" fmla="*/ 132 w 1321"/>
                    <a:gd name="T41" fmla="*/ 349 h 712"/>
                    <a:gd name="T42" fmla="*/ 104 w 1321"/>
                    <a:gd name="T43" fmla="*/ 343 h 712"/>
                    <a:gd name="T44" fmla="*/ 79 w 1321"/>
                    <a:gd name="T45" fmla="*/ 336 h 712"/>
                    <a:gd name="T46" fmla="*/ 57 w 1321"/>
                    <a:gd name="T47" fmla="*/ 329 h 712"/>
                    <a:gd name="T48" fmla="*/ 38 w 1321"/>
                    <a:gd name="T49" fmla="*/ 319 h 712"/>
                    <a:gd name="T50" fmla="*/ 22 w 1321"/>
                    <a:gd name="T51" fmla="*/ 308 h 712"/>
                    <a:gd name="T52" fmla="*/ 10 w 1321"/>
                    <a:gd name="T53" fmla="*/ 296 h 712"/>
                    <a:gd name="T54" fmla="*/ 3 w 1321"/>
                    <a:gd name="T55" fmla="*/ 281 h 712"/>
                    <a:gd name="T56" fmla="*/ 0 w 1321"/>
                    <a:gd name="T57" fmla="*/ 266 h 712"/>
                    <a:gd name="T58" fmla="*/ 0 w 1321"/>
                    <a:gd name="T59" fmla="*/ 264 h 712"/>
                    <a:gd name="T60" fmla="*/ 2 w 1321"/>
                    <a:gd name="T61" fmla="*/ 247 h 712"/>
                    <a:gd name="T62" fmla="*/ 9 w 1321"/>
                    <a:gd name="T63" fmla="*/ 226 h 712"/>
                    <a:gd name="T64" fmla="*/ 29 w 1321"/>
                    <a:gd name="T65" fmla="*/ 188 h 712"/>
                    <a:gd name="T66" fmla="*/ 53 w 1321"/>
                    <a:gd name="T67" fmla="*/ 152 h 712"/>
                    <a:gd name="T68" fmla="*/ 82 w 1321"/>
                    <a:gd name="T69" fmla="*/ 119 h 712"/>
                    <a:gd name="T70" fmla="*/ 114 w 1321"/>
                    <a:gd name="T71" fmla="*/ 89 h 712"/>
                    <a:gd name="T72" fmla="*/ 151 w 1321"/>
                    <a:gd name="T73" fmla="*/ 63 h 712"/>
                    <a:gd name="T74" fmla="*/ 191 w 1321"/>
                    <a:gd name="T75" fmla="*/ 42 h 712"/>
                    <a:gd name="T76" fmla="*/ 232 w 1321"/>
                    <a:gd name="T77" fmla="*/ 24 h 712"/>
                    <a:gd name="T78" fmla="*/ 278 w 1321"/>
                    <a:gd name="T79" fmla="*/ 11 h 712"/>
                    <a:gd name="T80" fmla="*/ 325 w 1321"/>
                    <a:gd name="T81" fmla="*/ 3 h 712"/>
                    <a:gd name="T82" fmla="*/ 374 w 1321"/>
                    <a:gd name="T83" fmla="*/ 0 h 712"/>
                    <a:gd name="T84" fmla="*/ 374 w 1321"/>
                    <a:gd name="T85" fmla="*/ 0 h 712"/>
                    <a:gd name="T86" fmla="*/ 425 w 1321"/>
                    <a:gd name="T87" fmla="*/ 3 h 712"/>
                    <a:gd name="T88" fmla="*/ 474 w 1321"/>
                    <a:gd name="T89" fmla="*/ 12 h 712"/>
                    <a:gd name="T90" fmla="*/ 522 w 1321"/>
                    <a:gd name="T91" fmla="*/ 27 h 712"/>
                    <a:gd name="T92" fmla="*/ 566 w 1321"/>
                    <a:gd name="T93" fmla="*/ 46 h 712"/>
                    <a:gd name="T94" fmla="*/ 606 w 1321"/>
                    <a:gd name="T95" fmla="*/ 69 h 712"/>
                    <a:gd name="T96" fmla="*/ 644 w 1321"/>
                    <a:gd name="T97" fmla="*/ 98 h 712"/>
                    <a:gd name="T98" fmla="*/ 677 w 1321"/>
                    <a:gd name="T99" fmla="*/ 130 h 712"/>
                    <a:gd name="T100" fmla="*/ 705 w 1321"/>
                    <a:gd name="T101" fmla="*/ 165 h 712"/>
                    <a:gd name="T102" fmla="*/ 729 w 1321"/>
                    <a:gd name="T103" fmla="*/ 203 h 712"/>
                    <a:gd name="T104" fmla="*/ 729 w 1321"/>
                    <a:gd name="T105" fmla="*/ 203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2584932" y="1699914"/>
              <a:ext cx="4796944" cy="647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lvl="0" defTabSz="914400">
                <a:lnSpc>
                  <a:spcPct val="150000"/>
                </a:lnSpc>
                <a:defRPr/>
              </a:pPr>
              <a:r>
                <a:rPr lang="en-US" altLang="zh-CN" sz="2400" b="1" kern="0" dirty="0" smtClean="0">
                  <a:solidFill>
                    <a:srgbClr val="646464"/>
                  </a:solidFill>
                  <a:ea typeface="微软雅黑" pitchFamily="34" charset="-122"/>
                </a:rPr>
                <a:t>Activity  </a:t>
              </a:r>
              <a:r>
                <a:rPr lang="zh-CN" altLang="en-US" sz="2400" b="1" kern="0" dirty="0" smtClean="0">
                  <a:solidFill>
                    <a:srgbClr val="646464"/>
                  </a:solidFill>
                  <a:ea typeface="微软雅黑" pitchFamily="34" charset="-122"/>
                </a:rPr>
                <a:t>小结</a:t>
              </a:r>
              <a:endPara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ea typeface="微软雅黑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446706" y="4990132"/>
            <a:ext cx="5971437" cy="781507"/>
            <a:chOff x="1537511" y="1631288"/>
            <a:chExt cx="5971437" cy="781507"/>
          </a:xfrm>
        </p:grpSpPr>
        <p:grpSp>
          <p:nvGrpSpPr>
            <p:cNvPr id="45" name="组合 44"/>
            <p:cNvGrpSpPr/>
            <p:nvPr/>
          </p:nvGrpSpPr>
          <p:grpSpPr>
            <a:xfrm>
              <a:off x="1537511" y="1631288"/>
              <a:ext cx="5971437" cy="781507"/>
              <a:chOff x="1537511" y="1631288"/>
              <a:chExt cx="5971437" cy="781507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1928264" y="1683769"/>
                <a:ext cx="5580684" cy="650875"/>
                <a:chOff x="460128" y="286770"/>
                <a:chExt cx="5580684" cy="650875"/>
              </a:xfrm>
            </p:grpSpPr>
            <p:sp>
              <p:nvSpPr>
                <p:cNvPr id="52" name="矩形 51"/>
                <p:cNvSpPr/>
                <p:nvPr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  <a:headEnd/>
                  <a:tailE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</p:sp>
            <p:sp>
              <p:nvSpPr>
                <p:cNvPr id="53" name="矩形 52"/>
                <p:cNvSpPr/>
                <p:nvPr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spcFirstLastPara="0" vert="horz" wrap="square" lIns="496257" tIns="60960" rIns="60960" bIns="60960" numCol="1" spcCol="1270" anchor="ctr" anchorCtr="0">
                  <a:noAutofit/>
                </a:bodyPr>
                <a:lstStyle/>
                <a:p>
                  <a:pPr marL="0" marR="0" lvl="0" indent="0" algn="l" defTabSz="106680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Calibri"/>
                      <a:ea typeface="微软雅黑" pitchFamily="34" charset="-122"/>
                      <a:cs typeface="+mn-cs"/>
                    </a:rPr>
                    <a:t>单击此处添加文字内容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481834" y="286770"/>
                  <a:ext cx="5537272" cy="560790"/>
                </a:xfrm>
                <a:prstGeom prst="rect">
                  <a:avLst/>
                </a:prstGeom>
                <a:gradFill rotWithShape="1">
                  <a:gsLst>
                    <a:gs pos="98000">
                      <a:srgbClr val="F9F9F9"/>
                    </a:gs>
                    <a:gs pos="100000">
                      <a:srgbClr val="FFFFFF"/>
                    </a:gs>
                    <a:gs pos="51657">
                      <a:srgbClr val="E8E8E8"/>
                    </a:gs>
                    <a:gs pos="50000">
                      <a:srgbClr val="ECECEC"/>
                    </a:gs>
                    <a:gs pos="8000">
                      <a:srgbClr val="F8F8F8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1537511" y="1631288"/>
                <a:ext cx="781507" cy="781507"/>
                <a:chOff x="1537511" y="1631288"/>
                <a:chExt cx="781507" cy="781507"/>
              </a:xfrm>
            </p:grpSpPr>
            <p:sp>
              <p:nvSpPr>
                <p:cNvPr id="50" name="椭圆 49"/>
                <p:cNvSpPr/>
                <p:nvPr/>
              </p:nvSpPr>
              <p:spPr>
                <a:xfrm>
                  <a:off x="1537511" y="1631288"/>
                  <a:ext cx="781507" cy="781507"/>
                </a:xfrm>
                <a:prstGeom prst="ellipse">
                  <a:avLst/>
                </a:prstGeom>
                <a:solidFill>
                  <a:srgbClr val="FF9300"/>
                </a:solidFill>
                <a:ln w="9525">
                  <a:solidFill>
                    <a:srgbClr val="FF9300"/>
                  </a:solidFill>
                  <a:round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3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Impact" pitchFamily="34" charset="0"/>
                    </a:rPr>
                    <a:t>4</a:t>
                  </a:r>
                  <a:endParaRPr kumimoji="0" lang="zh-CN" alt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itchFamily="34" charset="0"/>
                  </a:endParaRPr>
                </a:p>
              </p:txBody>
            </p:sp>
            <p:sp>
              <p:nvSpPr>
                <p:cNvPr id="51" name="未知"/>
                <p:cNvSpPr>
                  <a:spLocks/>
                </p:cNvSpPr>
                <p:nvPr/>
              </p:nvSpPr>
              <p:spPr bwMode="auto">
                <a:xfrm>
                  <a:off x="1616373" y="1646528"/>
                  <a:ext cx="615192" cy="300182"/>
                </a:xfrm>
                <a:custGeom>
                  <a:avLst/>
                  <a:gdLst>
                    <a:gd name="T0" fmla="*/ 729 w 1321"/>
                    <a:gd name="T1" fmla="*/ 203 h 712"/>
                    <a:gd name="T2" fmla="*/ 738 w 1321"/>
                    <a:gd name="T3" fmla="*/ 224 h 712"/>
                    <a:gd name="T4" fmla="*/ 740 w 1321"/>
                    <a:gd name="T5" fmla="*/ 244 h 712"/>
                    <a:gd name="T6" fmla="*/ 737 w 1321"/>
                    <a:gd name="T7" fmla="*/ 262 h 712"/>
                    <a:gd name="T8" fmla="*/ 727 w 1321"/>
                    <a:gd name="T9" fmla="*/ 279 h 712"/>
                    <a:gd name="T10" fmla="*/ 713 w 1321"/>
                    <a:gd name="T11" fmla="*/ 294 h 712"/>
                    <a:gd name="T12" fmla="*/ 694 w 1321"/>
                    <a:gd name="T13" fmla="*/ 306 h 712"/>
                    <a:gd name="T14" fmla="*/ 670 w 1321"/>
                    <a:gd name="T15" fmla="*/ 318 h 712"/>
                    <a:gd name="T16" fmla="*/ 643 w 1321"/>
                    <a:gd name="T17" fmla="*/ 329 h 712"/>
                    <a:gd name="T18" fmla="*/ 612 w 1321"/>
                    <a:gd name="T19" fmla="*/ 338 h 712"/>
                    <a:gd name="T20" fmla="*/ 578 w 1321"/>
                    <a:gd name="T21" fmla="*/ 346 h 712"/>
                    <a:gd name="T22" fmla="*/ 542 w 1321"/>
                    <a:gd name="T23" fmla="*/ 352 h 712"/>
                    <a:gd name="T24" fmla="*/ 502 w 1321"/>
                    <a:gd name="T25" fmla="*/ 357 h 712"/>
                    <a:gd name="T26" fmla="*/ 462 w 1321"/>
                    <a:gd name="T27" fmla="*/ 360 h 712"/>
                    <a:gd name="T28" fmla="*/ 445 w 1321"/>
                    <a:gd name="T29" fmla="*/ 361 h 712"/>
                    <a:gd name="T30" fmla="*/ 267 w 1321"/>
                    <a:gd name="T31" fmla="*/ 361 h 712"/>
                    <a:gd name="T32" fmla="*/ 264 w 1321"/>
                    <a:gd name="T33" fmla="*/ 361 h 712"/>
                    <a:gd name="T34" fmla="*/ 229 w 1321"/>
                    <a:gd name="T35" fmla="*/ 359 h 712"/>
                    <a:gd name="T36" fmla="*/ 195 w 1321"/>
                    <a:gd name="T37" fmla="*/ 357 h 712"/>
                    <a:gd name="T38" fmla="*/ 162 w 1321"/>
                    <a:gd name="T39" fmla="*/ 353 h 712"/>
                    <a:gd name="T40" fmla="*/ 132 w 1321"/>
                    <a:gd name="T41" fmla="*/ 349 h 712"/>
                    <a:gd name="T42" fmla="*/ 104 w 1321"/>
                    <a:gd name="T43" fmla="*/ 343 h 712"/>
                    <a:gd name="T44" fmla="*/ 79 w 1321"/>
                    <a:gd name="T45" fmla="*/ 336 h 712"/>
                    <a:gd name="T46" fmla="*/ 57 w 1321"/>
                    <a:gd name="T47" fmla="*/ 329 h 712"/>
                    <a:gd name="T48" fmla="*/ 38 w 1321"/>
                    <a:gd name="T49" fmla="*/ 319 h 712"/>
                    <a:gd name="T50" fmla="*/ 22 w 1321"/>
                    <a:gd name="T51" fmla="*/ 308 h 712"/>
                    <a:gd name="T52" fmla="*/ 10 w 1321"/>
                    <a:gd name="T53" fmla="*/ 296 h 712"/>
                    <a:gd name="T54" fmla="*/ 3 w 1321"/>
                    <a:gd name="T55" fmla="*/ 281 h 712"/>
                    <a:gd name="T56" fmla="*/ 0 w 1321"/>
                    <a:gd name="T57" fmla="*/ 266 h 712"/>
                    <a:gd name="T58" fmla="*/ 0 w 1321"/>
                    <a:gd name="T59" fmla="*/ 264 h 712"/>
                    <a:gd name="T60" fmla="*/ 2 w 1321"/>
                    <a:gd name="T61" fmla="*/ 247 h 712"/>
                    <a:gd name="T62" fmla="*/ 9 w 1321"/>
                    <a:gd name="T63" fmla="*/ 226 h 712"/>
                    <a:gd name="T64" fmla="*/ 29 w 1321"/>
                    <a:gd name="T65" fmla="*/ 188 h 712"/>
                    <a:gd name="T66" fmla="*/ 53 w 1321"/>
                    <a:gd name="T67" fmla="*/ 152 h 712"/>
                    <a:gd name="T68" fmla="*/ 82 w 1321"/>
                    <a:gd name="T69" fmla="*/ 119 h 712"/>
                    <a:gd name="T70" fmla="*/ 114 w 1321"/>
                    <a:gd name="T71" fmla="*/ 89 h 712"/>
                    <a:gd name="T72" fmla="*/ 151 w 1321"/>
                    <a:gd name="T73" fmla="*/ 63 h 712"/>
                    <a:gd name="T74" fmla="*/ 191 w 1321"/>
                    <a:gd name="T75" fmla="*/ 42 h 712"/>
                    <a:gd name="T76" fmla="*/ 232 w 1321"/>
                    <a:gd name="T77" fmla="*/ 24 h 712"/>
                    <a:gd name="T78" fmla="*/ 278 w 1321"/>
                    <a:gd name="T79" fmla="*/ 11 h 712"/>
                    <a:gd name="T80" fmla="*/ 325 w 1321"/>
                    <a:gd name="T81" fmla="*/ 3 h 712"/>
                    <a:gd name="T82" fmla="*/ 374 w 1321"/>
                    <a:gd name="T83" fmla="*/ 0 h 712"/>
                    <a:gd name="T84" fmla="*/ 374 w 1321"/>
                    <a:gd name="T85" fmla="*/ 0 h 712"/>
                    <a:gd name="T86" fmla="*/ 425 w 1321"/>
                    <a:gd name="T87" fmla="*/ 3 h 712"/>
                    <a:gd name="T88" fmla="*/ 474 w 1321"/>
                    <a:gd name="T89" fmla="*/ 12 h 712"/>
                    <a:gd name="T90" fmla="*/ 522 w 1321"/>
                    <a:gd name="T91" fmla="*/ 27 h 712"/>
                    <a:gd name="T92" fmla="*/ 566 w 1321"/>
                    <a:gd name="T93" fmla="*/ 46 h 712"/>
                    <a:gd name="T94" fmla="*/ 606 w 1321"/>
                    <a:gd name="T95" fmla="*/ 69 h 712"/>
                    <a:gd name="T96" fmla="*/ 644 w 1321"/>
                    <a:gd name="T97" fmla="*/ 98 h 712"/>
                    <a:gd name="T98" fmla="*/ 677 w 1321"/>
                    <a:gd name="T99" fmla="*/ 130 h 712"/>
                    <a:gd name="T100" fmla="*/ 705 w 1321"/>
                    <a:gd name="T101" fmla="*/ 165 h 712"/>
                    <a:gd name="T102" fmla="*/ 729 w 1321"/>
                    <a:gd name="T103" fmla="*/ 203 h 712"/>
                    <a:gd name="T104" fmla="*/ 729 w 1321"/>
                    <a:gd name="T105" fmla="*/ 203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2584932" y="1699914"/>
              <a:ext cx="4796944" cy="647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lvl="0" defTabSz="914400">
                <a:lnSpc>
                  <a:spcPct val="150000"/>
                </a:lnSpc>
                <a:defRPr/>
              </a:pPr>
              <a:r>
                <a:rPr lang="en-US" altLang="zh-CN" sz="2400" b="1" kern="0" dirty="0" smtClean="0">
                  <a:solidFill>
                    <a:srgbClr val="646464"/>
                  </a:solidFill>
                  <a:ea typeface="微软雅黑" pitchFamily="34" charset="-122"/>
                </a:rPr>
                <a:t>Handler  </a:t>
              </a:r>
              <a:r>
                <a:rPr lang="zh-CN" altLang="en-US" sz="2400" b="1" kern="0" dirty="0" smtClean="0">
                  <a:solidFill>
                    <a:srgbClr val="646464"/>
                  </a:solidFill>
                  <a:ea typeface="微软雅黑" pitchFamily="34" charset="-122"/>
                </a:rPr>
                <a:t>机制</a:t>
              </a:r>
              <a:endPara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0053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2"/>
          <p:cNvSpPr txBox="1">
            <a:spLocks/>
          </p:cNvSpPr>
          <p:nvPr/>
        </p:nvSpPr>
        <p:spPr>
          <a:xfrm>
            <a:off x="-1" y="0"/>
            <a:ext cx="9337947" cy="621482"/>
          </a:xfrm>
          <a:prstGeom prst="rect">
            <a:avLst/>
          </a:prstGeom>
        </p:spPr>
        <p:txBody>
          <a:bodyPr anchor="ctr"/>
          <a:lstStyle>
            <a:lvl1pPr algn="ctr" defTabSz="91470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3" name="文本占位符 3"/>
          <p:cNvSpPr txBox="1">
            <a:spLocks/>
          </p:cNvSpPr>
          <p:nvPr/>
        </p:nvSpPr>
        <p:spPr>
          <a:xfrm>
            <a:off x="4852473" y="2738538"/>
            <a:ext cx="498953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dirty="0" smtClean="0">
                <a:solidFill>
                  <a:srgbClr val="FF9300"/>
                </a:solidFill>
                <a:ea typeface="微软雅黑" pitchFamily="34" charset="-122"/>
              </a:rPr>
              <a:t>Android</a:t>
            </a:r>
            <a:r>
              <a:rPr lang="zh-CN" altLang="en-US" sz="4000" dirty="0" smtClean="0">
                <a:solidFill>
                  <a:srgbClr val="FF9300"/>
                </a:solidFill>
                <a:ea typeface="微软雅黑" pitchFamily="34" charset="-122"/>
              </a:rPr>
              <a:t>布局和控件</a:t>
            </a:r>
            <a:endParaRPr lang="zh-CN" altLang="en-US" sz="4000" dirty="0">
              <a:solidFill>
                <a:srgbClr val="FF9300"/>
              </a:solidFill>
              <a:ea typeface="微软雅黑" pitchFamily="34" charset="-122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3850416" y="2519790"/>
            <a:ext cx="1184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tencil" pitchFamily="82" charset="0"/>
                <a:ea typeface="微软雅黑" pitchFamily="34" charset="-122"/>
              </a:rPr>
              <a:t>01</a:t>
            </a:r>
            <a:endParaRPr lang="zh-CN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Stencil" pitchFamily="82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434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>
            <a:spLocks/>
          </p:cNvSpPr>
          <p:nvPr/>
        </p:nvSpPr>
        <p:spPr>
          <a:xfrm>
            <a:off x="-1" y="0"/>
            <a:ext cx="9337947" cy="621482"/>
          </a:xfrm>
          <a:prstGeom prst="rect">
            <a:avLst/>
          </a:prstGeom>
        </p:spPr>
        <p:txBody>
          <a:bodyPr anchor="ctr"/>
          <a:lstStyle>
            <a:lvl1pPr algn="ctr" defTabSz="91470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bg1"/>
                </a:solidFill>
              </a:rPr>
              <a:t>  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985019" y="139453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华康俪金黑W8(P)" panose="020B0800000000000000" pitchFamily="34" charset="-122"/>
              </a:rPr>
              <a:t> </a:t>
            </a:r>
            <a:r>
              <a:rPr lang="en-US" altLang="zh-CN" sz="2000" baseline="0" dirty="0" smtClean="0">
                <a:solidFill>
                  <a:schemeClr val="bg1"/>
                </a:solidFill>
                <a:latin typeface="微软雅黑" pitchFamily="34" charset="-122"/>
                <a:ea typeface="华康俪金黑W8(P)" panose="020B0800000000000000" pitchFamily="34" charset="-122"/>
              </a:rPr>
              <a:t>Android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华康俪金黑W8(P)" panose="020B0800000000000000" pitchFamily="34" charset="-122"/>
              </a:rPr>
              <a:t>布局和控件</a:t>
            </a:r>
            <a:endParaRPr lang="zh-CN" altLang="en-US" sz="20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2971" y="909514"/>
            <a:ext cx="4032448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五大布局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696987" y="2133650"/>
            <a:ext cx="3744416" cy="4536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线性布局</a:t>
            </a:r>
            <a:r>
              <a:rPr lang="en-US" altLang="zh-CN" dirty="0" err="1" smtClean="0"/>
              <a:t>LinearLayout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相对布局</a:t>
            </a:r>
            <a:r>
              <a:rPr lang="en-US" altLang="zh-CN" dirty="0" err="1" smtClean="0"/>
              <a:t>RelativeLayout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帧布局</a:t>
            </a:r>
            <a:r>
              <a:rPr lang="en-US" altLang="zh-CN" dirty="0" err="1" smtClean="0"/>
              <a:t>FrameLayout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表格布局</a:t>
            </a:r>
            <a:r>
              <a:rPr lang="en-US" altLang="zh-CN" dirty="0" err="1" smtClean="0"/>
              <a:t>TableLayout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绝对布局</a:t>
            </a:r>
            <a:r>
              <a:rPr lang="en-US" altLang="zh-CN" dirty="0" err="1" smtClean="0"/>
              <a:t>AbsoluteLayout</a:t>
            </a:r>
            <a:endParaRPr lang="en-US" altLang="zh-CN" dirty="0" smtClean="0"/>
          </a:p>
          <a:p>
            <a:pPr algn="ctr"/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7465739" y="909514"/>
            <a:ext cx="4320480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基础控件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753771" y="2277666"/>
            <a:ext cx="3744416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父类 </a:t>
            </a:r>
            <a:r>
              <a:rPr lang="en-US" altLang="zh-CN" dirty="0" smtClean="0"/>
              <a:t>View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控件</a:t>
            </a:r>
            <a:r>
              <a:rPr lang="en-US" altLang="zh-CN" dirty="0" err="1" smtClean="0"/>
              <a:t>ViewGroup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按钮 </a:t>
            </a:r>
            <a:r>
              <a:rPr lang="en-US" altLang="zh-CN" dirty="0" smtClean="0"/>
              <a:t>Button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文字 </a:t>
            </a:r>
            <a:r>
              <a:rPr lang="en-US" altLang="zh-CN" dirty="0" err="1" smtClean="0"/>
              <a:t>TextView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图片 </a:t>
            </a:r>
            <a:r>
              <a:rPr lang="en-US" altLang="zh-CN" dirty="0" err="1" smtClean="0"/>
              <a:t>ImageView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文本编辑 </a:t>
            </a:r>
            <a:r>
              <a:rPr lang="en-US" altLang="zh-CN" dirty="0" err="1" smtClean="0"/>
              <a:t>EditText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err="1" smtClean="0"/>
              <a:t>ListView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ScrollView</a:t>
            </a:r>
            <a:r>
              <a:rPr lang="zh-CN" altLang="en-US" dirty="0" smtClean="0"/>
              <a:t>等</a:t>
            </a:r>
            <a:r>
              <a:rPr lang="en-US" altLang="zh-CN" dirty="0" smtClean="0"/>
              <a:t>…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919523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>
            <a:spLocks/>
          </p:cNvSpPr>
          <p:nvPr/>
        </p:nvSpPr>
        <p:spPr>
          <a:xfrm>
            <a:off x="-1" y="0"/>
            <a:ext cx="9337947" cy="621482"/>
          </a:xfrm>
          <a:prstGeom prst="rect">
            <a:avLst/>
          </a:prstGeom>
        </p:spPr>
        <p:txBody>
          <a:bodyPr anchor="ctr"/>
          <a:lstStyle>
            <a:lvl1pPr algn="ctr" defTabSz="91470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bg1"/>
                </a:solidFill>
              </a:rPr>
              <a:t>  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985019" y="139453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 View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Viewgroup</a:t>
            </a:r>
            <a:endParaRPr lang="zh-CN" altLang="en-US" sz="20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2991" y="909514"/>
            <a:ext cx="10729192" cy="25922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什么是</a:t>
            </a:r>
            <a:r>
              <a:rPr lang="en-US" altLang="zh-CN" b="1" dirty="0"/>
              <a:t>View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endParaRPr lang="zh-CN" alt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Android</a:t>
            </a:r>
            <a:r>
              <a:rPr lang="zh-CN" altLang="en-US" dirty="0"/>
              <a:t>的官方文档中是这样描述的：表示了用户界面的基本构建模块。一个</a:t>
            </a:r>
            <a:r>
              <a:rPr lang="en-US" altLang="zh-CN" dirty="0"/>
              <a:t>View</a:t>
            </a:r>
            <a:r>
              <a:rPr lang="zh-CN" altLang="en-US" dirty="0"/>
              <a:t>占用了屏幕上的一个矩形区域并且负责界面绘制和事件处理</a:t>
            </a:r>
            <a:r>
              <a:rPr lang="zh-CN" altLang="en-US" dirty="0" smtClean="0"/>
              <a:t>。简单来说，手机</a:t>
            </a:r>
            <a:r>
              <a:rPr lang="zh-CN" altLang="en-US" dirty="0"/>
              <a:t>屏幕上所有看得见摸得着的都是</a:t>
            </a:r>
            <a:r>
              <a:rPr lang="en-US" altLang="zh-CN" dirty="0"/>
              <a:t>View</a:t>
            </a:r>
            <a:r>
              <a:rPr lang="zh-CN" altLang="en-US" dirty="0"/>
              <a:t>。</a:t>
            </a:r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32991" y="4005858"/>
            <a:ext cx="10729192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ViewGroup</a:t>
            </a:r>
            <a:r>
              <a:rPr lang="zh-CN" altLang="en-US" dirty="0"/>
              <a:t>继承自</a:t>
            </a:r>
            <a:r>
              <a:rPr lang="en-US" altLang="zh-CN" dirty="0"/>
              <a:t>View</a:t>
            </a:r>
            <a:r>
              <a:rPr lang="zh-CN" altLang="en-US" dirty="0"/>
              <a:t>，并实现了两个接口</a:t>
            </a:r>
            <a:r>
              <a:rPr lang="en-US" altLang="zh-CN" dirty="0" err="1"/>
              <a:t>ViewParent</a:t>
            </a:r>
            <a:r>
              <a:rPr lang="zh-CN" altLang="en-US" dirty="0"/>
              <a:t>和</a:t>
            </a:r>
            <a:r>
              <a:rPr lang="en-US" altLang="zh-CN" dirty="0" err="1"/>
              <a:t>ViewManager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ViewManager</a:t>
            </a:r>
            <a:r>
              <a:rPr lang="zh-CN" altLang="en-US" dirty="0"/>
              <a:t>提供了三个抽象方法</a:t>
            </a:r>
            <a:r>
              <a:rPr lang="en-US" altLang="zh-CN" dirty="0" err="1"/>
              <a:t>addView</a:t>
            </a:r>
            <a:r>
              <a:rPr lang="zh-CN" altLang="en-US" dirty="0"/>
              <a:t>，</a:t>
            </a:r>
            <a:r>
              <a:rPr lang="en-US" altLang="zh-CN" dirty="0" err="1"/>
              <a:t>removeView</a:t>
            </a:r>
            <a:r>
              <a:rPr lang="zh-CN" altLang="en-US" dirty="0"/>
              <a:t>，</a:t>
            </a:r>
            <a:r>
              <a:rPr lang="en-US" altLang="zh-CN" dirty="0" err="1"/>
              <a:t>updateViewLayout</a:t>
            </a:r>
            <a:r>
              <a:rPr lang="zh-CN" altLang="en-US" dirty="0"/>
              <a:t>。用来添加、删除、更新布局。</a:t>
            </a:r>
          </a:p>
          <a:p>
            <a:r>
              <a:rPr lang="en-US" altLang="zh-CN" dirty="0" err="1"/>
              <a:t>ViewParent</a:t>
            </a:r>
            <a:r>
              <a:rPr lang="zh-CN" altLang="en-US" dirty="0"/>
              <a:t>主要提供了一系列操作子</a:t>
            </a:r>
            <a:r>
              <a:rPr lang="en-US" altLang="zh-CN" dirty="0"/>
              <a:t>View</a:t>
            </a:r>
            <a:r>
              <a:rPr lang="zh-CN" altLang="en-US" dirty="0"/>
              <a:t>的方法例如焦点的切换，显示区域的控制等等。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5778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2"/>
          <p:cNvSpPr txBox="1">
            <a:spLocks/>
          </p:cNvSpPr>
          <p:nvPr/>
        </p:nvSpPr>
        <p:spPr>
          <a:xfrm>
            <a:off x="-1" y="0"/>
            <a:ext cx="9337947" cy="621482"/>
          </a:xfrm>
          <a:prstGeom prst="rect">
            <a:avLst/>
          </a:prstGeom>
        </p:spPr>
        <p:txBody>
          <a:bodyPr anchor="ctr"/>
          <a:lstStyle>
            <a:lvl1pPr algn="ctr" defTabSz="91470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3" name="文本占位符 3"/>
          <p:cNvSpPr txBox="1">
            <a:spLocks/>
          </p:cNvSpPr>
          <p:nvPr/>
        </p:nvSpPr>
        <p:spPr>
          <a:xfrm>
            <a:off x="4852473" y="2738538"/>
            <a:ext cx="498953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dirty="0" smtClean="0">
                <a:solidFill>
                  <a:srgbClr val="FF9300"/>
                </a:solidFill>
                <a:ea typeface="微软雅黑" pitchFamily="34" charset="-122"/>
              </a:rPr>
              <a:t>Activity</a:t>
            </a:r>
            <a:endParaRPr lang="zh-CN" altLang="en-US" sz="4000" dirty="0">
              <a:solidFill>
                <a:srgbClr val="FF9300"/>
              </a:solidFill>
              <a:ea typeface="微软雅黑" pitchFamily="34" charset="-122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3850416" y="2519790"/>
            <a:ext cx="1184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tencil" pitchFamily="82" charset="0"/>
                <a:ea typeface="微软雅黑" pitchFamily="34" charset="-122"/>
              </a:rPr>
              <a:t>02</a:t>
            </a:r>
            <a:endParaRPr lang="zh-CN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Stencil" pitchFamily="82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966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>
            <a:spLocks/>
          </p:cNvSpPr>
          <p:nvPr/>
        </p:nvSpPr>
        <p:spPr>
          <a:xfrm>
            <a:off x="-1" y="0"/>
            <a:ext cx="9337947" cy="621482"/>
          </a:xfrm>
          <a:prstGeom prst="rect">
            <a:avLst/>
          </a:prstGeom>
        </p:spPr>
        <p:txBody>
          <a:bodyPr anchor="ctr"/>
          <a:lstStyle>
            <a:lvl1pPr algn="ctr" defTabSz="91470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bg1"/>
                </a:solidFill>
              </a:rPr>
              <a:t>  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985019" y="139453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华康俪金黑W8(P)" panose="020B0800000000000000" pitchFamily="34" charset="-122"/>
              </a:rPr>
              <a:t> </a:t>
            </a:r>
            <a:r>
              <a:rPr lang="en-US" altLang="zh-CN" sz="2000" baseline="0" dirty="0" smtClean="0">
                <a:solidFill>
                  <a:schemeClr val="bg1"/>
                </a:solidFill>
                <a:latin typeface="微软雅黑" pitchFamily="34" charset="-122"/>
                <a:ea typeface="华康俪金黑W8(P)" panose="020B0800000000000000" pitchFamily="34" charset="-122"/>
              </a:rPr>
              <a:t>Intent</a:t>
            </a:r>
            <a:endParaRPr lang="zh-CN" altLang="en-US" sz="20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pic>
        <p:nvPicPr>
          <p:cNvPr id="1025" name="Picture 1" descr="C:\Users\涟水吴彦祖\AppData\Local\YNote\data\qianzhiqiangqzq@163.com\5036554c57654808b64ea5a63554f2dc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14" y="1430380"/>
            <a:ext cx="907300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52971" y="4365898"/>
            <a:ext cx="9145016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显式</a:t>
            </a:r>
            <a:r>
              <a:rPr lang="en-US" altLang="zh-CN" dirty="0"/>
              <a:t>intent</a:t>
            </a:r>
            <a:r>
              <a:rPr lang="zh-CN" altLang="en-US" dirty="0"/>
              <a:t>是指明确指出此</a:t>
            </a:r>
            <a:r>
              <a:rPr lang="en-US" altLang="zh-CN" dirty="0"/>
              <a:t>intent</a:t>
            </a:r>
            <a:r>
              <a:rPr lang="zh-CN" altLang="en-US" dirty="0"/>
              <a:t>是启动哪个</a:t>
            </a:r>
            <a:r>
              <a:rPr lang="en-US" altLang="zh-CN" dirty="0"/>
              <a:t>activity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隐式</a:t>
            </a:r>
            <a:r>
              <a:rPr lang="en-US" altLang="zh-CN" dirty="0"/>
              <a:t>intent</a:t>
            </a:r>
            <a:r>
              <a:rPr lang="zh-CN" altLang="en-US" dirty="0"/>
              <a:t>是指并没有指出要启动哪个</a:t>
            </a:r>
            <a:r>
              <a:rPr lang="en-US" altLang="zh-CN" dirty="0"/>
              <a:t>activity,</a:t>
            </a:r>
            <a:r>
              <a:rPr lang="zh-CN" altLang="en-US" dirty="0"/>
              <a:t>而要系统自动去判断并启动匹配的</a:t>
            </a:r>
            <a:r>
              <a:rPr lang="en-US" altLang="zh-CN" dirty="0"/>
              <a:t>activity.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9693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>
            <a:spLocks/>
          </p:cNvSpPr>
          <p:nvPr/>
        </p:nvSpPr>
        <p:spPr>
          <a:xfrm>
            <a:off x="-1" y="0"/>
            <a:ext cx="9337947" cy="621482"/>
          </a:xfrm>
          <a:prstGeom prst="rect">
            <a:avLst/>
          </a:prstGeom>
        </p:spPr>
        <p:txBody>
          <a:bodyPr anchor="ctr"/>
          <a:lstStyle>
            <a:lvl1pPr algn="ctr" defTabSz="91470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bg1"/>
                </a:solidFill>
              </a:rPr>
              <a:t>  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985019" y="139453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华康俪金黑W8(P)" panose="020B0800000000000000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华康俪金黑W8(P)" panose="020B0800000000000000" pitchFamily="34" charset="-122"/>
              </a:rPr>
              <a:t>Activity</a:t>
            </a:r>
            <a:endParaRPr lang="zh-CN" altLang="en-US" sz="20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8191" y="1053530"/>
            <a:ext cx="9505056" cy="20162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Activity</a:t>
            </a:r>
            <a:r>
              <a:rPr lang="zh-CN" altLang="en-US" dirty="0"/>
              <a:t>是四大组件中唯一一个用来和用户进行交互的</a:t>
            </a:r>
            <a:r>
              <a:rPr lang="zh-CN" altLang="en-US" dirty="0" smtClean="0"/>
              <a:t>组件，可以</a:t>
            </a:r>
            <a:r>
              <a:rPr lang="zh-CN" altLang="en-US" dirty="0"/>
              <a:t>说</a:t>
            </a:r>
            <a:r>
              <a:rPr lang="en-US" altLang="zh-CN" dirty="0"/>
              <a:t>Activity</a:t>
            </a:r>
            <a:r>
              <a:rPr lang="zh-CN" altLang="en-US" dirty="0"/>
              <a:t>就是</a:t>
            </a:r>
            <a:r>
              <a:rPr lang="en-US" altLang="zh-CN" dirty="0"/>
              <a:t>android</a:t>
            </a:r>
            <a:r>
              <a:rPr lang="zh-CN" altLang="en-US" dirty="0"/>
              <a:t>的视图层。</a:t>
            </a:r>
          </a:p>
          <a:p>
            <a:r>
              <a:rPr lang="zh-CN" altLang="en-US" dirty="0"/>
              <a:t>如果再细化，</a:t>
            </a:r>
            <a:r>
              <a:rPr lang="en-US" altLang="zh-CN" dirty="0"/>
              <a:t>Activity</a:t>
            </a:r>
            <a:r>
              <a:rPr lang="zh-CN" altLang="en-US" dirty="0"/>
              <a:t>相当于视图层中的控制层，是用来控制和管理</a:t>
            </a:r>
            <a:r>
              <a:rPr lang="en-US" altLang="zh-CN" dirty="0"/>
              <a:t>View</a:t>
            </a:r>
            <a:r>
              <a:rPr lang="zh-CN" altLang="en-US" dirty="0"/>
              <a:t>的</a:t>
            </a:r>
            <a:r>
              <a:rPr lang="zh-CN" altLang="en-US" dirty="0" smtClean="0"/>
              <a:t>，但是真正</a:t>
            </a:r>
            <a:r>
              <a:rPr lang="zh-CN" altLang="en-US" dirty="0"/>
              <a:t>用来显示和处理事件的实际上是</a:t>
            </a:r>
            <a:r>
              <a:rPr lang="en-US" altLang="zh-CN" dirty="0"/>
              <a:t>View</a:t>
            </a:r>
            <a:r>
              <a:rPr lang="zh-CN" altLang="en-US" dirty="0"/>
              <a:t>。</a:t>
            </a:r>
          </a:p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73051" y="3573810"/>
            <a:ext cx="9505056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生命周期：</a:t>
            </a:r>
            <a:r>
              <a:rPr lang="en-US" altLang="zh-CN" dirty="0" err="1" smtClean="0"/>
              <a:t>onCreate-onStart-onResume-onPause-onStop-onDestory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启动另外一个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的生命周期：</a:t>
            </a:r>
            <a:r>
              <a:rPr lang="en-US" altLang="zh-CN" dirty="0" err="1" smtClean="0"/>
              <a:t>onPause-</a:t>
            </a:r>
            <a:r>
              <a:rPr lang="en-US" altLang="zh-CN" dirty="0" err="1" smtClean="0">
                <a:solidFill>
                  <a:srgbClr val="FFFF00"/>
                </a:solidFill>
              </a:rPr>
              <a:t>onCreate-onStart-onresume</a:t>
            </a:r>
            <a:r>
              <a:rPr lang="en-US" altLang="zh-CN" dirty="0" err="1" smtClean="0"/>
              <a:t>-onstop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从一个</a:t>
            </a:r>
            <a:r>
              <a:rPr lang="en-US" altLang="zh-CN" dirty="0" smtClean="0"/>
              <a:t>Activity</a:t>
            </a:r>
            <a:r>
              <a:rPr lang="zh-CN" altLang="en-US" dirty="0"/>
              <a:t>前一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Activity:onPause-</a:t>
            </a:r>
            <a:r>
              <a:rPr lang="en-US" altLang="zh-CN" dirty="0" err="1" smtClean="0">
                <a:solidFill>
                  <a:srgbClr val="FFFF00"/>
                </a:solidFill>
              </a:rPr>
              <a:t>onRestart-onStart-onResume</a:t>
            </a:r>
            <a:r>
              <a:rPr lang="en-US" altLang="zh-CN" dirty="0" err="1" smtClean="0"/>
              <a:t>-onStop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1849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>
            <a:spLocks/>
          </p:cNvSpPr>
          <p:nvPr/>
        </p:nvSpPr>
        <p:spPr>
          <a:xfrm>
            <a:off x="-1" y="0"/>
            <a:ext cx="9337947" cy="621482"/>
          </a:xfrm>
          <a:prstGeom prst="rect">
            <a:avLst/>
          </a:prstGeom>
        </p:spPr>
        <p:txBody>
          <a:bodyPr anchor="ctr"/>
          <a:lstStyle>
            <a:lvl1pPr algn="ctr" defTabSz="91470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bg1"/>
                </a:solidFill>
              </a:rPr>
              <a:t>  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985019" y="139453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华康俪金黑W8(P)" panose="020B0800000000000000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华康俪金黑W8(P)" panose="020B0800000000000000" pitchFamily="34" charset="-122"/>
              </a:rPr>
              <a:t>Activity</a:t>
            </a:r>
            <a:endParaRPr lang="zh-CN" altLang="en-US" sz="20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85019" y="1341562"/>
            <a:ext cx="352839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种启动模式：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Standard     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singleTop</a:t>
            </a:r>
            <a:r>
              <a:rPr lang="en-US" altLang="zh-CN" dirty="0" smtClean="0"/>
              <a:t>    </a:t>
            </a:r>
          </a:p>
          <a:p>
            <a:endParaRPr lang="en-US" altLang="zh-CN" dirty="0"/>
          </a:p>
          <a:p>
            <a:r>
              <a:rPr lang="en-US" altLang="zh-CN" dirty="0" err="1" smtClean="0"/>
              <a:t>singleTask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singleInstance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781662" y="2565698"/>
            <a:ext cx="511256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传递数据的方法</a:t>
            </a:r>
            <a:endParaRPr lang="en-US" altLang="zh-CN" dirty="0"/>
          </a:p>
          <a:p>
            <a:r>
              <a:rPr lang="en-US" altLang="zh-CN" dirty="0" err="1" smtClean="0"/>
              <a:t>startActivityForResult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onActivityResult</a:t>
            </a:r>
            <a:r>
              <a:rPr lang="en-US" altLang="zh-CN" dirty="0" smtClean="0"/>
              <a:t>()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关于</a:t>
            </a:r>
            <a:r>
              <a:rPr lang="en-US" altLang="zh-CN" dirty="0" smtClean="0"/>
              <a:t>SDK </a:t>
            </a:r>
            <a:r>
              <a:rPr lang="zh-CN" altLang="en-US" dirty="0" smtClean="0"/>
              <a:t>版本高于等于</a:t>
            </a:r>
            <a:r>
              <a:rPr lang="en-US" altLang="zh-CN" dirty="0" smtClean="0"/>
              <a:t>23</a:t>
            </a:r>
            <a:r>
              <a:rPr lang="zh-CN" altLang="en-US" dirty="0" smtClean="0"/>
              <a:t>时的权限</a:t>
            </a:r>
            <a:endParaRPr lang="en-US" altLang="zh-CN" dirty="0" smtClean="0"/>
          </a:p>
          <a:p>
            <a:r>
              <a:rPr lang="en-US" altLang="zh-CN" dirty="0"/>
              <a:t>http://www.jianshu.com/p/b4a8b3d4f587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5040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17267</TotalTime>
  <Words>793</Words>
  <Application>Microsoft Office PowerPoint</Application>
  <PresentationFormat>自定义</PresentationFormat>
  <Paragraphs>113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Franklin Gothic Book</vt:lpstr>
      <vt:lpstr>黑体</vt:lpstr>
      <vt:lpstr>华康俪金黑W8(P)</vt:lpstr>
      <vt:lpstr>宋体</vt:lpstr>
      <vt:lpstr>微软雅黑</vt:lpstr>
      <vt:lpstr>Arial</vt:lpstr>
      <vt:lpstr>Calibri</vt:lpstr>
      <vt:lpstr>Franklin Gothic Medium</vt:lpstr>
      <vt:lpstr>Impact</vt:lpstr>
      <vt:lpstr>Stencil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jessie.zwx@autonavi.com</dc:creator>
  <cp:lastModifiedBy>钱智强</cp:lastModifiedBy>
  <cp:revision>597</cp:revision>
  <dcterms:created xsi:type="dcterms:W3CDTF">2014-06-11T03:21:32Z</dcterms:created>
  <dcterms:modified xsi:type="dcterms:W3CDTF">2016-11-22T07:08:43Z</dcterms:modified>
</cp:coreProperties>
</file>