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2" r:id="rId4"/>
    <p:sldId id="261" r:id="rId5"/>
    <p:sldId id="257" r:id="rId6"/>
    <p:sldId id="258" r:id="rId7"/>
    <p:sldId id="259" r:id="rId8"/>
    <p:sldId id="260"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67" d="100"/>
          <a:sy n="67" d="100"/>
        </p:scale>
        <p:origin x="6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49308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276221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123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2519918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1964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401110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0992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87644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293964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86D9-8FF5-49CA-AAFC-8DD2FD6F254C}" type="datetimeFigureOut">
              <a:rPr lang="en-US" smtClean="0"/>
              <a:t>3/24/2021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78821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786D9-8FF5-49CA-AAFC-8DD2FD6F254C}"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63760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786D9-8FF5-49CA-AAFC-8DD2FD6F254C}" type="datetimeFigureOut">
              <a:rPr lang="en-US" smtClean="0"/>
              <a:t>3/24/2021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79005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786D9-8FF5-49CA-AAFC-8DD2FD6F254C}" type="datetimeFigureOut">
              <a:rPr lang="en-US" smtClean="0"/>
              <a:t>3/24/2021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363965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786D9-8FF5-49CA-AAFC-8DD2FD6F254C}" type="datetimeFigureOut">
              <a:rPr lang="en-US" smtClean="0"/>
              <a:t>3/24/2021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406012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D786D9-8FF5-49CA-AAFC-8DD2FD6F254C}"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270273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786D9-8FF5-49CA-AAFC-8DD2FD6F254C}" type="datetimeFigureOut">
              <a:rPr lang="en-US" smtClean="0"/>
              <a:t>3/24/2021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BE2C7-79EC-4B96-8819-E0C9914E2CE1}" type="slidenum">
              <a:rPr lang="en-US" smtClean="0"/>
              <a:t>‹#›</a:t>
            </a:fld>
            <a:endParaRPr lang="en-US"/>
          </a:p>
        </p:txBody>
      </p:sp>
    </p:spTree>
    <p:extLst>
      <p:ext uri="{BB962C8B-B14F-4D97-AF65-F5344CB8AC3E}">
        <p14:creationId xmlns:p14="http://schemas.microsoft.com/office/powerpoint/2010/main" val="142126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D786D9-8FF5-49CA-AAFC-8DD2FD6F254C}" type="datetimeFigureOut">
              <a:rPr lang="en-US" smtClean="0"/>
              <a:t>3/24/2021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8BE2C7-79EC-4B96-8819-E0C9914E2CE1}" type="slidenum">
              <a:rPr lang="en-US" smtClean="0"/>
              <a:t>‹#›</a:t>
            </a:fld>
            <a:endParaRPr lang="en-US"/>
          </a:p>
        </p:txBody>
      </p:sp>
    </p:spTree>
    <p:extLst>
      <p:ext uri="{BB962C8B-B14F-4D97-AF65-F5344CB8AC3E}">
        <p14:creationId xmlns:p14="http://schemas.microsoft.com/office/powerpoint/2010/main" val="1548616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D777-4E18-419B-88C7-88D8B5A118F8}"/>
              </a:ext>
            </a:extLst>
          </p:cNvPr>
          <p:cNvSpPr>
            <a:spLocks noGrp="1"/>
          </p:cNvSpPr>
          <p:nvPr>
            <p:ph type="ctrTitle"/>
          </p:nvPr>
        </p:nvSpPr>
        <p:spPr/>
        <p:txBody>
          <a:bodyPr>
            <a:normAutofit/>
          </a:bodyPr>
          <a:lstStyle/>
          <a:p>
            <a:r>
              <a:rPr lang="en-US" sz="8800" b="1" dirty="0" err="1"/>
              <a:t>BugVITa</a:t>
            </a:r>
            <a:endParaRPr lang="en-US" sz="8800" b="1" dirty="0"/>
          </a:p>
        </p:txBody>
      </p:sp>
      <p:sp>
        <p:nvSpPr>
          <p:cNvPr id="3" name="Subtitle 2">
            <a:extLst>
              <a:ext uri="{FF2B5EF4-FFF2-40B4-BE49-F238E27FC236}">
                <a16:creationId xmlns:a16="http://schemas.microsoft.com/office/drawing/2014/main" id="{CDD84225-27B3-4A3F-83AB-47BFA004FC58}"/>
              </a:ext>
            </a:extLst>
          </p:cNvPr>
          <p:cNvSpPr>
            <a:spLocks noGrp="1"/>
          </p:cNvSpPr>
          <p:nvPr>
            <p:ph type="subTitle" idx="1"/>
          </p:nvPr>
        </p:nvSpPr>
        <p:spPr/>
        <p:txBody>
          <a:bodyPr>
            <a:normAutofit fontScale="70000" lnSpcReduction="20000"/>
          </a:bodyPr>
          <a:lstStyle/>
          <a:p>
            <a:pPr rtl="0">
              <a:spcBef>
                <a:spcPts val="0"/>
              </a:spcBef>
              <a:spcAft>
                <a:spcPts val="0"/>
              </a:spcAft>
            </a:pPr>
            <a:r>
              <a:rPr lang="en-US" sz="2000" b="0" i="0" u="none" strike="noStrike" dirty="0">
                <a:solidFill>
                  <a:srgbClr val="000000"/>
                </a:solidFill>
                <a:effectLst/>
                <a:latin typeface="Montserrat"/>
              </a:rPr>
              <a:t>Aashish 19BCE0971 </a:t>
            </a:r>
            <a:endParaRPr lang="en-US" sz="2800" b="0" dirty="0">
              <a:effectLst/>
            </a:endParaRPr>
          </a:p>
          <a:p>
            <a:pPr rtl="0">
              <a:spcBef>
                <a:spcPts val="0"/>
              </a:spcBef>
              <a:spcAft>
                <a:spcPts val="0"/>
              </a:spcAft>
            </a:pPr>
            <a:r>
              <a:rPr lang="en-US" sz="2000" b="0" i="0" u="none" strike="noStrike" dirty="0" err="1">
                <a:solidFill>
                  <a:srgbClr val="000000"/>
                </a:solidFill>
                <a:effectLst/>
                <a:latin typeface="Montserrat"/>
              </a:rPr>
              <a:t>Priyanshu</a:t>
            </a:r>
            <a:r>
              <a:rPr lang="en-US" sz="2000" b="0" i="0" u="none" strike="noStrike" dirty="0">
                <a:solidFill>
                  <a:srgbClr val="000000"/>
                </a:solidFill>
                <a:effectLst/>
                <a:latin typeface="Montserrat"/>
              </a:rPr>
              <a:t> 19BCE0550 </a:t>
            </a:r>
            <a:endParaRPr lang="en-US" sz="2800" b="0" dirty="0">
              <a:effectLst/>
            </a:endParaRPr>
          </a:p>
          <a:p>
            <a:pPr rtl="0">
              <a:spcBef>
                <a:spcPts val="0"/>
              </a:spcBef>
              <a:spcAft>
                <a:spcPts val="0"/>
              </a:spcAft>
            </a:pPr>
            <a:r>
              <a:rPr lang="en-US" sz="2000" b="0" i="0" u="none" strike="noStrike" dirty="0">
                <a:solidFill>
                  <a:srgbClr val="000000"/>
                </a:solidFill>
                <a:effectLst/>
                <a:latin typeface="Montserrat"/>
              </a:rPr>
              <a:t>Srikanth 19BCE0158</a:t>
            </a:r>
            <a:endParaRPr lang="en-US" sz="2800" b="0" dirty="0">
              <a:effectLst/>
            </a:endParaRPr>
          </a:p>
          <a:p>
            <a:br>
              <a:rPr lang="en-US" dirty="0"/>
            </a:br>
            <a:endParaRPr lang="en-US" dirty="0"/>
          </a:p>
        </p:txBody>
      </p:sp>
    </p:spTree>
    <p:extLst>
      <p:ext uri="{BB962C8B-B14F-4D97-AF65-F5344CB8AC3E}">
        <p14:creationId xmlns:p14="http://schemas.microsoft.com/office/powerpoint/2010/main" val="110390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1600-2475-4830-8F97-716637B27D4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E9AFB0D-4F73-4C0B-B491-7D4F3FEFB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2610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EBBD-7CEC-455A-B066-5D17875DABC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D930D1-50A0-42FC-AD6E-465250DE8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9712"/>
          </a:xfrm>
        </p:spPr>
      </p:pic>
    </p:spTree>
    <p:extLst>
      <p:ext uri="{BB962C8B-B14F-4D97-AF65-F5344CB8AC3E}">
        <p14:creationId xmlns:p14="http://schemas.microsoft.com/office/powerpoint/2010/main" val="71303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02B1-86A9-4D8B-ADB1-151CEC72952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BAFF3D4-EC8D-40DE-87E0-20D9DB869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3308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1B47-345F-4C16-AEEF-3FC9918B3B5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56A2BEF-3C25-4628-BC0A-B3AEAFBE5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7145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E2AF-1568-455A-9291-ACA2E5030E1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7386924-1EA6-402D-B0BF-5021BDDCD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4210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7C11-29E9-4182-8D9C-E0E6522112E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918EEA3-5AE8-4B53-A82A-68F327918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7852"/>
          </a:xfrm>
        </p:spPr>
      </p:pic>
    </p:spTree>
    <p:extLst>
      <p:ext uri="{BB962C8B-B14F-4D97-AF65-F5344CB8AC3E}">
        <p14:creationId xmlns:p14="http://schemas.microsoft.com/office/powerpoint/2010/main" val="296217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AA4D-281E-4CD8-A279-998BEC989AB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5FA2352-94BC-4E7F-8E66-EBBF48FC6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8576"/>
            <a:ext cx="12192001" cy="6886575"/>
          </a:xfrm>
        </p:spPr>
      </p:pic>
    </p:spTree>
    <p:extLst>
      <p:ext uri="{BB962C8B-B14F-4D97-AF65-F5344CB8AC3E}">
        <p14:creationId xmlns:p14="http://schemas.microsoft.com/office/powerpoint/2010/main" val="397897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16ED-3207-431E-A6B8-0A391C9A2AF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ECD73C-5F5E-4545-9FC6-A8E3F35E6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1105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FBC5-BD08-4D5B-8B4E-17B7605386FA}"/>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689455F0-3CD7-4C4B-A81B-DCBC1BF1BD07}"/>
              </a:ext>
            </a:extLst>
          </p:cNvPr>
          <p:cNvSpPr>
            <a:spLocks noGrp="1"/>
          </p:cNvSpPr>
          <p:nvPr>
            <p:ph idx="1"/>
          </p:nvPr>
        </p:nvSpPr>
        <p:spPr/>
        <p:txBody>
          <a:bodyPr>
            <a:normAutofit fontScale="85000" lnSpcReduction="10000"/>
          </a:bodyPr>
          <a:lstStyle/>
          <a:p>
            <a:pPr algn="just" rtl="0">
              <a:spcBef>
                <a:spcPts val="0"/>
              </a:spcBef>
              <a:spcAft>
                <a:spcPts val="0"/>
              </a:spcAft>
            </a:pPr>
            <a:r>
              <a:rPr lang="en-US" sz="3200" b="0" i="0" u="sng" strike="noStrike" dirty="0">
                <a:solidFill>
                  <a:srgbClr val="000000"/>
                </a:solidFill>
                <a:effectLst/>
                <a:latin typeface="Montserrat"/>
              </a:rPr>
              <a:t>Bug Tracking/Issue Tracking(Project Management tool)</a:t>
            </a:r>
            <a:endParaRPr lang="en-US" sz="4400" b="0" u="sng" dirty="0">
              <a:effectLst/>
            </a:endParaRPr>
          </a:p>
          <a:p>
            <a:pPr marL="0" indent="0" algn="just" rtl="0">
              <a:spcBef>
                <a:spcPts val="0"/>
              </a:spcBef>
              <a:spcAft>
                <a:spcPts val="0"/>
              </a:spcAft>
              <a:buNone/>
            </a:pPr>
            <a:br>
              <a:rPr lang="en-US" b="0" dirty="0">
                <a:effectLst/>
              </a:rPr>
            </a:br>
            <a:r>
              <a:rPr lang="en-US" sz="2400" b="0" i="0" u="none" strike="noStrike" dirty="0">
                <a:solidFill>
                  <a:srgbClr val="000000"/>
                </a:solidFill>
                <a:effectLst/>
                <a:latin typeface="Montserrat"/>
              </a:rPr>
              <a:t>It is a simple tool that provides a list of errors and bugs encountered by the developers during the development process. It will provide a summary of each bug that is </a:t>
            </a:r>
            <a:r>
              <a:rPr lang="en-US" sz="2400" b="0" i="0" u="none" strike="noStrike" dirty="0" err="1">
                <a:solidFill>
                  <a:srgbClr val="000000"/>
                </a:solidFill>
                <a:effectLst/>
                <a:latin typeface="Montserrat"/>
              </a:rPr>
              <a:t>reported,along</a:t>
            </a:r>
            <a:r>
              <a:rPr lang="en-US" sz="2400" b="0" i="0" u="none" strike="noStrike" dirty="0">
                <a:solidFill>
                  <a:srgbClr val="000000"/>
                </a:solidFill>
                <a:effectLst/>
                <a:latin typeface="Montserrat"/>
              </a:rPr>
              <a:t> with details such as the description of the </a:t>
            </a:r>
            <a:r>
              <a:rPr lang="en-US" sz="2400" b="0" i="0" u="none" strike="noStrike" dirty="0" err="1">
                <a:solidFill>
                  <a:srgbClr val="000000"/>
                </a:solidFill>
                <a:effectLst/>
                <a:latin typeface="Montserrat"/>
              </a:rPr>
              <a:t>bug,who</a:t>
            </a:r>
            <a:r>
              <a:rPr lang="en-US" sz="2400" b="0" i="0" u="none" strike="noStrike" dirty="0">
                <a:solidFill>
                  <a:srgbClr val="000000"/>
                </a:solidFill>
                <a:effectLst/>
                <a:latin typeface="Montserrat"/>
              </a:rPr>
              <a:t> has logged the bug, etc. It will use a database to store this list. The application will retrieve this list each time a user opens up the application so they are always working with the latest list of bugs/errors. It includes basic features like adding, deletion and searching for bugs, refresh bug list. Each bug report will have basic attributes like it’s name, bug </a:t>
            </a:r>
            <a:r>
              <a:rPr lang="en-US" sz="2400" b="0" i="0" u="none" strike="noStrike" dirty="0" err="1">
                <a:solidFill>
                  <a:srgbClr val="000000"/>
                </a:solidFill>
                <a:effectLst/>
                <a:latin typeface="Montserrat"/>
              </a:rPr>
              <a:t>description,name</a:t>
            </a:r>
            <a:r>
              <a:rPr lang="en-US" sz="2400" b="0" i="0" u="none" strike="noStrike" dirty="0">
                <a:solidFill>
                  <a:srgbClr val="000000"/>
                </a:solidFill>
                <a:effectLst/>
                <a:latin typeface="Montserrat"/>
              </a:rPr>
              <a:t> of the person who generated the bug, estimated time to fix it, etc. Furthermore, we aim to create an application that we ourselves can use in our projects in the future.</a:t>
            </a:r>
            <a:endParaRPr lang="en-US" sz="3600" b="0" dirty="0">
              <a:effectLst/>
            </a:endParaRPr>
          </a:p>
          <a:p>
            <a:pPr marL="0" indent="0">
              <a:buNone/>
            </a:pPr>
            <a:endParaRPr lang="en-US" dirty="0"/>
          </a:p>
        </p:txBody>
      </p:sp>
    </p:spTree>
    <p:extLst>
      <p:ext uri="{BB962C8B-B14F-4D97-AF65-F5344CB8AC3E}">
        <p14:creationId xmlns:p14="http://schemas.microsoft.com/office/powerpoint/2010/main" val="328441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CEDA-49C3-4463-AF61-47877CDABF2B}"/>
              </a:ext>
            </a:extLst>
          </p:cNvPr>
          <p:cNvSpPr>
            <a:spLocks noGrp="1"/>
          </p:cNvSpPr>
          <p:nvPr>
            <p:ph type="title"/>
          </p:nvPr>
        </p:nvSpPr>
        <p:spPr/>
        <p:txBody>
          <a:bodyPr/>
          <a:lstStyle/>
          <a:p>
            <a:r>
              <a:rPr lang="en-US" dirty="0"/>
              <a:t>Product Description:</a:t>
            </a:r>
          </a:p>
        </p:txBody>
      </p:sp>
      <p:sp>
        <p:nvSpPr>
          <p:cNvPr id="3" name="Content Placeholder 2">
            <a:extLst>
              <a:ext uri="{FF2B5EF4-FFF2-40B4-BE49-F238E27FC236}">
                <a16:creationId xmlns:a16="http://schemas.microsoft.com/office/drawing/2014/main" id="{FD0EB6EE-BEC0-4B30-87BC-99A6992D3DAB}"/>
              </a:ext>
            </a:extLst>
          </p:cNvPr>
          <p:cNvSpPr>
            <a:spLocks noGrp="1"/>
          </p:cNvSpPr>
          <p:nvPr>
            <p:ph idx="1"/>
          </p:nvPr>
        </p:nvSpPr>
        <p:spPr/>
        <p:txBody>
          <a:bodyPr/>
          <a:lstStyle/>
          <a:p>
            <a:r>
              <a:rPr lang="en-US" dirty="0">
                <a:latin typeface="+mj-lt"/>
              </a:rPr>
              <a:t>The ‘Bug Tracking System’ </a:t>
            </a:r>
            <a:r>
              <a:rPr lang="en-US" b="0" i="0" dirty="0">
                <a:solidFill>
                  <a:srgbClr val="000000"/>
                </a:solidFill>
                <a:effectLst/>
                <a:latin typeface="+mj-lt"/>
              </a:rPr>
              <a:t>tool used to track bugs and issues of a project or a software. It helps the developers and other stakeholders to keep track of outstanding problems with the product</a:t>
            </a:r>
          </a:p>
          <a:p>
            <a:r>
              <a:rPr lang="en-US" dirty="0">
                <a:solidFill>
                  <a:srgbClr val="000000"/>
                </a:solidFill>
                <a:latin typeface="+mj-lt"/>
              </a:rPr>
              <a:t>It will store a list of all the bugs/issues created in a database.</a:t>
            </a:r>
          </a:p>
          <a:p>
            <a:r>
              <a:rPr lang="en-US" dirty="0">
                <a:solidFill>
                  <a:srgbClr val="000000"/>
                </a:solidFill>
                <a:latin typeface="+mj-lt"/>
              </a:rPr>
              <a:t>The project team can work on the bugs and fix them, Once done, a bug can be marked as ‘resolved’.</a:t>
            </a:r>
          </a:p>
          <a:p>
            <a:r>
              <a:rPr lang="en-US" dirty="0">
                <a:solidFill>
                  <a:srgbClr val="000000"/>
                </a:solidFill>
                <a:latin typeface="+mj-lt"/>
              </a:rPr>
              <a:t>Testers can add bugs and issues that they find.</a:t>
            </a:r>
          </a:p>
          <a:p>
            <a:endParaRPr lang="en-US" dirty="0">
              <a:latin typeface="+mj-lt"/>
            </a:endParaRPr>
          </a:p>
        </p:txBody>
      </p:sp>
    </p:spTree>
    <p:extLst>
      <p:ext uri="{BB962C8B-B14F-4D97-AF65-F5344CB8AC3E}">
        <p14:creationId xmlns:p14="http://schemas.microsoft.com/office/powerpoint/2010/main" val="113718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F179-40C1-40E8-B662-EFA2C81E8DC0}"/>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id="{84ED7AC5-9369-41E5-AFC5-40629F22691E}"/>
              </a:ext>
            </a:extLst>
          </p:cNvPr>
          <p:cNvSpPr>
            <a:spLocks noGrp="1"/>
          </p:cNvSpPr>
          <p:nvPr>
            <p:ph idx="1"/>
          </p:nvPr>
        </p:nvSpPr>
        <p:spPr/>
        <p:txBody>
          <a:bodyPr>
            <a:normAutofit/>
          </a:bodyPr>
          <a:lstStyle/>
          <a:p>
            <a:pPr marL="0" indent="0">
              <a:buNone/>
            </a:pPr>
            <a:r>
              <a:rPr lang="en-US" dirty="0"/>
              <a:t>The scope of this presentation is to give a basic idea about the concept of the project and also, a first glance at the GUI design that will be implemented.</a:t>
            </a:r>
          </a:p>
          <a:p>
            <a:pPr marL="0" indent="0">
              <a:buNone/>
            </a:pPr>
            <a:r>
              <a:rPr lang="en-US" dirty="0"/>
              <a:t>Bug and issue tracking systems are often implemented as a part of integrated project. Some bug trackers are designed to be used with the distributed revision control software. These distributed bug trackers allow bug reports to be conveniently read, added to the database or updated while a developer is offline. Recently, commercial bug tracking system have also begun to integrate with distributed revision control. “All types of bugs” tracking systems are conventionally viewed as a distinct type of software, so we will develop a bug/issue tracking software for all types of bugs.</a:t>
            </a:r>
          </a:p>
          <a:p>
            <a:pPr marL="0" indent="0">
              <a:buNone/>
            </a:pPr>
            <a:r>
              <a:rPr lang="en-US" dirty="0"/>
              <a:t>It is outside the scope of this presentation to provide details about the backend implementation/architecture.</a:t>
            </a:r>
          </a:p>
        </p:txBody>
      </p:sp>
    </p:spTree>
    <p:extLst>
      <p:ext uri="{BB962C8B-B14F-4D97-AF65-F5344CB8AC3E}">
        <p14:creationId xmlns:p14="http://schemas.microsoft.com/office/powerpoint/2010/main" val="186771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8271-1791-4B38-A249-7A2A292E1DDD}"/>
              </a:ext>
            </a:extLst>
          </p:cNvPr>
          <p:cNvSpPr>
            <a:spLocks noGrp="1"/>
          </p:cNvSpPr>
          <p:nvPr>
            <p:ph type="title"/>
          </p:nvPr>
        </p:nvSpPr>
        <p:spPr/>
        <p:txBody>
          <a:bodyPr>
            <a:normAutofit/>
          </a:bodyPr>
          <a:lstStyle/>
          <a:p>
            <a:r>
              <a:rPr lang="en-US" sz="6000" b="1" u="sng" dirty="0"/>
              <a:t>Stakeholders:</a:t>
            </a:r>
          </a:p>
        </p:txBody>
      </p:sp>
      <p:sp>
        <p:nvSpPr>
          <p:cNvPr id="3" name="Content Placeholder 2">
            <a:extLst>
              <a:ext uri="{FF2B5EF4-FFF2-40B4-BE49-F238E27FC236}">
                <a16:creationId xmlns:a16="http://schemas.microsoft.com/office/drawing/2014/main" id="{8C58180E-219A-434C-882A-D874D060C920}"/>
              </a:ext>
            </a:extLst>
          </p:cNvPr>
          <p:cNvSpPr>
            <a:spLocks noGrp="1"/>
          </p:cNvSpPr>
          <p:nvPr>
            <p:ph idx="1"/>
          </p:nvPr>
        </p:nvSpPr>
        <p:spPr/>
        <p:txBody>
          <a:bodyPr>
            <a:normAutofit fontScale="85000" lnSpcReduction="10000"/>
          </a:bodyPr>
          <a:lstStyle/>
          <a:p>
            <a:pPr marL="0" indent="0" algn="just" rtl="0">
              <a:spcBef>
                <a:spcPts val="0"/>
              </a:spcBef>
              <a:spcAft>
                <a:spcPts val="0"/>
              </a:spcAft>
              <a:buNone/>
            </a:pPr>
            <a:br>
              <a:rPr lang="en-US" sz="4400" b="0" dirty="0">
                <a:effectLst/>
              </a:rPr>
            </a:br>
            <a:r>
              <a:rPr lang="en-US" sz="3200" b="0" i="0" u="none" strike="noStrike" dirty="0">
                <a:solidFill>
                  <a:srgbClr val="000000"/>
                </a:solidFill>
                <a:effectLst/>
                <a:latin typeface="Montserrat"/>
              </a:rPr>
              <a:t>Stakeholders are the people who are directly or indirectly involved in the project and will either be developing or using the software there are two categories of stakeholders internal and external. Internal stakeholders are ones who are involved in making the software and external stakeholders are people who will be using the software. The stakeholders involved in our project are </a:t>
            </a:r>
            <a:endParaRPr lang="en-US" sz="4400" b="0" dirty="0">
              <a:effectLst/>
            </a:endParaRPr>
          </a:p>
          <a:p>
            <a:pPr marL="0" indent="0">
              <a:buNone/>
            </a:pPr>
            <a:br>
              <a:rPr lang="en-US" dirty="0"/>
            </a:br>
            <a:endParaRPr lang="en-US" dirty="0"/>
          </a:p>
        </p:txBody>
      </p:sp>
    </p:spTree>
    <p:extLst>
      <p:ext uri="{BB962C8B-B14F-4D97-AF65-F5344CB8AC3E}">
        <p14:creationId xmlns:p14="http://schemas.microsoft.com/office/powerpoint/2010/main" val="209042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72D5-1E85-40B4-B425-C1C1EFAB2864}"/>
              </a:ext>
            </a:extLst>
          </p:cNvPr>
          <p:cNvSpPr>
            <a:spLocks noGrp="1"/>
          </p:cNvSpPr>
          <p:nvPr>
            <p:ph type="title"/>
          </p:nvPr>
        </p:nvSpPr>
        <p:spPr/>
        <p:txBody>
          <a:bodyPr>
            <a:normAutofit/>
          </a:bodyPr>
          <a:lstStyle/>
          <a:p>
            <a:r>
              <a:rPr lang="en-US" sz="4000" b="1" dirty="0"/>
              <a:t>Internal </a:t>
            </a:r>
            <a:r>
              <a:rPr lang="en-US" sz="4000" b="1" dirty="0" err="1"/>
              <a:t>StakeHolders</a:t>
            </a:r>
            <a:r>
              <a:rPr lang="en-US" sz="4000" b="1" dirty="0"/>
              <a:t>:</a:t>
            </a:r>
          </a:p>
        </p:txBody>
      </p:sp>
      <p:sp>
        <p:nvSpPr>
          <p:cNvPr id="3" name="Content Placeholder 2">
            <a:extLst>
              <a:ext uri="{FF2B5EF4-FFF2-40B4-BE49-F238E27FC236}">
                <a16:creationId xmlns:a16="http://schemas.microsoft.com/office/drawing/2014/main" id="{C2C80D41-3E72-4C47-8812-5C9D9889E1BB}"/>
              </a:ext>
            </a:extLst>
          </p:cNvPr>
          <p:cNvSpPr>
            <a:spLocks noGrp="1"/>
          </p:cNvSpPr>
          <p:nvPr>
            <p:ph idx="1"/>
          </p:nvPr>
        </p:nvSpPr>
        <p:spPr/>
        <p:txBody>
          <a:bodyPr>
            <a:normAutofit fontScale="55000" lnSpcReduction="20000"/>
          </a:bodyPr>
          <a:lstStyle/>
          <a:p>
            <a:pPr marL="457200" algn="just" rtl="0" fontAlgn="base">
              <a:spcBef>
                <a:spcPts val="0"/>
              </a:spcBef>
              <a:spcAft>
                <a:spcPts val="0"/>
              </a:spcAft>
              <a:buFont typeface="Arial" panose="020B0604020202020204" pitchFamily="34" charset="0"/>
              <a:buChar char="•"/>
            </a:pPr>
            <a:r>
              <a:rPr lang="en-US" sz="4600" b="0" i="0" u="none" strike="noStrike" dirty="0">
                <a:solidFill>
                  <a:srgbClr val="000000"/>
                </a:solidFill>
                <a:effectLst/>
                <a:latin typeface="Montserrat"/>
              </a:rPr>
              <a:t>Project Manager : Aashish </a:t>
            </a:r>
          </a:p>
          <a:p>
            <a:pPr marL="685800" indent="0" algn="just" rtl="0">
              <a:spcBef>
                <a:spcPts val="0"/>
              </a:spcBef>
              <a:spcAft>
                <a:spcPts val="0"/>
              </a:spcAft>
              <a:buNone/>
            </a:pPr>
            <a:r>
              <a:rPr lang="en-US" sz="4600" b="0" i="0" u="none" strike="noStrike" dirty="0">
                <a:solidFill>
                  <a:srgbClr val="000000"/>
                </a:solidFill>
                <a:effectLst/>
                <a:latin typeface="Montserrat"/>
              </a:rPr>
              <a:t>Responsible for managing time and deadlines of the project such as creating a </a:t>
            </a:r>
            <a:r>
              <a:rPr lang="en-US" sz="4600" b="0" i="0" u="none" strike="noStrike" dirty="0" err="1">
                <a:solidFill>
                  <a:srgbClr val="000000"/>
                </a:solidFill>
                <a:effectLst/>
                <a:latin typeface="Montserrat"/>
              </a:rPr>
              <a:t>gantt</a:t>
            </a:r>
            <a:r>
              <a:rPr lang="en-US" sz="4600" b="0" i="0" u="none" strike="noStrike" dirty="0">
                <a:solidFill>
                  <a:srgbClr val="000000"/>
                </a:solidFill>
                <a:effectLst/>
                <a:latin typeface="Montserrat"/>
              </a:rPr>
              <a:t> chart and keeping the teams within the deadlines, all the members contribute to project management equally.</a:t>
            </a:r>
          </a:p>
          <a:p>
            <a:pPr marL="685800" indent="0" algn="just" rtl="0">
              <a:spcBef>
                <a:spcPts val="0"/>
              </a:spcBef>
              <a:spcAft>
                <a:spcPts val="0"/>
              </a:spcAft>
              <a:buNone/>
            </a:pPr>
            <a:endParaRPr lang="en-US" sz="5700" b="0" dirty="0">
              <a:effectLst/>
            </a:endParaRPr>
          </a:p>
          <a:p>
            <a:pPr marL="457200" algn="just" rtl="0" fontAlgn="base">
              <a:spcBef>
                <a:spcPts val="0"/>
              </a:spcBef>
              <a:spcAft>
                <a:spcPts val="0"/>
              </a:spcAft>
              <a:buFont typeface="Arial" panose="020B0604020202020204" pitchFamily="34" charset="0"/>
              <a:buChar char="•"/>
            </a:pPr>
            <a:r>
              <a:rPr lang="en-US" sz="4600" b="0" i="0" u="none" strike="noStrike" dirty="0">
                <a:solidFill>
                  <a:srgbClr val="000000"/>
                </a:solidFill>
                <a:effectLst/>
                <a:latin typeface="Montserrat"/>
              </a:rPr>
              <a:t>Project Team: </a:t>
            </a:r>
            <a:r>
              <a:rPr lang="en-US" sz="4600" b="0" i="0" u="none" strike="noStrike" dirty="0" err="1">
                <a:solidFill>
                  <a:srgbClr val="000000"/>
                </a:solidFill>
                <a:effectLst/>
                <a:latin typeface="Montserrat"/>
              </a:rPr>
              <a:t>Aashish,Srikanth</a:t>
            </a:r>
            <a:r>
              <a:rPr lang="en-US" sz="4600" b="0" i="0" u="none" strike="noStrike" dirty="0">
                <a:solidFill>
                  <a:srgbClr val="000000"/>
                </a:solidFill>
                <a:effectLst/>
                <a:latin typeface="Montserrat"/>
              </a:rPr>
              <a:t> and </a:t>
            </a:r>
            <a:r>
              <a:rPr lang="en-US" sz="4600" b="0" i="0" u="none" strike="noStrike" dirty="0" err="1">
                <a:solidFill>
                  <a:srgbClr val="000000"/>
                </a:solidFill>
                <a:effectLst/>
                <a:latin typeface="Montserrat"/>
              </a:rPr>
              <a:t>Priyanshu</a:t>
            </a:r>
            <a:endParaRPr lang="en-US" sz="4600" b="0" i="0" u="none" strike="noStrike" dirty="0">
              <a:solidFill>
                <a:srgbClr val="000000"/>
              </a:solidFill>
              <a:effectLst/>
              <a:latin typeface="Montserrat"/>
            </a:endParaRPr>
          </a:p>
          <a:p>
            <a:pPr marL="685800" indent="0" algn="just" rtl="0">
              <a:spcBef>
                <a:spcPts val="0"/>
              </a:spcBef>
              <a:spcAft>
                <a:spcPts val="0"/>
              </a:spcAft>
              <a:buNone/>
            </a:pPr>
            <a:r>
              <a:rPr lang="en-US" sz="4600" b="0" i="0" u="none" strike="noStrike" dirty="0">
                <a:solidFill>
                  <a:srgbClr val="000000"/>
                </a:solidFill>
                <a:effectLst/>
                <a:latin typeface="Montserrat"/>
              </a:rPr>
              <a:t>Project team consists of 3 people and we are responsible for creating and managing the development of the project.</a:t>
            </a:r>
            <a:endParaRPr lang="en-US" sz="5700" b="0" dirty="0">
              <a:effectLst/>
            </a:endParaRPr>
          </a:p>
          <a:p>
            <a:pPr marL="0" indent="0">
              <a:buNone/>
            </a:pPr>
            <a:br>
              <a:rPr lang="en-US" b="0" dirty="0">
                <a:effectLst/>
              </a:rPr>
            </a:br>
            <a:endParaRPr lang="en-US" dirty="0"/>
          </a:p>
        </p:txBody>
      </p:sp>
    </p:spTree>
    <p:extLst>
      <p:ext uri="{BB962C8B-B14F-4D97-AF65-F5344CB8AC3E}">
        <p14:creationId xmlns:p14="http://schemas.microsoft.com/office/powerpoint/2010/main" val="40287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EABA-B1CB-4D5E-9CC5-4CC01AFB5D0A}"/>
              </a:ext>
            </a:extLst>
          </p:cNvPr>
          <p:cNvSpPr>
            <a:spLocks noGrp="1"/>
          </p:cNvSpPr>
          <p:nvPr>
            <p:ph type="title"/>
          </p:nvPr>
        </p:nvSpPr>
        <p:spPr/>
        <p:txBody>
          <a:bodyPr/>
          <a:lstStyle/>
          <a:p>
            <a:r>
              <a:rPr lang="en-US" sz="4000" b="1" i="0" u="none" strike="noStrike" dirty="0">
                <a:solidFill>
                  <a:srgbClr val="000000"/>
                </a:solidFill>
                <a:effectLst/>
              </a:rPr>
              <a:t>External Stakeholders:</a:t>
            </a:r>
            <a:br>
              <a:rPr lang="en-US" sz="1800" b="1"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7FA51F6F-C1B6-49A3-8EA6-9C009B2DDD24}"/>
              </a:ext>
            </a:extLst>
          </p:cNvPr>
          <p:cNvSpPr>
            <a:spLocks noGrp="1"/>
          </p:cNvSpPr>
          <p:nvPr>
            <p:ph idx="1"/>
          </p:nvPr>
        </p:nvSpPr>
        <p:spPr/>
        <p:txBody>
          <a:bodyPr>
            <a:normAutofit fontScale="47500" lnSpcReduction="20000"/>
          </a:bodyPr>
          <a:lstStyle/>
          <a:p>
            <a:pPr indent="0" algn="just" rtl="0" fontAlgn="base">
              <a:spcBef>
                <a:spcPts val="0"/>
              </a:spcBef>
              <a:spcAft>
                <a:spcPts val="0"/>
              </a:spcAft>
              <a:buNone/>
            </a:pPr>
            <a:endParaRPr lang="en-US" sz="2600" b="0" i="0" u="none" strike="noStrike" dirty="0">
              <a:solidFill>
                <a:srgbClr val="000000"/>
              </a:solidFill>
              <a:effectLst/>
              <a:latin typeface="Montserrat"/>
            </a:endParaRPr>
          </a:p>
          <a:p>
            <a:pPr indent="0" algn="just" rtl="0" fontAlgn="base">
              <a:spcBef>
                <a:spcPts val="0"/>
              </a:spcBef>
              <a:spcAft>
                <a:spcPts val="0"/>
              </a:spcAft>
              <a:buNone/>
            </a:pPr>
            <a:r>
              <a:rPr lang="en-US" sz="4500" dirty="0">
                <a:solidFill>
                  <a:srgbClr val="000000"/>
                </a:solidFill>
                <a:latin typeface="Montserrat"/>
              </a:rPr>
              <a:t>      - </a:t>
            </a:r>
            <a:r>
              <a:rPr lang="en-US" sz="4500" b="0" i="0" u="none" strike="noStrike" dirty="0">
                <a:solidFill>
                  <a:srgbClr val="000000"/>
                </a:solidFill>
                <a:effectLst/>
                <a:latin typeface="Montserrat"/>
              </a:rPr>
              <a:t>Software Developers:</a:t>
            </a:r>
          </a:p>
          <a:p>
            <a:pPr indent="0" algn="just" rtl="0" fontAlgn="base">
              <a:spcBef>
                <a:spcPts val="0"/>
              </a:spcBef>
              <a:spcAft>
                <a:spcPts val="0"/>
              </a:spcAft>
              <a:buNone/>
            </a:pPr>
            <a:r>
              <a:rPr lang="en-US" sz="4500" b="0" i="0" u="none" strike="noStrike" dirty="0">
                <a:solidFill>
                  <a:srgbClr val="000000"/>
                </a:solidFill>
                <a:effectLst/>
                <a:latin typeface="Montserrat"/>
              </a:rPr>
              <a:t>      They are the users(customers) that will use </a:t>
            </a:r>
          </a:p>
          <a:p>
            <a:pPr indent="0" algn="just" rtl="0" fontAlgn="base">
              <a:spcBef>
                <a:spcPts val="0"/>
              </a:spcBef>
              <a:spcAft>
                <a:spcPts val="0"/>
              </a:spcAft>
              <a:buNone/>
            </a:pPr>
            <a:r>
              <a:rPr lang="en-US" sz="4500" b="0" i="0" u="none" strike="noStrike" dirty="0">
                <a:solidFill>
                  <a:srgbClr val="000000"/>
                </a:solidFill>
                <a:effectLst/>
                <a:latin typeface="Montserrat"/>
              </a:rPr>
              <a:t>       the software to aid them in the development of their software.</a:t>
            </a:r>
          </a:p>
          <a:p>
            <a:pPr marL="685800" indent="0" algn="just" rtl="0">
              <a:spcBef>
                <a:spcPts val="0"/>
              </a:spcBef>
              <a:spcAft>
                <a:spcPts val="0"/>
              </a:spcAft>
              <a:buNone/>
            </a:pPr>
            <a:r>
              <a:rPr lang="en-US" sz="4500" b="0" i="0" u="none" strike="noStrike" dirty="0">
                <a:solidFill>
                  <a:srgbClr val="000000"/>
                </a:solidFill>
                <a:effectLst/>
                <a:latin typeface="Montserrat"/>
              </a:rPr>
              <a:t>Not only will they be able to remotely keep track of bugs among their team but also be able to prioritize the bugs based on their nature and impact on the software.</a:t>
            </a:r>
          </a:p>
          <a:p>
            <a:pPr marL="685800" indent="0" algn="just" rtl="0">
              <a:spcBef>
                <a:spcPts val="0"/>
              </a:spcBef>
              <a:spcAft>
                <a:spcPts val="0"/>
              </a:spcAft>
              <a:buNone/>
            </a:pPr>
            <a:endParaRPr lang="en-US" sz="4500" dirty="0"/>
          </a:p>
          <a:p>
            <a:pPr marL="685800" indent="0" algn="just" rtl="0">
              <a:spcBef>
                <a:spcPts val="0"/>
              </a:spcBef>
              <a:spcAft>
                <a:spcPts val="0"/>
              </a:spcAft>
              <a:buNone/>
            </a:pPr>
            <a:r>
              <a:rPr lang="en-US" sz="4500" dirty="0"/>
              <a:t>- </a:t>
            </a:r>
            <a:r>
              <a:rPr lang="en-US" sz="4500" b="0" i="0" u="none" strike="noStrike" dirty="0">
                <a:solidFill>
                  <a:srgbClr val="000000"/>
                </a:solidFill>
                <a:effectLst/>
                <a:latin typeface="Montserrat"/>
              </a:rPr>
              <a:t>Software Testers/Users:  </a:t>
            </a:r>
          </a:p>
          <a:p>
            <a:pPr marL="685800" indent="0" algn="just" rtl="0">
              <a:spcBef>
                <a:spcPts val="0"/>
              </a:spcBef>
              <a:spcAft>
                <a:spcPts val="0"/>
              </a:spcAft>
              <a:buNone/>
            </a:pPr>
            <a:r>
              <a:rPr lang="en-US" sz="4500" b="0" i="0" u="none" strike="noStrike" dirty="0">
                <a:solidFill>
                  <a:srgbClr val="000000"/>
                </a:solidFill>
                <a:effectLst/>
                <a:latin typeface="Montserrat"/>
              </a:rPr>
              <a:t>They will be testing the software to see if there exists any exploits or bugs in the system, they will be the users that will report any bugs that have not been foreseen in the development phase and thus send the feedback to the developer team.</a:t>
            </a:r>
            <a:endParaRPr lang="en-US" sz="4500" b="0" dirty="0">
              <a:effectLst/>
            </a:endParaRPr>
          </a:p>
          <a:p>
            <a:pPr marL="0" indent="0">
              <a:buNone/>
            </a:pPr>
            <a:br>
              <a:rPr lang="en-US" dirty="0"/>
            </a:br>
            <a:br>
              <a:rPr lang="en-US" dirty="0"/>
            </a:br>
            <a:endParaRPr lang="en-US" dirty="0"/>
          </a:p>
        </p:txBody>
      </p:sp>
    </p:spTree>
    <p:extLst>
      <p:ext uri="{BB962C8B-B14F-4D97-AF65-F5344CB8AC3E}">
        <p14:creationId xmlns:p14="http://schemas.microsoft.com/office/powerpoint/2010/main" val="324022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078C-310C-4B5D-9562-8F8AE2C10848}"/>
              </a:ext>
            </a:extLst>
          </p:cNvPr>
          <p:cNvSpPr>
            <a:spLocks noGrp="1"/>
          </p:cNvSpPr>
          <p:nvPr>
            <p:ph type="title"/>
          </p:nvPr>
        </p:nvSpPr>
        <p:spPr/>
        <p:txBody>
          <a:bodyPr/>
          <a:lstStyle/>
          <a:p>
            <a:r>
              <a:rPr lang="en-US" dirty="0" err="1"/>
              <a:t>Usecase</a:t>
            </a:r>
            <a:r>
              <a:rPr lang="en-US" dirty="0"/>
              <a:t> Diagram</a:t>
            </a:r>
          </a:p>
        </p:txBody>
      </p:sp>
      <p:pic>
        <p:nvPicPr>
          <p:cNvPr id="5" name="Content Placeholder 4">
            <a:extLst>
              <a:ext uri="{FF2B5EF4-FFF2-40B4-BE49-F238E27FC236}">
                <a16:creationId xmlns:a16="http://schemas.microsoft.com/office/drawing/2014/main" id="{08C28107-9DD1-496A-85FE-586E100EA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167877"/>
            <a:ext cx="8352366" cy="5866232"/>
          </a:xfrm>
        </p:spPr>
      </p:pic>
    </p:spTree>
    <p:extLst>
      <p:ext uri="{BB962C8B-B14F-4D97-AF65-F5344CB8AC3E}">
        <p14:creationId xmlns:p14="http://schemas.microsoft.com/office/powerpoint/2010/main" val="412982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8860-3EBE-4CCC-BAAB-9ACFC6E4364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1777B2-CA7C-4E06-9346-437EF6C80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6484"/>
          </a:xfrm>
        </p:spPr>
      </p:pic>
    </p:spTree>
    <p:extLst>
      <p:ext uri="{BB962C8B-B14F-4D97-AF65-F5344CB8AC3E}">
        <p14:creationId xmlns:p14="http://schemas.microsoft.com/office/powerpoint/2010/main" val="400753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683</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Montserrat</vt:lpstr>
      <vt:lpstr>Trebuchet MS</vt:lpstr>
      <vt:lpstr>Wingdings 3</vt:lpstr>
      <vt:lpstr>Facet</vt:lpstr>
      <vt:lpstr>BugVITa</vt:lpstr>
      <vt:lpstr>Abstract:</vt:lpstr>
      <vt:lpstr>Product Description:</vt:lpstr>
      <vt:lpstr>SCOPE:</vt:lpstr>
      <vt:lpstr>Stakeholders:</vt:lpstr>
      <vt:lpstr>Internal StakeHolders:</vt:lpstr>
      <vt:lpstr>External Stakeholders: </vt:lpstr>
      <vt:lpstr>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balakrishna</dc:creator>
  <cp:lastModifiedBy>srikanth balakrishna</cp:lastModifiedBy>
  <cp:revision>7</cp:revision>
  <dcterms:created xsi:type="dcterms:W3CDTF">2021-03-23T14:32:39Z</dcterms:created>
  <dcterms:modified xsi:type="dcterms:W3CDTF">2021-03-24T09:37:37Z</dcterms:modified>
</cp:coreProperties>
</file>