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6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3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3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8.xml" ContentType="application/vnd.openxmlformats-officedocument.presentationml.notesSlide+xml"/>
  <Override PartName="/ppt/tags/tag120.xml" ContentType="application/vnd.openxmlformats-officedocument.presentationml.tags+xml"/>
  <Override PartName="/ppt/notesSlides/notesSlide39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notesSlides/notesSlide4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5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5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5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5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57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0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61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62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3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4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65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6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67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68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69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70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71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72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73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74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75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76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7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7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79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80.xml" ContentType="application/vnd.openxmlformats-officedocument.presentationml.notesSlide+xml"/>
  <Override PartName="/ppt/tags/tag262.xml" ContentType="application/vnd.openxmlformats-officedocument.presentationml.tags+xml"/>
  <Override PartName="/ppt/notesSlides/notesSlide81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82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83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84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5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86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87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88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89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90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91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92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93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94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95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96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97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98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99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00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10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02.xml" ContentType="application/vnd.openxmlformats-officedocument.presentationml.notesSlide+xml"/>
  <Override PartName="/ppt/tags/tag337.xml" ContentType="application/vnd.openxmlformats-officedocument.presentationml.tags+xml"/>
  <Override PartName="/ppt/notesSlides/notesSlide103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104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05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106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07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108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109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10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111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112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113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114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115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116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23"/>
  </p:notes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99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90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400" r:id="rId61"/>
    <p:sldId id="401" r:id="rId62"/>
    <p:sldId id="312" r:id="rId63"/>
    <p:sldId id="313" r:id="rId64"/>
    <p:sldId id="314" r:id="rId65"/>
    <p:sldId id="315" r:id="rId66"/>
    <p:sldId id="316" r:id="rId67"/>
    <p:sldId id="318" r:id="rId68"/>
    <p:sldId id="391" r:id="rId69"/>
    <p:sldId id="320" r:id="rId70"/>
    <p:sldId id="392" r:id="rId71"/>
    <p:sldId id="321" r:id="rId72"/>
    <p:sldId id="322" r:id="rId73"/>
    <p:sldId id="323" r:id="rId74"/>
    <p:sldId id="393" r:id="rId75"/>
    <p:sldId id="325" r:id="rId76"/>
    <p:sldId id="394" r:id="rId77"/>
    <p:sldId id="326" r:id="rId78"/>
    <p:sldId id="327" r:id="rId79"/>
    <p:sldId id="329" r:id="rId80"/>
    <p:sldId id="395" r:id="rId81"/>
    <p:sldId id="330" r:id="rId82"/>
    <p:sldId id="331" r:id="rId83"/>
    <p:sldId id="332" r:id="rId84"/>
    <p:sldId id="333" r:id="rId85"/>
    <p:sldId id="334" r:id="rId86"/>
    <p:sldId id="335" r:id="rId87"/>
    <p:sldId id="396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2" r:id="rId114"/>
    <p:sldId id="363" r:id="rId115"/>
    <p:sldId id="364" r:id="rId116"/>
    <p:sldId id="365" r:id="rId117"/>
    <p:sldId id="367" r:id="rId118"/>
    <p:sldId id="397" r:id="rId119"/>
    <p:sldId id="368" r:id="rId120"/>
    <p:sldId id="369" r:id="rId121"/>
    <p:sldId id="403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94150" autoAdjust="0"/>
  </p:normalViewPr>
  <p:slideViewPr>
    <p:cSldViewPr>
      <p:cViewPr varScale="1">
        <p:scale>
          <a:sx n="120" d="100"/>
          <a:sy n="120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11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1709F-1EDC-4119-A0BF-7D2F34912723}" type="slidenum">
              <a:rPr lang="en-US"/>
              <a:pPr/>
              <a:t>102</a:t>
            </a:fld>
            <a:endParaRPr lang="en-US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0242-D35B-44F1-A8BF-7938C6C933F0}" type="slidenum">
              <a:rPr lang="en-US"/>
              <a:pPr/>
              <a:t>103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C0EA-653A-422A-A7D6-A4037F3B5E08}" type="slidenum">
              <a:rPr lang="en-US"/>
              <a:pPr/>
              <a:t>104</a:t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84760-9F55-447D-9BC3-E99C633C5980}" type="slidenum">
              <a:rPr lang="en-US"/>
              <a:pPr/>
              <a:t>105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106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107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108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109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110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111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12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112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113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114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115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116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117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118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119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13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14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15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16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17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18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19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21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23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24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26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27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28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29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31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32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33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35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36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37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5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68D23-EA0C-46DE-891F-6A7F45709439}" type="slidenum">
              <a:rPr lang="en-US"/>
              <a:pPr/>
              <a:t>44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8B53D-D146-4466-AB58-746E26CF7D80}" type="slidenum">
              <a:rPr lang="en-US"/>
              <a:pPr/>
              <a:t>45</a:t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34CE3-6301-4E11-9544-5B70D385F500}" type="slidenum">
              <a:rPr lang="en-US"/>
              <a:pPr/>
              <a:t>46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E1DF-F9BE-4397-9802-5709B8878E25}" type="slidenum">
              <a:rPr lang="en-US"/>
              <a:pPr/>
              <a:t>47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F8E31-60FC-4684-AB89-5F898620A9AB}" type="slidenum">
              <a:rPr lang="en-US"/>
              <a:pPr/>
              <a:t>48</a:t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835E1-E1F9-4BD8-8D1E-50623ECBF82B}" type="slidenum">
              <a:rPr lang="en-US"/>
              <a:pPr/>
              <a:t>49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50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BDC26-24C3-4238-B260-F68152992198}" type="slidenum">
              <a:rPr lang="en-US"/>
              <a:pPr/>
              <a:t>51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6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EBEB5-2C47-4A37-80CE-57754A40A07B}" type="slidenum">
              <a:rPr lang="en-US"/>
              <a:pPr/>
              <a:t>52</a:t>
            </a:fld>
            <a:endParaRPr lang="en-US"/>
          </a:p>
        </p:txBody>
      </p:sp>
      <p:sp>
        <p:nvSpPr>
          <p:cNvPr id="122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E2E5B-ABE0-4137-9A2E-377AF1ADACD2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54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7A2-D8E5-4B6C-893C-89E37CA58028}" type="slidenum">
              <a:rPr lang="en-US"/>
              <a:pPr/>
              <a:t>55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015BA-3E20-44A7-978C-35F1F121525E}" type="slidenum">
              <a:rPr lang="en-US"/>
              <a:pPr/>
              <a:t>56</a:t>
            </a:fld>
            <a:endParaRPr lang="en-US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681F3-034E-4719-A148-E7D8FF9134E2}" type="slidenum">
              <a:rPr lang="en-US"/>
              <a:pPr/>
              <a:t>57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58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FCC47-19BF-4E3B-B7A0-81EED34C56EC}" type="slidenum">
              <a:rPr lang="en-US"/>
              <a:pPr/>
              <a:t>59</a:t>
            </a:fld>
            <a:endParaRPr lang="en-US"/>
          </a:p>
        </p:txBody>
      </p:sp>
      <p:sp>
        <p:nvSpPr>
          <p:cNvPr id="123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60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2E576-D3A9-4E0B-9977-FC4CCA079CF5}" type="slidenum">
              <a:rPr lang="en-US"/>
              <a:pPr/>
              <a:t>61</a:t>
            </a:fld>
            <a:endParaRPr lang="en-US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78F4-BF9B-429F-ACB1-680B34C3F49A}" type="slidenum">
              <a:rPr lang="en-US"/>
              <a:pPr/>
              <a:t>62</a:t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BE5D3-939D-451B-AE90-BB2965369916}" type="slidenum">
              <a:rPr lang="en-US"/>
              <a:pPr/>
              <a:t>63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2950C-8537-4620-8199-921930E1C623}" type="slidenum">
              <a:rPr lang="en-US"/>
              <a:pPr/>
              <a:t>64</a:t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DE3DD-E11A-4F93-B0B2-A43F3A1452B7}" type="slidenum">
              <a:rPr lang="en-US"/>
              <a:pPr/>
              <a:t>65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66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A898-840E-48F2-A421-682B99572A64}" type="slidenum">
              <a:rPr lang="en-US"/>
              <a:pPr/>
              <a:t>67</a:t>
            </a:fld>
            <a:endParaRPr lang="en-US"/>
          </a:p>
        </p:txBody>
      </p:sp>
      <p:sp>
        <p:nvSpPr>
          <p:cNvPr id="131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68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8B0EF-3AD5-4B90-944D-6FB828F2A294}" type="slidenum">
              <a:rPr lang="en-US"/>
              <a:pPr/>
              <a:t>69</a:t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051F9-1555-4E28-B8BE-FF638FBF4334}" type="slidenum">
              <a:rPr lang="en-US"/>
              <a:pPr/>
              <a:t>70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8363F-CF77-4C9F-BD2A-F595EFE53135}" type="slidenum">
              <a:rPr lang="en-US"/>
              <a:pPr/>
              <a:t>71</a:t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8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72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F8DDB-7492-4E1F-A088-D1E1FDF24F71}" type="slidenum">
              <a:rPr lang="en-US"/>
              <a:pPr/>
              <a:t>73</a:t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74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FA6C1-DE14-4F5D-A642-2FC9AE636CBE}" type="slidenum">
              <a:rPr lang="en-US"/>
              <a:pPr/>
              <a:t>75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6AF38-7DB7-4E8F-87E0-DC9E46D7B200}" type="slidenum">
              <a:rPr lang="en-US"/>
              <a:pPr/>
              <a:t>76</a:t>
            </a:fld>
            <a:endParaRPr lang="en-US"/>
          </a:p>
        </p:txBody>
      </p:sp>
      <p:sp>
        <p:nvSpPr>
          <p:cNvPr id="124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DCAF-878F-42BD-B7E0-5045F5526695}" type="slidenum">
              <a:rPr lang="en-US"/>
              <a:pPr/>
              <a:t>77</a:t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78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ED34-1E2F-4C3B-92E2-692D42E4AA96}" type="slidenum">
              <a:rPr lang="en-US"/>
              <a:pPr/>
              <a:t>79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6C8E3-0018-4796-93B8-92A390A38B0A}" type="slidenum">
              <a:rPr lang="en-US"/>
              <a:pPr/>
              <a:t>80</a:t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D3001D-D256-4E4C-8654-927703D44972}" type="slidenum">
              <a:rPr lang="en-US"/>
              <a:pPr/>
              <a:t>81</a:t>
            </a:fld>
            <a:endParaRPr lang="en-US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9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52DA-B39C-4E9E-8F93-AEC85BE751E4}" type="slidenum">
              <a:rPr lang="en-US"/>
              <a:pPr/>
              <a:t>82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E7A3A-BC58-44FC-8634-3056204EDEB2}" type="slidenum">
              <a:rPr lang="en-US"/>
              <a:pPr/>
              <a:t>83</a:t>
            </a:fld>
            <a:endParaRPr lang="en-US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AE29D-32D5-418F-9989-5CA691C8C9EA}" type="slidenum">
              <a:rPr lang="en-US"/>
              <a:pPr/>
              <a:t>84</a:t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0F76-070A-43E6-8114-E8C201A6416A}" type="slidenum">
              <a:rPr lang="en-US"/>
              <a:pPr/>
              <a:t>86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EB127-6C09-4034-9A72-5E846FE8F85A}" type="slidenum">
              <a:rPr lang="en-US"/>
              <a:pPr/>
              <a:t>87</a:t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3F1BE-E7DB-403C-BBA5-B6F67125E5B4}" type="slidenum">
              <a:rPr lang="en-US"/>
              <a:pPr/>
              <a:t>88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79B7E-0766-48C9-A94A-CEBD69B12616}" type="slidenum">
              <a:rPr lang="en-US"/>
              <a:pPr/>
              <a:t>89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1B28-4AE5-4DB4-9EA9-AA360BFEFA11}" type="slidenum">
              <a:rPr lang="en-US"/>
              <a:pPr/>
              <a:t>90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7DB3F-E587-4F5A-B2BC-FBC1639CE683}" type="slidenum">
              <a:rPr lang="en-US"/>
              <a:pPr/>
              <a:t>91</a:t>
            </a:fld>
            <a:endParaRPr lang="en-US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10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2F669-3343-4E69-9804-D7096D3550C3}" type="slidenum">
              <a:rPr lang="en-US"/>
              <a:pPr/>
              <a:t>92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62DC7-8DC2-4099-A774-68B161F42923}" type="slidenum">
              <a:rPr lang="en-US"/>
              <a:pPr/>
              <a:t>93</a:t>
            </a:fld>
            <a:endParaRPr lang="en-US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29E75-0F59-4C6E-97F8-532AD85674B5}" type="slidenum">
              <a:rPr lang="en-US"/>
              <a:pPr/>
              <a:t>94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2F67B-10B8-481F-8B26-1B2CA45676FD}" type="slidenum">
              <a:rPr lang="en-US"/>
              <a:pPr/>
              <a:t>95</a:t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5E39-896A-4A45-BF49-C674F9A7DF48}" type="slidenum">
              <a:rPr lang="en-US"/>
              <a:pPr/>
              <a:t>96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1FAD3-3192-43D7-B235-391EA1561C69}" type="slidenum">
              <a:rPr lang="en-US"/>
              <a:pPr/>
              <a:t>97</a:t>
            </a:fld>
            <a:endParaRPr lang="en-US"/>
          </a:p>
        </p:txBody>
      </p:sp>
      <p:sp>
        <p:nvSpPr>
          <p:cNvPr id="126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743D3-E981-4A41-8836-378690818951}" type="slidenum">
              <a:rPr lang="en-US"/>
              <a:pPr/>
              <a:t>98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2C9A1-9459-40CC-B338-56D3092BF632}" type="slidenum">
              <a:rPr lang="en-US"/>
              <a:pPr/>
              <a:t>99</a:t>
            </a:fld>
            <a:endParaRPr lang="en-US"/>
          </a:p>
        </p:txBody>
      </p:sp>
      <p:sp>
        <p:nvSpPr>
          <p:cNvPr id="126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CD39-A2AB-46BA-BDCA-3963B6660C08}" type="slidenum">
              <a:rPr lang="en-US"/>
              <a:pPr/>
              <a:t>100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47F3A-C214-4E90-951F-7560D2E407A0}" type="slidenum">
              <a:rPr lang="en-US"/>
              <a:pPr/>
              <a:t>101</a:t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C3715AD2-D9B6-4B2C-96E8-78CFDE7B5EB3}"/>
              </a:ext>
            </a:extLst>
          </p:cNvPr>
          <p:cNvSpPr/>
          <p:nvPr userDrawn="1"/>
        </p:nvSpPr>
        <p:spPr>
          <a:xfrm>
            <a:off x="0" y="6194160"/>
            <a:ext cx="9144000" cy="64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F52A8E8-73E1-4E49-ABC2-88B2EAF5090D}"/>
              </a:ext>
            </a:extLst>
          </p:cNvPr>
          <p:cNvSpPr/>
          <p:nvPr userDrawn="1"/>
        </p:nvSpPr>
        <p:spPr>
          <a:xfrm>
            <a:off x="0" y="-27450"/>
            <a:ext cx="9144000" cy="64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7DE5BB76-E625-4227-8745-0452EDB417DA}"/>
              </a:ext>
            </a:extLst>
          </p:cNvPr>
          <p:cNvSpPr txBox="1"/>
          <p:nvPr userDrawn="1"/>
        </p:nvSpPr>
        <p:spPr>
          <a:xfrm>
            <a:off x="155424" y="6424053"/>
            <a:ext cx="6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noProof="0" dirty="0">
                <a:solidFill>
                  <a:schemeClr val="bg1"/>
                </a:solidFill>
              </a:rPr>
              <a:t>Pr. Viktor Tapia, Organización de Computadores </a:t>
            </a:r>
            <a:r>
              <a:rPr lang="en-US" sz="1400" baseline="0" dirty="0">
                <a:solidFill>
                  <a:schemeClr val="bg1"/>
                </a:solidFill>
              </a:rPr>
              <a:t>2021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8" name="Imagen 2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CE4015C7-7862-4E0B-BB31-1E1EDADF0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30" y="-16488"/>
            <a:ext cx="501070" cy="596691"/>
          </a:xfrm>
          <a:prstGeom prst="rect">
            <a:avLst/>
          </a:prstGeom>
        </p:spPr>
      </p:pic>
      <p:sp>
        <p:nvSpPr>
          <p:cNvPr id="29" name="TextBox 10">
            <a:extLst>
              <a:ext uri="{FF2B5EF4-FFF2-40B4-BE49-F238E27FC236}">
                <a16:creationId xmlns:a16="http://schemas.microsoft.com/office/drawing/2014/main" id="{8E855476-D4C7-4F5A-9E22-8A0A65E9E531}"/>
              </a:ext>
            </a:extLst>
          </p:cNvPr>
          <p:cNvSpPr txBox="1"/>
          <p:nvPr userDrawn="1"/>
        </p:nvSpPr>
        <p:spPr>
          <a:xfrm>
            <a:off x="7682804" y="6402020"/>
            <a:ext cx="142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123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3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4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8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8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6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94160"/>
            <a:ext cx="9144000" cy="64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-27450"/>
            <a:ext cx="9144000" cy="648000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82804" y="6402020"/>
            <a:ext cx="142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5424" y="6424053"/>
            <a:ext cx="6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noProof="0" dirty="0">
                <a:solidFill>
                  <a:schemeClr val="bg1"/>
                </a:solidFill>
              </a:rPr>
              <a:t>Pr. Viktor Tapia, Organización de Computadores </a:t>
            </a:r>
            <a:r>
              <a:rPr lang="en-US" sz="1400" baseline="0" dirty="0">
                <a:solidFill>
                  <a:schemeClr val="bg1"/>
                </a:solidFill>
              </a:rPr>
              <a:t>2023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Imagen 5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545675-AD97-40AF-A63D-0AED0179C4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30" y="-16488"/>
            <a:ext cx="501070" cy="5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0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4" Type="http://schemas.openxmlformats.org/officeDocument/2006/relationships/notesSlide" Target="../notesSlides/notesSlide9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notesSlide" Target="../notesSlides/notesSlide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335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5" Type="http://schemas.openxmlformats.org/officeDocument/2006/relationships/notesSlide" Target="../notesSlides/notesSlide106.xml"/><Relationship Id="rId4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tags" Target="../tags/tag349.xml"/><Relationship Id="rId7" Type="http://schemas.openxmlformats.org/officeDocument/2006/relationships/oleObject" Target="../embeddings/oleObject36.bin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53.xml"/><Relationship Id="rId7" Type="http://schemas.openxmlformats.org/officeDocument/2006/relationships/notesSlide" Target="../notesSlides/notesSlide108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8.wmf"/><Relationship Id="rId5" Type="http://schemas.openxmlformats.org/officeDocument/2006/relationships/tags" Target="../tags/tag355.xml"/><Relationship Id="rId10" Type="http://schemas.openxmlformats.org/officeDocument/2006/relationships/oleObject" Target="../embeddings/oleObject38.bin"/><Relationship Id="rId4" Type="http://schemas.openxmlformats.org/officeDocument/2006/relationships/tags" Target="../tags/tag354.xml"/><Relationship Id="rId9" Type="http://schemas.openxmlformats.org/officeDocument/2006/relationships/image" Target="../media/image37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7" Type="http://schemas.openxmlformats.org/officeDocument/2006/relationships/image" Target="../media/image39.wmf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oleObject" Target="../embeddings/oleObject39.bin"/><Relationship Id="rId5" Type="http://schemas.openxmlformats.org/officeDocument/2006/relationships/notesSlide" Target="../notesSlides/notesSlide109.xml"/><Relationship Id="rId4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5" Type="http://schemas.openxmlformats.org/officeDocument/2006/relationships/notesSlide" Target="../notesSlides/notesSlide110.xml"/><Relationship Id="rId4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7" Type="http://schemas.openxmlformats.org/officeDocument/2006/relationships/image" Target="../media/image40.wmf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5" Type="http://schemas.openxmlformats.org/officeDocument/2006/relationships/notesSlide" Target="../notesSlides/notesSlide112.xml"/><Relationship Id="rId4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notesSlide" Target="../notesSlides/notesSlide1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5" Type="http://schemas.openxmlformats.org/officeDocument/2006/relationships/notesSlide" Target="../notesSlides/notesSlide114.xml"/><Relationship Id="rId4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7" Type="http://schemas.openxmlformats.org/officeDocument/2006/relationships/image" Target="../media/image41.emf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oleObject" Target="../embeddings/oleObject41.bin"/><Relationship Id="rId5" Type="http://schemas.openxmlformats.org/officeDocument/2006/relationships/notesSlide" Target="../notesSlides/notesSlide116.xml"/><Relationship Id="rId4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7" Type="http://schemas.openxmlformats.org/officeDocument/2006/relationships/image" Target="../media/image42.wmf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11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3.xml"/><Relationship Id="rId7" Type="http://schemas.openxmlformats.org/officeDocument/2006/relationships/oleObject" Target="../embeddings/oleObject2.bin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63.xml"/><Relationship Id="rId7" Type="http://schemas.openxmlformats.org/officeDocument/2006/relationships/oleObject" Target="../embeddings/oleObject5.bin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70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75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1.wmf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8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image" Target="../media/image13.wmf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tags" Target="../tags/tag105.xml"/><Relationship Id="rId7" Type="http://schemas.openxmlformats.org/officeDocument/2006/relationships/notesSlide" Target="../notesSlides/notesSlide34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wmf"/><Relationship Id="rId5" Type="http://schemas.openxmlformats.org/officeDocument/2006/relationships/tags" Target="../tags/tag107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106.xml"/><Relationship Id="rId9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7.wmf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tags" Target="../tags/tag113.xml"/><Relationship Id="rId7" Type="http://schemas.openxmlformats.org/officeDocument/2006/relationships/image" Target="../media/image18.wmf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118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38.xml"/><Relationship Id="rId11" Type="http://schemas.openxmlformats.org/officeDocument/2006/relationships/oleObject" Target="../embeddings/oleObject21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4" Type="http://schemas.openxmlformats.org/officeDocument/2006/relationships/tags" Target="../tags/tag119.xml"/><Relationship Id="rId9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2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24.w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5.wmf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26.wmf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27.w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150.xml"/><Relationship Id="rId7" Type="http://schemas.openxmlformats.org/officeDocument/2006/relationships/oleObject" Target="../embeddings/oleObject28.bin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4" Type="http://schemas.openxmlformats.org/officeDocument/2006/relationships/tags" Target="../tags/tag151.xml"/><Relationship Id="rId9" Type="http://schemas.openxmlformats.org/officeDocument/2006/relationships/oleObject" Target="../embeddings/oleObject2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9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image" Target="../media/image22.wmf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3" Type="http://schemas.openxmlformats.org/officeDocument/2006/relationships/tags" Target="../tags/tag1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20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notesSlide" Target="../notesSlides/notesSlide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66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4" Type="http://schemas.openxmlformats.org/officeDocument/2006/relationships/notesSlide" Target="../notesSlides/notesSlide7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3" Type="http://schemas.openxmlformats.org/officeDocument/2006/relationships/tags" Target="../tags/tag2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tags" Target="../tags/tag245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9" Type="http://schemas.openxmlformats.org/officeDocument/2006/relationships/image" Target="../media/image3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notesSlide" Target="../notesSlides/notesSlide7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notesSlide" Target="../notesSlides/notesSlide7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4" Type="http://schemas.openxmlformats.org/officeDocument/2006/relationships/notesSlide" Target="../notesSlides/notesSlide8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2.x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4" Type="http://schemas.openxmlformats.org/officeDocument/2006/relationships/notesSlide" Target="../notesSlides/notesSlide8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4" Type="http://schemas.openxmlformats.org/officeDocument/2006/relationships/notesSlide" Target="../notesSlides/notesSlide8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5" Type="http://schemas.openxmlformats.org/officeDocument/2006/relationships/notesSlide" Target="../notesSlides/notesSlide86.xml"/><Relationship Id="rId4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5" Type="http://schemas.openxmlformats.org/officeDocument/2006/relationships/notesSlide" Target="../notesSlides/notesSlide8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5" Type="http://schemas.openxmlformats.org/officeDocument/2006/relationships/notesSlide" Target="../notesSlides/notesSlide88.xml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7" Type="http://schemas.openxmlformats.org/officeDocument/2006/relationships/notesSlide" Target="../notesSlides/notesSlide90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tags" Target="../tags/tag294.xml"/><Relationship Id="rId7" Type="http://schemas.openxmlformats.org/officeDocument/2006/relationships/oleObject" Target="../embeddings/oleObject32.bin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5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tags" Target="../tags/tag298.xml"/><Relationship Id="rId7" Type="http://schemas.openxmlformats.org/officeDocument/2006/relationships/oleObject" Target="../embeddings/oleObject33.bin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notesSlide" Target="../notesSlides/notesSlide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02.xml"/><Relationship Id="rId7" Type="http://schemas.openxmlformats.org/officeDocument/2006/relationships/notesSlide" Target="../notesSlides/notesSlide93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4.xml"/><Relationship Id="rId4" Type="http://schemas.openxmlformats.org/officeDocument/2006/relationships/tags" Target="../tags/tag30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8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tags" Target="../tags/tag311.xml"/><Relationship Id="rId7" Type="http://schemas.openxmlformats.org/officeDocument/2006/relationships/oleObject" Target="../embeddings/oleObject34.bin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notesSlide" Target="../notesSlides/notesSlide9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4" Type="http://schemas.openxmlformats.org/officeDocument/2006/relationships/notesSlide" Target="../notesSlides/notesSlide9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60" y="2743200"/>
            <a:ext cx="83722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Organización de Computadores – Primer Semestre 2023</a:t>
            </a:r>
            <a:endParaRPr kumimoji="0" lang="es-CL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875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 Ensamblador y Máquina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1935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0584" y="3226713"/>
            <a:ext cx="599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Departamento de Informática - Universidad de Santiago 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2</a:t>
            </a: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# make space on stack to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				   # store one register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         # no need to save $t0 or $t1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$t0,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$t1,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$s0,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$s0,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153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302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3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Storing Saved Registers on the Stack</a:t>
            </a:r>
          </a:p>
        </p:txBody>
      </p:sp>
    </p:spTree>
    <p:extLst>
      <p:ext uri="{BB962C8B-B14F-4D97-AF65-F5344CB8AC3E}">
        <p14:creationId xmlns:p14="http://schemas.microsoft.com/office/powerpoint/2010/main" val="754348089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0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factorial(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n)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if (n &lt;= 1)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return (n * factorial(n-1));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 algn="just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605523195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84481962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2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52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5200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7162800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0x90</a:t>
            </a:r>
            <a:r>
              <a:rPr lang="en-US" sz="1600" dirty="0">
                <a:latin typeface="Courier New" pitchFamily="49" charset="0"/>
              </a:rPr>
              <a:t> factorial: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-8  # make room</a:t>
            </a:r>
          </a:p>
          <a:p>
            <a:r>
              <a:rPr lang="en-US" sz="1600" b="1" dirty="0">
                <a:latin typeface="Courier New" pitchFamily="49" charset="0"/>
              </a:rPr>
              <a:t>0x94      </a:t>
            </a: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$a0</a:t>
            </a:r>
          </a:p>
          <a:p>
            <a:r>
              <a:rPr lang="en-US" sz="1600" b="1" dirty="0">
                <a:latin typeface="Courier New" pitchFamily="49" charset="0"/>
              </a:rPr>
              <a:t>0x98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0x9C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$t0, $0, 2    </a:t>
            </a:r>
          </a:p>
          <a:p>
            <a:r>
              <a:rPr lang="en-US" sz="1600" b="1" dirty="0">
                <a:latin typeface="Courier New" pitchFamily="49" charset="0"/>
              </a:rPr>
              <a:t>0xA0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$a0, $t0 # a &lt;= 1 ?</a:t>
            </a:r>
          </a:p>
          <a:p>
            <a:r>
              <a:rPr lang="en-US" sz="1600" b="1" dirty="0">
                <a:latin typeface="Courier New" pitchFamily="49" charset="0"/>
              </a:rPr>
              <a:t>0xA4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else # no: go to else  </a:t>
            </a:r>
          </a:p>
          <a:p>
            <a:r>
              <a:rPr lang="en-US" sz="1600" b="1" dirty="0">
                <a:latin typeface="Courier New" pitchFamily="49" charset="0"/>
              </a:rPr>
              <a:t>0xA8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$v0, $0, 1    # yes: return 1</a:t>
            </a:r>
          </a:p>
          <a:p>
            <a:r>
              <a:rPr lang="en-US" sz="1600" b="1" dirty="0">
                <a:latin typeface="Courier New" pitchFamily="49" charset="0"/>
              </a:rPr>
              <a:t>0xAC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0xB0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  <a:p>
            <a:r>
              <a:rPr lang="en-US" sz="1600" b="1" dirty="0">
                <a:latin typeface="Courier New" pitchFamily="49" charset="0"/>
              </a:rPr>
              <a:t>0xB4 </a:t>
            </a:r>
            <a:r>
              <a:rPr lang="en-US" sz="1600" dirty="0">
                <a:latin typeface="Courier New" pitchFamily="49" charset="0"/>
              </a:rPr>
              <a:t>     else: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$a0, $a0, -1  # n = n - 1</a:t>
            </a:r>
          </a:p>
          <a:p>
            <a:r>
              <a:rPr lang="en-US" sz="1600" b="1" dirty="0">
                <a:latin typeface="Courier New" pitchFamily="49" charset="0"/>
              </a:rPr>
              <a:t>0xB8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factorial     # recursive call</a:t>
            </a:r>
          </a:p>
          <a:p>
            <a:r>
              <a:rPr lang="en-US" sz="1600" b="1" dirty="0">
                <a:latin typeface="Courier New" pitchFamily="49" charset="0"/>
              </a:rPr>
              <a:t>0xBC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, 0($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</a:t>
            </a:r>
            <a:r>
              <a:rPr lang="en-US" sz="1600" dirty="0" err="1">
                <a:latin typeface="Courier New" pitchFamily="49" charset="0"/>
              </a:rPr>
              <a:t>ra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0xC0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$a0, 4($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   # restore $a0</a:t>
            </a:r>
          </a:p>
          <a:p>
            <a:r>
              <a:rPr lang="en-US" sz="1600" b="1" dirty="0">
                <a:latin typeface="Courier New" pitchFamily="49" charset="0"/>
              </a:rPr>
              <a:t>0xC4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$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8   # restore $</a:t>
            </a:r>
            <a:r>
              <a:rPr lang="en-US" sz="1600" dirty="0" err="1">
                <a:latin typeface="Courier New" pitchFamily="49" charset="0"/>
              </a:rPr>
              <a:t>sp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0xC8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mul</a:t>
            </a:r>
            <a:r>
              <a:rPr lang="en-US" sz="1600" dirty="0">
                <a:latin typeface="Courier New" pitchFamily="49" charset="0"/>
              </a:rPr>
              <a:t>  $v0, $a0, $v0 # n * factorial(n-1)</a:t>
            </a:r>
          </a:p>
          <a:p>
            <a:r>
              <a:rPr lang="en-US" sz="1600" b="1" dirty="0">
                <a:latin typeface="Courier New" pitchFamily="49" charset="0"/>
              </a:rPr>
              <a:t>0xCC </a:t>
            </a:r>
            <a:r>
              <a:rPr lang="en-US" sz="1600" dirty="0">
                <a:latin typeface="Courier New" pitchFamily="49" charset="0"/>
              </a:rPr>
              <a:t>         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$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Call</a:t>
            </a:r>
          </a:p>
        </p:txBody>
      </p:sp>
    </p:spTree>
    <p:extLst>
      <p:ext uri="{BB962C8B-B14F-4D97-AF65-F5344CB8AC3E}">
        <p14:creationId xmlns:p14="http://schemas.microsoft.com/office/powerpoint/2010/main" val="634490780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71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5218137"/>
              </p:ext>
            </p:extLst>
          </p:nvPr>
        </p:nvGraphicFramePr>
        <p:xfrm>
          <a:off x="762000" y="1358900"/>
          <a:ext cx="8229600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946320" imgH="2162880" progId="Visio.Drawing.6">
                  <p:embed/>
                </p:oleObj>
              </mc:Choice>
              <mc:Fallback>
                <p:oleObj name="VISIO" r:id="rId7" imgW="3946320" imgH="2162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58900"/>
                        <a:ext cx="8229600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32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63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Call</a:t>
            </a:r>
          </a:p>
        </p:txBody>
      </p:sp>
    </p:spTree>
    <p:extLst>
      <p:ext uri="{BB962C8B-B14F-4D97-AF65-F5344CB8AC3E}">
        <p14:creationId xmlns:p14="http://schemas.microsoft.com/office/powerpoint/2010/main" val="79352195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Caller</a:t>
            </a:r>
          </a:p>
          <a:p>
            <a:pPr lvl="1"/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$a0-$a3</a:t>
            </a:r>
          </a:p>
          <a:p>
            <a:pPr lvl="1"/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$</a:t>
            </a:r>
            <a:r>
              <a:rPr lang="en-US" sz="2400" dirty="0" err="1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$t0-t9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</a:t>
            </a:r>
            <a:r>
              <a:rPr lang="en-US" sz="2400" dirty="0" err="1">
                <a:latin typeface="Courier10 BT" pitchFamily="49" charset="0"/>
              </a:rPr>
              <a:t>callee</a:t>
            </a:r>
            <a:endParaRPr lang="en-US" sz="2400" dirty="0">
              <a:latin typeface="Courier10 BT" pitchFamily="49" charset="0"/>
            </a:endParaRP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r>
              <a:rPr lang="en-US" sz="3000" b="1" dirty="0" err="1">
                <a:solidFill>
                  <a:schemeClr val="accent1"/>
                </a:solidFill>
              </a:rPr>
              <a:t>Callee</a:t>
            </a:r>
            <a:endParaRPr lang="en-US" sz="3000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($s0-$s7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Perform function</a:t>
            </a:r>
          </a:p>
          <a:p>
            <a:pPr lvl="1"/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$v0</a:t>
            </a:r>
          </a:p>
          <a:p>
            <a:pPr lvl="1"/>
            <a:r>
              <a:rPr lang="en-US" sz="2400" dirty="0"/>
              <a:t>Restore registers</a:t>
            </a:r>
          </a:p>
          <a:p>
            <a:pPr lvl="1"/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$</a:t>
            </a:r>
            <a:r>
              <a:rPr lang="en-US" sz="2400" dirty="0" err="1">
                <a:latin typeface="Courier10 BT" pitchFamily="49" charset="0"/>
              </a:rPr>
              <a:t>ra</a:t>
            </a:r>
            <a:endParaRPr lang="en-US" sz="2400" dirty="0">
              <a:latin typeface="Courier10 BT" pitchFamily="49" charset="0"/>
            </a:endParaRPr>
          </a:p>
          <a:p>
            <a:pPr lvl="1"/>
            <a:endParaRPr lang="en-US" sz="3200" dirty="0">
              <a:latin typeface="Courier10 BT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</p:spTree>
    <p:extLst>
      <p:ext uri="{BB962C8B-B14F-4D97-AF65-F5344CB8AC3E}">
        <p14:creationId xmlns:p14="http://schemas.microsoft.com/office/powerpoint/2010/main" val="21146477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Only</a:t>
            </a: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Immediate</a:t>
            </a: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address 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address 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24680" imgH="547920" progId="Visio.Drawing.6">
                  <p:embed/>
                </p:oleObj>
              </mc:Choice>
              <mc:Fallback>
                <p:oleObj name="VISIO" r:id="rId7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Operand location: physical location in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42760" imgH="443520" progId="Visio.Drawing.6">
                  <p:embed/>
                </p:oleObj>
              </mc:Choice>
              <mc:Fallback>
                <p:oleObj name="VISIO" r:id="rId8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929040" imgH="569520" progId="Visio.Drawing.6">
                  <p:embed/>
                </p:oleObj>
              </mc:Choice>
              <mc:Fallback>
                <p:oleObj name="VISIO" r:id="rId10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562600" y="1828800"/>
            <a:ext cx="25611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JTA: </a:t>
            </a:r>
            <a:r>
              <a:rPr lang="es-ES" dirty="0" err="1"/>
              <a:t>Jump</a:t>
            </a:r>
            <a:r>
              <a:rPr lang="es-ES" dirty="0"/>
              <a:t> Target </a:t>
            </a:r>
            <a:r>
              <a:rPr lang="es-ES" dirty="0" err="1"/>
              <a:t>Address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95240" imgH="2719440" progId="Visio.Drawing.6">
                  <p:embed/>
                </p:oleObj>
              </mc:Choice>
              <mc:Fallback>
                <p:oleObj name="VISIO" r:id="rId6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Compile &amp; Run a Program</a:t>
            </a: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18120" imgH="3386160" progId="Visio.Drawing.6">
                  <p:embed/>
                </p:oleObj>
              </mc:Choice>
              <mc:Fallback>
                <p:oleObj name="VISIO" r:id="rId6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MIPS Memory Map</a:t>
            </a: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C Code</a:t>
            </a: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MIPS Assembly</a:t>
            </a: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996360" imgH="2835000" progId="Visio.Drawing.6">
                  <p:embed/>
                </p:oleObj>
              </mc:Choice>
              <mc:Fallback>
                <p:oleObj name="VISIO" r:id="rId6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Executable</a:t>
            </a: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8040" imgH="4157640" progId="Visio.Drawing.6">
                  <p:embed/>
                </p:oleObj>
              </mc:Choice>
              <mc:Fallback>
                <p:oleObj name="VISIO" r:id="rId6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In Memory</a:t>
            </a: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has 32 32-bit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called “32-bit architecture” because it operates on 32-bit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60" y="2743200"/>
            <a:ext cx="83722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Organización de Computadores – Primer Semestre 2023</a:t>
            </a:r>
            <a:endParaRPr kumimoji="0" lang="es-CL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6875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Lenguaje Ensamblador y Máquina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71935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0584" y="3226713"/>
            <a:ext cx="599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Departamento de Informática - Universidad de Santiago </a:t>
            </a:r>
          </a:p>
        </p:txBody>
      </p:sp>
    </p:spTree>
    <p:extLst>
      <p:ext uri="{BB962C8B-B14F-4D97-AF65-F5344CB8AC3E}">
        <p14:creationId xmlns:p14="http://schemas.microsoft.com/office/powerpoint/2010/main" val="276052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3</a:t>
            </a: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MIPS Register Set</a:t>
            </a: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Times New Roman" pitchFamily="18" charset="0"/>
                <a:cs typeface="Arial" charset="0"/>
              </a:rPr>
              <a:t> before name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“register zero”, “dollar zero”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 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used to hold intermediate values during a larger computation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Discuss others later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but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registers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Memory</a:t>
            </a: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652712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Word-Addressable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read called 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base 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(</a:t>
            </a:r>
            <a:r>
              <a:rPr lang="en-US" sz="2600" dirty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>
                <a:latin typeface="Times New Roman" pitchFamily="18" charset="0"/>
                <a:cs typeface="Arial" charset="0"/>
              </a:rPr>
              <a:t>(5)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+ 5)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     Any 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as base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Machine Language</a:t>
            </a:r>
          </a:p>
          <a:p>
            <a:r>
              <a:rPr lang="en-US" b="1" dirty="0"/>
              <a:t>Programming</a:t>
            </a:r>
          </a:p>
          <a:p>
            <a:r>
              <a:rPr lang="en-US" b="1" dirty="0"/>
              <a:t>Addressing Modes</a:t>
            </a:r>
          </a:p>
          <a:p>
            <a:r>
              <a:rPr lang="en-US" b="1" dirty="0"/>
              <a:t>Lights, Camera, Action: Compiling, Assembling, &amp; Loading</a:t>
            </a:r>
          </a:p>
          <a:p>
            <a:r>
              <a:rPr lang="en-US" b="1" dirty="0"/>
              <a:t>Odds and Ends</a:t>
            </a:r>
            <a:endParaRPr lang="en-US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0xF2F1AC07 after load</a:t>
            </a: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write are called </a:t>
            </a:r>
            <a:r>
              <a:rPr lang="en-US" sz="32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Offset 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178720" imgH="1373760" progId="Visio.Drawing.6">
                  <p:embed/>
                </p:oleObj>
              </mc:Choice>
              <mc:Fallback>
                <p:oleObj name="VISIO" r:id="rId7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32-bit word = 4 bytes, so word 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Byte-Addressable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Load 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0xF2F1AC07 after load</a:t>
            </a: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Writing Byte-Addressable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Jonathan 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Travels</a:t>
            </a:r>
            <a:r>
              <a:rPr lang="en-US" sz="2400" dirty="0">
                <a:latin typeface="Times New Roman" pitchFamily="18" charset="0"/>
                <a:cs typeface="Arial" charset="0"/>
              </a:rPr>
              <a:t>: 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It doesn’t really matter which addressing type used – except when the two 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After following code runs on big-endian system, what value is </a:t>
            </a:r>
            <a:r>
              <a:rPr lang="en-US" sz="2400" dirty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abstraction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programmer’s view of computer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&amp; 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66600" imgH="4161600" progId="Visio.Drawing.6">
                  <p:embed/>
                </p:oleObj>
              </mc:Choice>
              <mc:Fallback>
                <p:oleObj name="VISIO" r:id="rId5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After following code runs on big-endian system, what value is </a:t>
            </a:r>
            <a:r>
              <a:rPr lang="en-US" sz="2400" dirty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In 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43223" imgH="590773" progId="Visio.Drawing.6">
                  <p:embed/>
                </p:oleObj>
              </mc:Choice>
              <mc:Fallback>
                <p:oleObj name="VISIO" r:id="rId7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      use 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 constants 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>
                <a:latin typeface="Times New Roman" pitchFamily="18" charset="0"/>
                <a:cs typeface="Arial" charset="0"/>
              </a:rPr>
              <a:t>ly available from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400" dirty="0">
                <a:latin typeface="Times New Roman" pitchFamily="18" charset="0"/>
                <a:cs typeface="Arial" charset="0"/>
              </a:rPr>
              <a:t>: add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Subtract 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dirty="0"/>
              <a:t>3 instruction 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(discuss 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89800" imgH="539640" progId="Visio.Drawing.6">
                  <p:embed/>
                </p:oleObj>
              </mc:Choice>
              <mc:Fallback>
                <p:oleObj name="VISIO" r:id="rId6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with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, tells computer what 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35880" imgH="590760" progId="Visio.Drawing.6">
                  <p:embed/>
                </p:oleObj>
              </mc:Choice>
              <mc:Fallback>
                <p:oleObj name="VISIO" r:id="rId8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617480" imgH="705240" progId="Visio.Drawing.6">
                  <p:embed/>
                </p:oleObj>
              </mc:Choice>
              <mc:Fallback>
                <p:oleObj name="VISIO" r:id="rId10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221560" imgH="733320" progId="Visio.Drawing.6">
                  <p:embed/>
                </p:oleObj>
              </mc:Choice>
              <mc:Fallback>
                <p:oleObj name="VISIO" r:id="rId12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89800" imgH="510120" progId="Visio.Drawing.6">
                  <p:embed/>
                </p:oleObj>
              </mc:Choice>
              <mc:Fallback>
                <p:oleObj name="VISIO" r:id="rId6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81840" imgH="1062360" progId="Visio.Drawing.6">
                  <p:embed/>
                </p:oleObj>
              </mc:Choice>
              <mc:Fallback>
                <p:oleObj name="VISIO" r:id="rId6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296800" imgH="1090440" progId="Visio.Drawing.6">
                  <p:embed/>
                </p:oleObj>
              </mc:Choice>
              <mc:Fallback>
                <p:oleObj name="VISIO" r:id="rId8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assembly 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>
                <a:solidFill>
                  <a:schemeClr val="bg1"/>
                </a:solidFill>
                <a:latin typeface="+mj-lt"/>
              </a:rPr>
              <a:t>Ejercicio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66801" y="1981200"/>
            <a:ext cx="7543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Trasladar la siguiente instrucción tipo I al lenguaje de máquina:</a:t>
            </a:r>
          </a:p>
          <a:p>
            <a:endParaRPr lang="es-ES" sz="3200" dirty="0"/>
          </a:p>
          <a:p>
            <a:r>
              <a:rPr lang="es-ES" sz="3200" dirty="0">
                <a:latin typeface="Courier"/>
                <a:cs typeface="Courier"/>
              </a:rPr>
              <a:t>$s3, $s4 son los registros 19 y 20 respectivamente</a:t>
            </a:r>
          </a:p>
          <a:p>
            <a:r>
              <a:rPr lang="es-ES" sz="3200" dirty="0" err="1">
                <a:latin typeface="Courier"/>
                <a:cs typeface="Courier"/>
              </a:rPr>
              <a:t>lw</a:t>
            </a:r>
            <a:r>
              <a:rPr lang="es-ES" sz="3200" dirty="0">
                <a:latin typeface="Courier"/>
                <a:cs typeface="Courier"/>
              </a:rPr>
              <a:t> $s3, -24(</a:t>
            </a:r>
            <a:r>
              <a:rPr lang="es-ES" sz="3200">
                <a:latin typeface="Courier"/>
                <a:cs typeface="Courier"/>
              </a:rPr>
              <a:t>$s4)</a:t>
            </a:r>
            <a:endParaRPr lang="es-E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60255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89800" imgH="517680" progId="Visio.Drawing.6">
                  <p:embed/>
                </p:oleObj>
              </mc:Choice>
              <mc:Fallback>
                <p:oleObj name="VISIO" r:id="rId5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Language: J-Type</a:t>
            </a: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Instructions:</a:t>
            </a:r>
            <a:r>
              <a:rPr lang="en-US" dirty="0"/>
              <a:t> 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Assembly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Once you’ve learned one architecture, it’s easy to learn others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089800" imgH="510120" progId="Visio.Drawing.6">
                  <p:embed/>
                </p:oleObj>
              </mc:Choice>
              <mc:Fallback>
                <p:oleObj name="VISIO" r:id="rId9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2089800" imgH="517680" progId="Visio.Drawing.6">
                  <p:embed/>
                </p:oleObj>
              </mc:Choice>
              <mc:Fallback>
                <p:oleObj name="VISIO" r:id="rId11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&amp;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applications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>
                <a:latin typeface="Times New Roman" pitchFamily="18" charset="0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Processor performs the specified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 of the Stored Program</a:t>
            </a: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286000" imgH="2776680" progId="Visio.Drawing.6">
                  <p:embed/>
                </p:oleObj>
              </mc:Choice>
              <mc:Fallback>
                <p:oleObj name="VISIO" r:id="rId7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>
                <a:latin typeface="Times New Roman" pitchFamily="18" charset="0"/>
                <a:cs typeface="Arial" charset="0"/>
              </a:rPr>
              <a:t> keeps track of current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672080" imgH="962280" progId="Visio.Drawing.6">
                  <p:embed/>
                </p:oleObj>
              </mc:Choice>
              <mc:Fallback>
                <p:oleObj name="VISIO" r:id="rId5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all 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tell operation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Otherwise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higher level of abstraction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 high-level software constructs: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arrays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68635506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231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>
                <a:latin typeface="Courier New" pitchFamily="49" charset="0"/>
                <a:cs typeface="Arial" charset="0"/>
              </a:rPr>
              <a:t>nor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Courier New" pitchFamily="49" charset="0"/>
                <a:cs typeface="Arial" charset="0"/>
              </a:rPr>
              <a:t>and</a:t>
            </a:r>
            <a:r>
              <a:rPr lang="en-US" sz="2200" dirty="0">
                <a:latin typeface="Times New Roman" pitchFamily="18" charset="0"/>
                <a:cs typeface="Arial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Arial" charset="0"/>
              </a:rPr>
              <a:t>usefuslt</a:t>
            </a:r>
            <a:r>
              <a:rPr lang="en-US" sz="2200" dirty="0">
                <a:latin typeface="Times New Roman" pitchFamily="18" charset="0"/>
                <a:cs typeface="Arial" charset="0"/>
              </a:rPr>
              <a:t> for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masking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Times New Roman" pitchFamily="18" charset="0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Courier New" pitchFamily="49" charset="0"/>
                <a:cs typeface="Arial" charset="0"/>
              </a:rPr>
              <a:t>or:</a:t>
            </a:r>
            <a:r>
              <a:rPr lang="en-US" sz="2200" dirty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combining</a:t>
            </a:r>
            <a:r>
              <a:rPr lang="en-US" sz="2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Times New Roman" pitchFamily="18" charset="0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Courier New" pitchFamily="49" charset="0"/>
                <a:cs typeface="Arial" charset="0"/>
              </a:rPr>
              <a:t>nor:</a:t>
            </a:r>
            <a:r>
              <a:rPr lang="en-US" sz="2200" dirty="0">
                <a:latin typeface="Times New Roman" pitchFamily="18" charset="0"/>
                <a:cs typeface="Arial" charset="0"/>
              </a:rPr>
              <a:t> useful for </a:t>
            </a:r>
            <a:r>
              <a:rPr lang="en-US" sz="2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inverting</a:t>
            </a:r>
            <a:r>
              <a:rPr lang="en-US" sz="2200" dirty="0">
                <a:latin typeface="Times New Roman" pitchFamily="18" charset="0"/>
                <a:cs typeface="Arial" charset="0"/>
              </a:rPr>
              <a:t> 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>
                <a:latin typeface="Times New Roman" pitchFamily="18" charset="0"/>
                <a:cs typeface="Arial" charset="0"/>
              </a:rPr>
              <a:t>A NOR $0 = NOT A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000" b="1" dirty="0" err="1">
                <a:latin typeface="Courier New" pitchFamily="49" charset="0"/>
                <a:cs typeface="Arial" charset="0"/>
              </a:rPr>
              <a:t>andi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b="1" dirty="0" err="1">
                <a:latin typeface="Courier New" pitchFamily="49" charset="0"/>
                <a:cs typeface="Arial" charset="0"/>
              </a:rPr>
              <a:t>xori</a:t>
            </a:r>
            <a:endParaRPr lang="en-US" sz="3000" b="1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16-bit immediate is zero-extended (</a:t>
            </a:r>
            <a:r>
              <a:rPr lang="en-US" sz="2200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2200" dirty="0">
                <a:latin typeface="Times New Roman" pitchFamily="18" charset="0"/>
                <a:cs typeface="Arial" charset="0"/>
              </a:rPr>
              <a:t> sign-extended)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ourier New" pitchFamily="49" charset="0"/>
                <a:cs typeface="Arial" charset="0"/>
              </a:rPr>
              <a:t>nori</a:t>
            </a:r>
            <a:r>
              <a:rPr lang="en-US" sz="2200" dirty="0">
                <a:latin typeface="Times New Roman" pitchFamily="18" charset="0"/>
                <a:cs typeface="Arial" charset="0"/>
              </a:rPr>
              <a:t> not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199008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7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659368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618360" imgH="1536480" progId="Visio.Drawing.6">
                  <p:embed/>
                </p:oleObj>
              </mc:Choice>
              <mc:Fallback>
                <p:oleObj name="VISIO" r:id="rId6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3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33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 Example 1</a:t>
            </a:r>
          </a:p>
        </p:txBody>
      </p:sp>
    </p:spTree>
    <p:extLst>
      <p:ext uri="{BB962C8B-B14F-4D97-AF65-F5344CB8AC3E}">
        <p14:creationId xmlns:p14="http://schemas.microsoft.com/office/powerpoint/2010/main" val="61945214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0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3760754"/>
              </p:ext>
            </p:extLst>
          </p:nvPr>
        </p:nvGraphicFramePr>
        <p:xfrm>
          <a:off x="762000" y="1600200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618360" imgH="1536480" progId="Visio.Drawing.6">
                  <p:embed/>
                </p:oleObj>
              </mc:Choice>
              <mc:Fallback>
                <p:oleObj name="VISIO" r:id="rId6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 Example 1</a:t>
            </a:r>
          </a:p>
        </p:txBody>
      </p:sp>
    </p:spTree>
    <p:extLst>
      <p:ext uri="{BB962C8B-B14F-4D97-AF65-F5344CB8AC3E}">
        <p14:creationId xmlns:p14="http://schemas.microsoft.com/office/powerpoint/2010/main" val="392710236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50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3647595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757680" imgH="1365120" progId="Visio.Drawing.6">
                  <p:embed/>
                </p:oleObj>
              </mc:Choice>
              <mc:Fallback>
                <p:oleObj name="VISIO" r:id="rId6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05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 Example 2</a:t>
            </a:r>
          </a:p>
        </p:txBody>
      </p:sp>
    </p:spTree>
    <p:extLst>
      <p:ext uri="{BB962C8B-B14F-4D97-AF65-F5344CB8AC3E}">
        <p14:creationId xmlns:p14="http://schemas.microsoft.com/office/powerpoint/2010/main" val="6407376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8203386"/>
              </p:ext>
            </p:extLst>
          </p:nvPr>
        </p:nvGraphicFramePr>
        <p:xfrm>
          <a:off x="914400" y="2057400"/>
          <a:ext cx="81534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757680" imgH="1365120" progId="Visio.Drawing.6">
                  <p:embed/>
                </p:oleObj>
              </mc:Choice>
              <mc:Fallback>
                <p:oleObj name="VISIO" r:id="rId6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81534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 Example 2</a:t>
            </a:r>
          </a:p>
        </p:txBody>
      </p:sp>
    </p:spTree>
    <p:extLst>
      <p:ext uri="{BB962C8B-B14F-4D97-AF65-F5344CB8AC3E}">
        <p14:creationId xmlns:p14="http://schemas.microsoft.com/office/powerpoint/2010/main" val="33707380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Underlying design principles, as articulated by Hennessy 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Architecture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&lt;&lt;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 5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200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200" dirty="0">
                <a:latin typeface="Courier New" pitchFamily="49" charset="0"/>
                <a:cs typeface="Arial" charset="0"/>
              </a:rPr>
              <a:t> $t0, $t1, 5  # $t0 &lt;= $t1 &gt;&gt;&gt; 5</a:t>
            </a:r>
            <a:endParaRPr lang="en-US" sz="2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483932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496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496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1430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left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&lt;&lt;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logical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2000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 $t2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shift right arithmetic variable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Example</a:t>
            </a:r>
            <a:r>
              <a:rPr lang="en-US" sz="2000" dirty="0">
                <a:latin typeface="Times New Roman" pitchFamily="18" charset="0"/>
                <a:cs typeface="Arial" charset="0"/>
              </a:rPr>
              <a:t>: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srav</a:t>
            </a:r>
            <a:r>
              <a:rPr lang="en-US" sz="2000" dirty="0">
                <a:latin typeface="Courier New" pitchFamily="49" charset="0"/>
                <a:cs typeface="Arial" charset="0"/>
              </a:rPr>
              <a:t> $t0, $t1, $t2 # $t0 &lt;= $t1 &gt;&gt;&gt; $t2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75030416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1684623"/>
              </p:ext>
            </p:extLst>
          </p:nvPr>
        </p:nvGraphicFramePr>
        <p:xfrm>
          <a:off x="1524000" y="1219200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400480" imgH="892080" progId="Visio.Drawing.6">
                  <p:embed/>
                </p:oleObj>
              </mc:Choice>
              <mc:Fallback>
                <p:oleObj name="VISIO" r:id="rId7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30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836229"/>
              </p:ext>
            </p:extLst>
          </p:nvPr>
        </p:nvGraphicFramePr>
        <p:xfrm>
          <a:off x="2133600" y="3786188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2214720" imgH="919800" progId="Visio.Drawing.6">
                  <p:embed/>
                </p:oleObj>
              </mc:Choice>
              <mc:Fallback>
                <p:oleObj name="VISIO" r:id="rId9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86188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0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062889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53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16-bit constants using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constants using load upper immediate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Times New Roman" pitchFamily="18" charset="0"/>
                <a:cs typeface="Arial" charset="0"/>
              </a:rPr>
              <a:t>) and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653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45720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16531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45720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ori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16532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18288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6532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1828800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Constants</a:t>
            </a:r>
          </a:p>
        </p:txBody>
      </p:sp>
    </p:spTree>
    <p:extLst>
      <p:ext uri="{BB962C8B-B14F-4D97-AF65-F5344CB8AC3E}">
        <p14:creationId xmlns:p14="http://schemas.microsoft.com/office/powerpoint/2010/main" val="64629388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94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Special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hi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2600" dirty="0">
                <a:latin typeface="Courier New" pitchFamily="49" charset="0"/>
                <a:cs typeface="Arial" charset="0"/>
              </a:rPr>
              <a:t>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division, 32-bit quotient, remainder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div $s0, $s1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lo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dirty="0">
                <a:latin typeface="Courier New" pitchFamily="49" charset="0"/>
                <a:cs typeface="Times New Roman" pitchFamily="18" charset="0"/>
              </a:rPr>
              <a:t>hi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Moves from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lo</a:t>
            </a:r>
            <a:r>
              <a:rPr lang="en-US" sz="3200" dirty="0">
                <a:latin typeface="Times New Roman" pitchFamily="18" charset="0"/>
                <a:cs typeface="Arial" charset="0"/>
              </a:rPr>
              <a:t>/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hi</a:t>
            </a:r>
            <a:r>
              <a:rPr lang="en-US" sz="3200" dirty="0">
                <a:latin typeface="Times New Roman" pitchFamily="18" charset="0"/>
                <a:cs typeface="Arial" charset="0"/>
              </a:rPr>
              <a:t> special registers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mflo</a:t>
            </a:r>
            <a:r>
              <a:rPr lang="en-US" sz="2600" dirty="0">
                <a:latin typeface="Courier New" pitchFamily="49" charset="0"/>
                <a:cs typeface="Arial" charset="0"/>
              </a:rPr>
              <a:t> $s2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mfhi</a:t>
            </a:r>
            <a:r>
              <a:rPr lang="en-US" sz="2600" dirty="0">
                <a:latin typeface="Courier New" pitchFamily="49" charset="0"/>
                <a:cs typeface="Arial" charset="0"/>
              </a:rPr>
              <a:t> $s3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Multiplication, Division</a:t>
            </a:r>
          </a:p>
        </p:txBody>
      </p:sp>
    </p:spTree>
    <p:extLst>
      <p:ext uri="{BB962C8B-B14F-4D97-AF65-F5344CB8AC3E}">
        <p14:creationId xmlns:p14="http://schemas.microsoft.com/office/powerpoint/2010/main" val="383636696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r>
              <a:rPr lang="en-US" dirty="0"/>
              <a:t>Execute instructions out of sequence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Conditional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Unconditional</a:t>
            </a: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</p:txBody>
      </p:sp>
      <p:sp>
        <p:nvSpPr>
          <p:cNvPr id="10526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26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70914199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729059"/>
              </p:ext>
            </p:extLst>
          </p:nvPr>
        </p:nvGraphicFramePr>
        <p:xfrm>
          <a:off x="1981200" y="11430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86000" imgH="2776680" progId="Visio.Drawing.6">
                  <p:embed/>
                </p:oleObj>
              </mc:Choice>
              <mc:Fallback>
                <p:oleObj name="VISIO" r:id="rId6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16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The Stored Program</a:t>
            </a:r>
          </a:p>
        </p:txBody>
      </p:sp>
    </p:spTree>
    <p:extLst>
      <p:ext uri="{BB962C8B-B14F-4D97-AF65-F5344CB8AC3E}">
        <p14:creationId xmlns:p14="http://schemas.microsoft.com/office/powerpoint/2010/main" val="398307596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	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369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370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2419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Labels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indicate instruction location. They can’t be reserved words and must be followed by colon (:)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Branching (</a:t>
            </a:r>
            <a:r>
              <a:rPr lang="en-US" sz="4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680260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 # $s0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 # $s1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 # $s1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  # $s1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 	$s1, $s1, $s0  	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0412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5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slt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set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rd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to 1 when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rs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 &lt;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</a:rPr>
              <a:t>rt</a:t>
            </a:r>
            <a:endParaRPr lang="en-US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05472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47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 less than (</a:t>
            </a:r>
            <a:r>
              <a:rPr lang="en-US" sz="4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5926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(on which the operation is 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(to which the result is written)</a:t>
            </a: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Addition</a:t>
            </a: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  if   </a:t>
            </a:r>
            <a:r>
              <a:rPr lang="en-US" sz="2000" b="1" dirty="0" err="1">
                <a:solidFill>
                  <a:schemeClr val="accent1"/>
                </a:solidFill>
              </a:rPr>
              <a:t>i</a:t>
            </a:r>
            <a:r>
              <a:rPr lang="en-US" sz="2000" b="1" dirty="0">
                <a:solidFill>
                  <a:schemeClr val="accent1"/>
                </a:solidFill>
              </a:rPr>
              <a:t> &lt; 101</a:t>
            </a: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9398609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 		# $s0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 		# $s1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j    	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sra</a:t>
            </a:r>
            <a:r>
              <a:rPr lang="en-US" sz="2000" dirty="0">
                <a:latin typeface="Courier New" pitchFamily="49" charset="0"/>
              </a:rPr>
              <a:t>  	$s1, $s1, 2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sub  	$s1, $s1, $s0  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55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5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55655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400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$s0, $0, 0x2010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0x00002004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jr</a:t>
            </a:r>
            <a:r>
              <a:rPr lang="en-US" sz="2400" dirty="0">
                <a:latin typeface="Courier New" pitchFamily="49" charset="0"/>
              </a:rPr>
              <a:t>   $s0              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0x00002008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addi</a:t>
            </a:r>
            <a:r>
              <a:rPr lang="en-US" sz="2400" dirty="0">
                <a:latin typeface="Courier New" pitchFamily="49" charset="0"/>
              </a:rPr>
              <a:t> $s1, $0,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0x0000200C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sra</a:t>
            </a:r>
            <a:r>
              <a:rPr lang="en-US" sz="2400" dirty="0">
                <a:latin typeface="Courier New" pitchFamily="49" charset="0"/>
              </a:rPr>
              <a:t>  $s1, $s1,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0x00002010</a:t>
            </a:r>
            <a:r>
              <a:rPr lang="en-US" sz="2400" dirty="0">
                <a:latin typeface="Courier New" pitchFamily="49" charset="0"/>
              </a:rPr>
              <a:t>       </a:t>
            </a: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10567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677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800600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3000" dirty="0">
                <a:latin typeface="Times New Roman" pitchFamily="18" charset="0"/>
              </a:rPr>
              <a:t> is an </a:t>
            </a:r>
            <a:r>
              <a:rPr lang="en-US" sz="30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3000" dirty="0">
                <a:latin typeface="Times New Roman" pitchFamily="18" charset="0"/>
              </a:rPr>
              <a:t> instruction.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334803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8077200" cy="5181600"/>
          </a:xfrm>
        </p:spPr>
        <p:txBody>
          <a:bodyPr/>
          <a:lstStyle/>
          <a:p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0577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77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High-Level Code Constructs</a:t>
            </a:r>
          </a:p>
        </p:txBody>
      </p:sp>
    </p:spTree>
    <p:extLst>
      <p:ext uri="{BB962C8B-B14F-4D97-AF65-F5344CB8AC3E}">
        <p14:creationId xmlns:p14="http://schemas.microsoft.com/office/powerpoint/2010/main" val="127970319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5882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05882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</p:spTree>
    <p:extLst>
      <p:ext uri="{BB962C8B-B14F-4D97-AF65-F5344CB8AC3E}">
        <p14:creationId xmlns:p14="http://schemas.microsoft.com/office/powerpoint/2010/main" val="401062698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1307655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7814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Assembly tests opposite case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chemeClr val="accent1"/>
                </a:solidFill>
              </a:rPr>
              <a:t>) of high-level code (</a:t>
            </a:r>
            <a:r>
              <a:rPr lang="en-US" sz="20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 == j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0765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46482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</p:spTree>
    <p:extLst>
      <p:ext uri="{BB962C8B-B14F-4D97-AF65-F5344CB8AC3E}">
        <p14:creationId xmlns:p14="http://schemas.microsoft.com/office/powerpoint/2010/main" val="265586658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</p:spTree>
    <p:extLst>
      <p:ext uri="{BB962C8B-B14F-4D97-AF65-F5344CB8AC3E}">
        <p14:creationId xmlns:p14="http://schemas.microsoft.com/office/powerpoint/2010/main" val="336324548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</p:spTree>
    <p:extLst>
      <p:ext uri="{BB962C8B-B14F-4D97-AF65-F5344CB8AC3E}">
        <p14:creationId xmlns:p14="http://schemas.microsoft.com/office/powerpoint/2010/main" val="126002708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Assembly 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of the C code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72503272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174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174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17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487680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Assembly tests for the opposite case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== 128</a:t>
            </a:r>
            <a:r>
              <a:rPr lang="en-US" sz="2000" b="1" dirty="0">
                <a:solidFill>
                  <a:schemeClr val="accent1"/>
                </a:solidFill>
              </a:rPr>
              <a:t>) of the C code 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pow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!= 128</a:t>
            </a:r>
            <a:r>
              <a:rPr lang="en-US" sz="2000" b="1" dirty="0">
                <a:solidFill>
                  <a:schemeClr val="accent1"/>
                </a:solidFill>
              </a:rPr>
              <a:t>).</a:t>
            </a:r>
          </a:p>
        </p:txBody>
      </p:sp>
      <p:sp>
        <p:nvSpPr>
          <p:cNvPr id="131175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4800600"/>
            <a:ext cx="73152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2412094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Similar to addition - only mnemonic changes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Subtraction</a:t>
            </a: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initialization:</a:t>
            </a:r>
            <a:r>
              <a:rPr lang="en-US" sz="2400" dirty="0"/>
              <a:t> executes before the loop begins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condition:</a:t>
            </a:r>
            <a:r>
              <a:rPr lang="en-US" sz="2400" dirty="0"/>
              <a:t> is tested at the beginning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loop operation:</a:t>
            </a:r>
            <a:r>
              <a:rPr lang="en-US" sz="2400" dirty="0"/>
              <a:t> executes at the end of each iteration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statement:</a:t>
            </a:r>
            <a:r>
              <a:rPr lang="en-US" sz="2400" dirty="0"/>
              <a:t> executes each time 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061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14794695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High-level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3152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02230326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87666161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37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1524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91508689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</p:spTree>
    <p:extLst>
      <p:ext uri="{BB962C8B-B14F-4D97-AF65-F5344CB8AC3E}">
        <p14:creationId xmlns:p14="http://schemas.microsoft.com/office/powerpoint/2010/main" val="83855781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3158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1584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7800" y="4937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$t1 = 1   if   </a:t>
            </a:r>
            <a:r>
              <a:rPr lang="en-US" sz="2000" b="1" dirty="0" err="1">
                <a:solidFill>
                  <a:schemeClr val="accent1"/>
                </a:solidFill>
              </a:rPr>
              <a:t>i</a:t>
            </a:r>
            <a:r>
              <a:rPr lang="en-US" sz="2000" b="1" dirty="0">
                <a:solidFill>
                  <a:schemeClr val="accent1"/>
                </a:solidFill>
              </a:rPr>
              <a:t> &lt; 101</a:t>
            </a:r>
          </a:p>
        </p:txBody>
      </p:sp>
      <p:sp>
        <p:nvSpPr>
          <p:cNvPr id="131584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1600" y="4876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</p:spTree>
    <p:extLst>
      <p:ext uri="{BB962C8B-B14F-4D97-AF65-F5344CB8AC3E}">
        <p14:creationId xmlns:p14="http://schemas.microsoft.com/office/powerpoint/2010/main" val="99102026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133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3575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Access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Index</a:t>
            </a:r>
            <a:r>
              <a:rPr lang="en-US" sz="2400" dirty="0">
                <a:latin typeface="Times New Roman" pitchFamily="18" charset="0"/>
                <a:cs typeface="Arial" charset="0"/>
              </a:rPr>
              <a:t>: access each element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Size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number of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83691851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graphicFrame>
        <p:nvGraphicFramePr>
          <p:cNvPr id="113767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194093"/>
              </p:ext>
            </p:extLst>
          </p:nvPr>
        </p:nvGraphicFramePr>
        <p:xfrm>
          <a:off x="2643187" y="3429000"/>
          <a:ext cx="3529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77760" imgH="1491840" progId="Visio.Drawing.6">
                  <p:embed/>
                </p:oleObj>
              </mc:Choice>
              <mc:Fallback>
                <p:oleObj name="VISIO" r:id="rId8" imgW="1877760" imgH="1491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3429000"/>
                        <a:ext cx="3529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7671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Base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0x12348000 (address of first element, </a:t>
            </a:r>
            <a:r>
              <a:rPr lang="en-US" sz="2400" dirty="0">
                <a:latin typeface="Courier New" pitchFamily="49" charset="0"/>
                <a:cs typeface="Arial" charset="0"/>
              </a:rPr>
              <a:t>array[0]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First step in accessing an array: load base address into a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78614094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846579149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endParaRPr lang="en-US" sz="1800"/>
          </a:p>
        </p:txBody>
      </p:sp>
      <p:sp>
        <p:nvSpPr>
          <p:cNvPr id="1317894" name="Rectangle 6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</a:t>
            </a:r>
            <a:r>
              <a:rPr lang="en-US" sz="1600" dirty="0" err="1">
                <a:latin typeface="Courier10 BT" pitchFamily="49" charset="0"/>
              </a:rPr>
              <a:t>int</a:t>
            </a:r>
            <a:r>
              <a:rPr lang="en-US" sz="1600" dirty="0">
                <a:latin typeface="Courier10 BT" pitchFamily="49" charset="0"/>
              </a:rPr>
              <a:t> array[5];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array base address = $s0</a:t>
            </a:r>
          </a:p>
          <a:p>
            <a:pPr>
              <a:buFontTx/>
              <a:buNone/>
            </a:pPr>
            <a:r>
              <a:rPr lang="en-US" sz="1600" dirty="0"/>
              <a:t>     </a:t>
            </a:r>
            <a:r>
              <a:rPr lang="en-US" sz="1600" dirty="0" err="1">
                <a:latin typeface="Courier10 BT" pitchFamily="49" charset="0"/>
              </a:rPr>
              <a:t>lui</a:t>
            </a:r>
            <a:r>
              <a:rPr lang="en-US" sz="1600" dirty="0">
                <a:latin typeface="Courier10 BT" pitchFamily="49" charset="0"/>
              </a:rPr>
              <a:t>  $s0, 0x1234        	# 0x1234 in upper half of $S0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ori</a:t>
            </a:r>
            <a:r>
              <a:rPr lang="en-US" sz="1600" dirty="0">
                <a:latin typeface="Courier10 BT" pitchFamily="49" charset="0"/>
              </a:rPr>
              <a:t>  $s0, $s0, 0x8000   	# 0x8000 in lower half of $s0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0($s0)        	# $t1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0($s0)        	# array[0] = $t1</a:t>
            </a:r>
          </a:p>
          <a:p>
            <a:pPr>
              <a:buFontTx/>
              <a:buNone/>
            </a:pPr>
            <a:endParaRPr lang="en-US" sz="16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lw</a:t>
            </a:r>
            <a:r>
              <a:rPr lang="en-US" sz="1600" dirty="0">
                <a:latin typeface="Courier10 BT" pitchFamily="49" charset="0"/>
              </a:rPr>
              <a:t>   $t1, 4($s0)        	# $t1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sll</a:t>
            </a:r>
            <a:r>
              <a:rPr lang="en-US" sz="1600" dirty="0">
                <a:latin typeface="Courier10 BT" pitchFamily="49" charset="0"/>
              </a:rPr>
              <a:t>  $t1, $t1, 1        	# $t1 = $t1 * 2</a:t>
            </a:r>
          </a:p>
          <a:p>
            <a:pPr>
              <a:buFontTx/>
              <a:buNone/>
            </a:pPr>
            <a:r>
              <a:rPr lang="en-US" sz="1600" dirty="0">
                <a:latin typeface="Courier10 BT" pitchFamily="49" charset="0"/>
              </a:rPr>
              <a:t>  </a:t>
            </a:r>
            <a:r>
              <a:rPr lang="en-US" sz="1600" dirty="0" err="1">
                <a:latin typeface="Courier10 BT" pitchFamily="49" charset="0"/>
              </a:rPr>
              <a:t>sw</a:t>
            </a:r>
            <a:r>
              <a:rPr lang="en-US" sz="1600" dirty="0">
                <a:latin typeface="Courier10 BT" pitchFamily="49" charset="0"/>
              </a:rPr>
              <a:t>   $t1, 4($s0)        	# array[1] = $t1</a:t>
            </a:r>
          </a:p>
        </p:txBody>
      </p:sp>
      <p:sp>
        <p:nvSpPr>
          <p:cNvPr id="131789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05986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1</a:t>
            </a: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2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8486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array[1000];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		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= array[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35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 using For Loops</a:t>
            </a:r>
          </a:p>
        </p:txBody>
      </p:sp>
    </p:spTree>
    <p:extLst>
      <p:ext uri="{BB962C8B-B14F-4D97-AF65-F5344CB8AC3E}">
        <p14:creationId xmlns:p14="http://schemas.microsoft.com/office/powerpoint/2010/main" val="214874937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2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2057400" y="1143000"/>
            <a:ext cx="70866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$s0 = array base address, $s1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$s0, 0x23B8        # $s0 = 0x23B80000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$s0, $s0, 0xF000   # $s0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$0,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$t2, $0, 1000      # $t2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slt</a:t>
            </a:r>
            <a:r>
              <a:rPr lang="en-US" sz="1600" dirty="0">
                <a:latin typeface="Courier New" pitchFamily="49" charset="0"/>
              </a:rPr>
              <a:t>  $t0, $s1, $t2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1000?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 $t0, $0, done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$t0, $s1, 2        # $t0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$t0, $t0, $s0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$t1, 0($t0)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</a:t>
            </a:r>
            <a:r>
              <a:rPr lang="en-US" sz="1600" dirty="0">
                <a:latin typeface="Courier New" pitchFamily="49" charset="0"/>
              </a:rPr>
              <a:t>  $t1, $t1, 3        # $t1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$t1, 0($t0)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$s1, $s1, 1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1386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 Using For Loops</a:t>
            </a:r>
          </a:p>
        </p:txBody>
      </p:sp>
    </p:spTree>
    <p:extLst>
      <p:ext uri="{BB962C8B-B14F-4D97-AF65-F5344CB8AC3E}">
        <p14:creationId xmlns:p14="http://schemas.microsoft.com/office/powerpoint/2010/main" val="107070535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/>
              <a:t>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  <p:sp>
        <p:nvSpPr>
          <p:cNvPr id="11765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173927635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9940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410200" cy="52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</a:t>
            </a:r>
          </a:p>
        </p:txBody>
      </p:sp>
    </p:spTree>
    <p:extLst>
      <p:ext uri="{BB962C8B-B14F-4D97-AF65-F5344CB8AC3E}">
        <p14:creationId xmlns:p14="http://schemas.microsoft.com/office/powerpoint/2010/main" val="26744331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Caller:</a:t>
            </a:r>
            <a:r>
              <a:rPr lang="en-US" dirty="0"/>
              <a:t> calling function (in this case,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 called function (in this case, </a:t>
            </a:r>
            <a:r>
              <a:rPr lang="en-US" dirty="0">
                <a:latin typeface="Courier New" pitchFamily="49" charset="0"/>
              </a:rPr>
              <a:t>sum</a:t>
            </a:r>
            <a:r>
              <a:rPr lang="en-US" dirty="0"/>
              <a:t>)</a:t>
            </a:r>
          </a:p>
        </p:txBody>
      </p:sp>
      <p:sp>
        <p:nvSpPr>
          <p:cNvPr id="10649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49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2743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19789434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</a:t>
            </a:r>
            <a:r>
              <a:rPr lang="en-US" sz="2600" dirty="0" err="1"/>
              <a:t>callee</a:t>
            </a:r>
            <a:endParaRPr lang="en-US" sz="2600" dirty="0"/>
          </a:p>
          <a:p>
            <a:pPr lvl="1"/>
            <a:r>
              <a:rPr lang="en-US" sz="2600" dirty="0"/>
              <a:t>jumps to </a:t>
            </a:r>
            <a:r>
              <a:rPr lang="en-US" sz="2600" dirty="0" err="1"/>
              <a:t>callee</a:t>
            </a:r>
            <a:endParaRPr lang="en-US" sz="2600" dirty="0"/>
          </a:p>
          <a:p>
            <a:r>
              <a:rPr lang="en-US" b="1" dirty="0" err="1">
                <a:solidFill>
                  <a:schemeClr val="accent1"/>
                </a:solidFill>
              </a:rPr>
              <a:t>Callee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Conventions</a:t>
            </a:r>
          </a:p>
        </p:txBody>
      </p:sp>
    </p:spTree>
    <p:extLst>
      <p:ext uri="{BB962C8B-B14F-4D97-AF65-F5344CB8AC3E}">
        <p14:creationId xmlns:p14="http://schemas.microsoft.com/office/powerpoint/2010/main" val="3197665584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8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/>
              <a:t>Call Function:</a:t>
            </a:r>
            <a:r>
              <a:rPr lang="en-US" dirty="0"/>
              <a:t> 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 </a:t>
            </a:r>
          </a:p>
          <a:p>
            <a:r>
              <a:rPr lang="en-US" b="1" dirty="0"/>
              <a:t>Return</a:t>
            </a:r>
            <a:r>
              <a:rPr lang="en-US" dirty="0"/>
              <a:t> from function: 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  <a:endParaRPr lang="en-US" dirty="0">
              <a:latin typeface="Courier New" pitchFamily="49" charset="0"/>
            </a:endParaRPr>
          </a:p>
          <a:p>
            <a:r>
              <a:rPr lang="en-US" b="1" dirty="0"/>
              <a:t>Arguments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$a0 - $a3</a:t>
            </a:r>
          </a:p>
          <a:p>
            <a:r>
              <a:rPr lang="en-US" b="1" dirty="0"/>
              <a:t>Return value</a:t>
            </a:r>
            <a:r>
              <a:rPr lang="en-US" dirty="0"/>
              <a:t>: </a:t>
            </a:r>
            <a:r>
              <a:rPr lang="en-US" dirty="0">
                <a:latin typeface="Courier10 BT" pitchFamily="49" charset="0"/>
              </a:rPr>
              <a:t>$v0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1325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MIPS Function Conventions</a:t>
            </a:r>
          </a:p>
        </p:txBody>
      </p:sp>
    </p:spTree>
    <p:extLst>
      <p:ext uri="{BB962C8B-B14F-4D97-AF65-F5344CB8AC3E}">
        <p14:creationId xmlns:p14="http://schemas.microsoft.com/office/powerpoint/2010/main" val="422506523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65991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700" dirty="0"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700" dirty="0">
                <a:latin typeface="Courier New" pitchFamily="49" charset="0"/>
                <a:cs typeface="Arial" charset="0"/>
              </a:rPr>
              <a:t> $</a:t>
            </a:r>
            <a:r>
              <a:rPr lang="en-US" sz="1700" dirty="0" err="1">
                <a:latin typeface="Courier New" pitchFamily="49" charset="0"/>
                <a:cs typeface="Arial" charset="0"/>
              </a:rPr>
              <a:t>ra</a:t>
            </a:r>
            <a:endParaRPr lang="en-US" sz="1700" dirty="0">
              <a:latin typeface="Courier New" pitchFamily="49" charset="0"/>
              <a:cs typeface="Arial" charset="0"/>
            </a:endParaRPr>
          </a:p>
        </p:txBody>
      </p:sp>
      <p:sp>
        <p:nvSpPr>
          <p:cNvPr id="106599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4632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chemeClr val="accent1"/>
                </a:solidFill>
              </a:rPr>
              <a:t> means that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chemeClr val="accent1"/>
                </a:solidFill>
              </a:rPr>
              <a:t> doesn’t return a value</a:t>
            </a:r>
          </a:p>
        </p:txBody>
      </p:sp>
      <p:sp>
        <p:nvSpPr>
          <p:cNvPr id="1065993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0200" y="4572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183335297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142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0x00400200</a:t>
            </a:r>
            <a:r>
              <a:rPr lang="en-US" sz="1700" dirty="0">
                <a:latin typeface="Courier New" pitchFamily="49" charset="0"/>
                <a:cs typeface="Arial" charset="0"/>
              </a:rPr>
              <a:t> main: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jal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 simple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0x00400204</a:t>
            </a:r>
            <a:r>
              <a:rPr lang="en-US" sz="1700" dirty="0">
                <a:latin typeface="Courier New" pitchFamily="49" charset="0"/>
                <a:cs typeface="Arial" charset="0"/>
              </a:rPr>
              <a:t>       add  $s0, $s1, $s2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700" dirty="0">
                <a:latin typeface="Courier New" pitchFamily="49" charset="0"/>
                <a:cs typeface="Arial" charset="0"/>
              </a:rPr>
              <a:t>...</a:t>
            </a:r>
          </a:p>
          <a:p>
            <a:pPr marL="342900" indent="-342900">
              <a:spcBef>
                <a:spcPct val="20000"/>
              </a:spcBef>
            </a:pPr>
            <a:endParaRPr lang="en-US" sz="1700" b="1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700" b="1" dirty="0">
                <a:latin typeface="Courier New" pitchFamily="49" charset="0"/>
                <a:cs typeface="Arial" charset="0"/>
              </a:rPr>
              <a:t>0x00401020</a:t>
            </a:r>
            <a:r>
              <a:rPr lang="en-US" sz="1700" dirty="0">
                <a:latin typeface="Courier New" pitchFamily="49" charset="0"/>
                <a:cs typeface="Arial" charset="0"/>
              </a:rPr>
              <a:t> simple: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 $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ra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4279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4556125"/>
            <a:ext cx="8153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jumps to </a:t>
            </a:r>
            <a:r>
              <a:rPr lang="en-US" sz="2000" dirty="0">
                <a:latin typeface="Courier New" pitchFamily="49" charset="0"/>
              </a:rPr>
              <a:t>simple</a:t>
            </a: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         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= PC + 4 = 0x00400204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</a:rPr>
              <a:t>jumps to address in </a:t>
            </a:r>
            <a:r>
              <a:rPr lang="en-US" sz="2000" dirty="0">
                <a:latin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Times New Roman" pitchFamily="18" charset="0"/>
              </a:rPr>
              <a:t> (0x00400204)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8413104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803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conventions: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Argument values: </a:t>
            </a:r>
            <a:r>
              <a:rPr lang="en-US" sz="2600" dirty="0">
                <a:latin typeface="Courier New" pitchFamily="49" charset="0"/>
                <a:cs typeface="Arial" charset="0"/>
              </a:rPr>
              <a:t>$a0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$a3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 value: </a:t>
            </a:r>
            <a:r>
              <a:rPr lang="en-US" sz="2600" dirty="0">
                <a:latin typeface="Courier New" pitchFamily="49" charset="0"/>
                <a:cs typeface="Arial" charset="0"/>
              </a:rPr>
              <a:t>$v0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3515050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38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38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(2, 3, 4, 5);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result;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107285768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69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6906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690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y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main:  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$a0, $0, 2    # argument 0 = 2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$a1, $0, 3    # argument 1 = 3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$a2, $0, 4    # argument 2 = 4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addi</a:t>
            </a:r>
            <a:r>
              <a:rPr lang="en-US" sz="1700" dirty="0">
                <a:latin typeface="Courier New" pitchFamily="49" charset="0"/>
              </a:rPr>
              <a:t> $a3, $0, 5    # argument 3 = 5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 # call Function</a:t>
            </a:r>
          </a:p>
          <a:p>
            <a:r>
              <a:rPr lang="en-US" sz="1700" dirty="0">
                <a:latin typeface="Courier New" pitchFamily="49" charset="0"/>
              </a:rPr>
              <a:t>  add  $s0, $v0, $0  # y = returned value</a:t>
            </a:r>
          </a:p>
          <a:p>
            <a:r>
              <a:rPr lang="en-US" sz="1700" dirty="0">
                <a:latin typeface="Courier New" pitchFamily="49" charset="0"/>
              </a:rPr>
              <a:t>  ...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$t0,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$t1,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$s0,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1803834948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0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0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140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MIPS assembly code</a:t>
            </a:r>
          </a:p>
          <a:p>
            <a:r>
              <a:rPr lang="en-US" sz="1700" dirty="0">
                <a:latin typeface="Courier New" pitchFamily="49" charset="0"/>
              </a:rPr>
              <a:t># $s0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1700" dirty="0">
                <a:latin typeface="Courier New" pitchFamily="49" charset="0"/>
              </a:rPr>
              <a:t>, $a0, $a1  # $t0 = f + g</a:t>
            </a:r>
          </a:p>
          <a:p>
            <a:r>
              <a:rPr lang="en-US" sz="1700" dirty="0">
                <a:latin typeface="Courier New" pitchFamily="49" charset="0"/>
              </a:rPr>
              <a:t>  add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1700" dirty="0">
                <a:latin typeface="Courier New" pitchFamily="49" charset="0"/>
              </a:rPr>
              <a:t>, $a2, $a3  # $t1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1700" dirty="0">
                <a:latin typeface="Courier New" pitchFamily="49" charset="0"/>
              </a:rPr>
              <a:t>, $t0, $t1  # result = (f + g) -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$v0, $s0, $0   # put return value in $v0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$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14074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overwrote 3 registers: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$t0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$s0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can use </a:t>
            </a:r>
            <a:r>
              <a:rPr lang="en-US" sz="2600" i="1" dirty="0">
                <a:latin typeface="Times New Roman" pitchFamily="18" charset="0"/>
              </a:rPr>
              <a:t>stack </a:t>
            </a:r>
            <a:r>
              <a:rPr lang="en-US" sz="2600" dirty="0">
                <a:latin typeface="Times New Roman" pitchFamily="18" charset="0"/>
              </a:rPr>
              <a:t>to temporarily store registers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</a:p>
        </p:txBody>
      </p:sp>
    </p:spTree>
    <p:extLst>
      <p:ext uri="{BB962C8B-B14F-4D97-AF65-F5344CB8AC3E}">
        <p14:creationId xmlns:p14="http://schemas.microsoft.com/office/powerpoint/2010/main" val="397183080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81" name="Object 9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3946018"/>
              </p:ext>
            </p:extLst>
          </p:nvPr>
        </p:nvGraphicFramePr>
        <p:xfrm>
          <a:off x="6172200" y="14478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04900" imgH="1981200" progId="">
                  <p:embed/>
                </p:oleObj>
              </mc:Choice>
              <mc:Fallback>
                <p:oleObj r:id="rId7" imgW="1104900" imgH="198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82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828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Expands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Contracts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uses less memory when the space is no longer needed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3024495591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4838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0600685"/>
              </p:ext>
            </p:extLst>
          </p:nvPr>
        </p:nvGraphicFramePr>
        <p:xfrm>
          <a:off x="839788" y="3055937"/>
          <a:ext cx="830421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56520" imgH="1400040" progId="Visio.Drawing.6">
                  <p:embed/>
                </p:oleObj>
              </mc:Choice>
              <mc:Fallback>
                <p:oleObj name="VISIO" r:id="rId7" imgW="3656520" imgH="140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055937"/>
                        <a:ext cx="830421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48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448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14483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Stack pointer: 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Times New Roman" pitchFamily="18" charset="0"/>
                <a:cs typeface="Arial" charset="0"/>
              </a:rPr>
              <a:t> points to top of the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1465613501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03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447800" y="3335338"/>
            <a:ext cx="7772400" cy="29130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diffofsums</a:t>
            </a:r>
            <a:r>
              <a:rPr lang="en-US" sz="20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$t0</a:t>
            </a:r>
            <a:r>
              <a:rPr lang="en-US" sz="2000" dirty="0">
                <a:latin typeface="Courier New" pitchFamily="49" charset="0"/>
              </a:rPr>
              <a:t>, $a0, $a1  # $t0 = f + g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$t1</a:t>
            </a:r>
            <a:r>
              <a:rPr lang="en-US" sz="2000" dirty="0">
                <a:latin typeface="Courier New" pitchFamily="49" charset="0"/>
              </a:rPr>
              <a:t>, $a2, $a3  # $t1 = h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sub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$s0</a:t>
            </a:r>
            <a:r>
              <a:rPr lang="en-US" sz="2000" dirty="0">
                <a:latin typeface="Courier New" pitchFamily="49" charset="0"/>
              </a:rPr>
              <a:t>, $t0, $t1  # result = (f + g) - (h +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$v0, $s0, $0   # put return value in $v0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# return to caller</a:t>
            </a:r>
          </a:p>
        </p:txBody>
      </p:sp>
      <p:sp>
        <p:nvSpPr>
          <p:cNvPr id="1079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79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793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1079304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But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000" dirty="0">
                <a:latin typeface="Times New Roman" pitchFamily="18" charset="0"/>
                <a:cs typeface="Arial" charset="0"/>
              </a:rPr>
              <a:t> overwrites 3 registers: </a:t>
            </a:r>
            <a:r>
              <a:rPr lang="en-US" sz="3000" dirty="0">
                <a:latin typeface="Courier New" pitchFamily="49" charset="0"/>
                <a:cs typeface="Arial" charset="0"/>
              </a:rPr>
              <a:t>$t0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$t1</a:t>
            </a:r>
            <a:r>
              <a:rPr lang="en-US" sz="3000" dirty="0">
                <a:latin typeface="Times New Roman" pitchFamily="18" charset="0"/>
                <a:cs typeface="Arial" charset="0"/>
              </a:rPr>
              <a:t>, </a:t>
            </a:r>
            <a:r>
              <a:rPr lang="en-US" sz="3000" dirty="0">
                <a:latin typeface="Courier New" pitchFamily="49" charset="0"/>
                <a:cs typeface="Arial" charset="0"/>
              </a:rPr>
              <a:t>$s0</a:t>
            </a:r>
            <a:endParaRPr lang="en-US" sz="3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</p:spTree>
    <p:extLst>
      <p:ext uri="{BB962C8B-B14F-4D97-AF65-F5344CB8AC3E}">
        <p14:creationId xmlns:p14="http://schemas.microsoft.com/office/powerpoint/2010/main" val="391149423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371600" y="11430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$s0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-12  # make space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                  # to store 3 registers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$s0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$t0 on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save $t1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$t0, $a0, $a1  # $t0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$t1, $a2, $a3  # $t1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$s0, $t0, $t1  # result = (f + g) -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$v0, $s0, $0   # put return value in $v0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$t1, 0($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$t1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$t0, 4($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$t0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$s0, 8($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, 12   #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$</a:t>
            </a:r>
            <a:r>
              <a:rPr lang="en-US" sz="1800" dirty="0" err="1">
                <a:latin typeface="Courier New" pitchFamily="49" charset="0"/>
              </a:rPr>
              <a:t>ra</a:t>
            </a:r>
            <a:r>
              <a:rPr lang="en-US" sz="1800" dirty="0">
                <a:latin typeface="Courier New" pitchFamily="49" charset="0"/>
              </a:rPr>
              <a:t>            # return to caller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80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0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032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2176203815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1350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8207531"/>
              </p:ext>
            </p:extLst>
          </p:nvPr>
        </p:nvGraphicFramePr>
        <p:xfrm>
          <a:off x="990600" y="1752600"/>
          <a:ext cx="777240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04240" imgH="1388520" progId="Visio.Drawing.6">
                  <p:embed/>
                </p:oleObj>
              </mc:Choice>
              <mc:Fallback>
                <p:oleObj name="VISIO" r:id="rId7" imgW="3504240" imgH="1388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772400" cy="294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3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1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13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diffofsums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23664049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2399" name="Group 3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4057240"/>
              </p:ext>
            </p:extLst>
          </p:nvPr>
        </p:nvGraphicFramePr>
        <p:xfrm>
          <a:off x="1295400" y="1447800"/>
          <a:ext cx="7162800" cy="4126992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Callee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Nonpreserved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$t0-$t9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$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23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285890930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proc1: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save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proc2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0($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    # restore $s0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$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, 4    #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deallocate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$</a:t>
            </a:r>
            <a:r>
              <a:rPr lang="en-US" sz="2000" dirty="0" err="1">
                <a:latin typeface="Courier New" pitchFamily="49" charset="0"/>
              </a:rPr>
              <a:t>ra</a:t>
            </a:r>
            <a:r>
              <a:rPr lang="en-US" sz="2000" dirty="0">
                <a:latin typeface="Courier New" pitchFamily="49" charset="0"/>
              </a:rPr>
              <a:t>  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0833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339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000">
              <a:latin typeface="Times New Roman" pitchFamily="18" charset="0"/>
              <a:cs typeface="Arial" charset="0"/>
            </a:endParaRPr>
          </a:p>
        </p:txBody>
      </p:sp>
      <p:sp>
        <p:nvSpPr>
          <p:cNvPr id="10833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95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0961017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43910</TotalTime>
  <Words>6846</Words>
  <Application>Microsoft Macintosh PowerPoint</Application>
  <PresentationFormat>Presentación en pantalla (4:3)</PresentationFormat>
  <Paragraphs>1272</Paragraphs>
  <Slides>120</Slides>
  <Notes>117</Notes>
  <HiddenSlides>1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120</vt:i4>
      </vt:variant>
    </vt:vector>
  </HeadingPairs>
  <TitlesOfParts>
    <vt:vector size="129" baseType="lpstr">
      <vt:lpstr>Arial</vt:lpstr>
      <vt:lpstr>Calibri</vt:lpstr>
      <vt:lpstr>Courier</vt:lpstr>
      <vt:lpstr>Courier New</vt:lpstr>
      <vt:lpstr>Courier10 BT</vt:lpstr>
      <vt:lpstr>Times New Roman</vt:lpstr>
      <vt:lpstr>Office Theme</vt:lpstr>
      <vt:lpstr>1_Office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Viktor Tapia</cp:lastModifiedBy>
  <cp:revision>100</cp:revision>
  <dcterms:created xsi:type="dcterms:W3CDTF">2012-08-07T04:56:47Z</dcterms:created>
  <dcterms:modified xsi:type="dcterms:W3CDTF">2023-03-15T09:16:27Z</dcterms:modified>
</cp:coreProperties>
</file>