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272" r:id="rId3"/>
    <p:sldId id="257" r:id="rId4"/>
    <p:sldId id="258" r:id="rId5"/>
    <p:sldId id="296" r:id="rId6"/>
    <p:sldId id="263" r:id="rId7"/>
    <p:sldId id="259" r:id="rId8"/>
    <p:sldId id="299" r:id="rId9"/>
    <p:sldId id="297" r:id="rId10"/>
    <p:sldId id="298" r:id="rId11"/>
    <p:sldId id="261" r:id="rId12"/>
    <p:sldId id="265" r:id="rId13"/>
    <p:sldId id="262" r:id="rId14"/>
    <p:sldId id="264" r:id="rId15"/>
    <p:sldId id="274" r:id="rId16"/>
    <p:sldId id="275" r:id="rId17"/>
    <p:sldId id="295" r:id="rId18"/>
    <p:sldId id="266" r:id="rId19"/>
    <p:sldId id="276" r:id="rId20"/>
    <p:sldId id="282" r:id="rId21"/>
    <p:sldId id="268" r:id="rId22"/>
    <p:sldId id="279" r:id="rId23"/>
    <p:sldId id="280" r:id="rId24"/>
    <p:sldId id="281" r:id="rId25"/>
    <p:sldId id="278" r:id="rId26"/>
    <p:sldId id="301" r:id="rId27"/>
    <p:sldId id="300" r:id="rId28"/>
    <p:sldId id="302" r:id="rId29"/>
    <p:sldId id="303" r:id="rId30"/>
    <p:sldId id="285" r:id="rId31"/>
    <p:sldId id="286" r:id="rId32"/>
    <p:sldId id="287" r:id="rId33"/>
    <p:sldId id="284" r:id="rId34"/>
    <p:sldId id="271" r:id="rId35"/>
    <p:sldId id="269" r:id="rId36"/>
    <p:sldId id="288" r:id="rId37"/>
    <p:sldId id="289" r:id="rId38"/>
    <p:sldId id="290" r:id="rId39"/>
    <p:sldId id="292" r:id="rId40"/>
    <p:sldId id="293" r:id="rId41"/>
    <p:sldId id="294" r:id="rId42"/>
    <p:sldId id="305" r:id="rId43"/>
    <p:sldId id="304" r:id="rId44"/>
    <p:sldId id="267" r:id="rId45"/>
    <p:sldId id="273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00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2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046A7C-6936-8840-A9D3-B0E86ECF40BA}" type="datetime1">
              <a:rPr lang="en-CA" smtClean="0"/>
              <a:t>2016-11-08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3E4E6-B659-964B-93E9-EDD6251C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176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48214-6885-7B48-B3E4-624658EC32B7}" type="datetime1">
              <a:rPr lang="en-CA" smtClean="0"/>
              <a:t>2016-11-08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726AC-9E51-A449-A920-FE40D4E3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722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726AC-9E51-A449-A920-FE40D4E34F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85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726AC-9E51-A449-A920-FE40D4E34F3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00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F5EE-C689-DE4B-A2C5-8067C968C992}" type="datetime1">
              <a:rPr lang="en-CA" smtClean="0"/>
              <a:t>2016-11-09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7816-CDA1-9147-BC09-F9D67AF9B7BD}" type="datetime1">
              <a:rPr lang="en-CA" smtClean="0"/>
              <a:t>2016-11-09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0ECA1-42E3-8F44-820D-0CB5B201654D}" type="datetime1">
              <a:rPr lang="en-CA" smtClean="0"/>
              <a:t>2016-11-09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DEBAA-8D62-1F47-98EB-ECFE11E7B186}" type="datetime1">
              <a:rPr lang="en-CA" smtClean="0"/>
              <a:t>2016-11-09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F807-D8D6-C545-956D-1D79B63DEC15}" type="datetime1">
              <a:rPr lang="en-CA" smtClean="0"/>
              <a:t>2016-11-09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4379-C617-5741-BE36-22C8EB1E1EC1}" type="datetime1">
              <a:rPr lang="en-CA" smtClean="0"/>
              <a:t>2016-11-09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9307B-13AC-5D4F-A1B3-9E5512947C5B}" type="datetime1">
              <a:rPr lang="en-CA" smtClean="0"/>
              <a:t>2016-11-09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B4DC-2A19-C84F-8EB2-CF9A89C04444}" type="datetime1">
              <a:rPr lang="en-CA" smtClean="0"/>
              <a:t>2016-11-09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61D6-8DFA-404A-AB74-C9E787C6976B}" type="datetime1">
              <a:rPr lang="en-CA" smtClean="0"/>
              <a:t>2016-11-09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A4E6A-0DC7-5047-BDEF-6070D12B5C80}" type="datetime1">
              <a:rPr lang="en-CA" smtClean="0"/>
              <a:t>2016-11-09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6CA6-96F5-5346-9B7E-B09F447B3606}" type="datetime1">
              <a:rPr lang="en-CA" smtClean="0"/>
              <a:t>2016-11-09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AFE54E6-BCF4-9B4E-8EA1-83C124BD4A8D}" type="datetime1">
              <a:rPr lang="en-CA" smtClean="0"/>
              <a:t>2016-11-09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bahmanyar@astro.utoronto.ca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g.org/protext/" TargetMode="External"/><Relationship Id="rId4" Type="http://schemas.openxmlformats.org/officeDocument/2006/relationships/hyperlink" Target="http://www.tug.org/mactex/" TargetMode="External"/><Relationship Id="rId5" Type="http://schemas.openxmlformats.org/officeDocument/2006/relationships/hyperlink" Target="http://www.sharelatex.com" TargetMode="External"/><Relationship Id="rId6" Type="http://schemas.openxmlformats.org/officeDocument/2006/relationships/hyperlink" Target="http://www.overleaf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iktex.org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ogs.com/latex/eqneditor.php" TargetMode="External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1.daumcdn.net/editor/fp/service_nc/pencil/Pencil_chromestore.html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harelatex.com/learn/Bibtex_bibliography_styles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arelatex.com/learn/Bibtex_bibliography_styles" TargetMode="External"/><Relationship Id="rId4" Type="http://schemas.openxmlformats.org/officeDocument/2006/relationships/hyperlink" Target="http://www.howtotex.com/download/FiveMinuteGuideToLaTeX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harelatex.com/learn/Bibliography_management_with_bibtex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199"/>
            <a:ext cx="7772400" cy="3048001"/>
          </a:xfrm>
        </p:spPr>
        <p:txBody>
          <a:bodyPr/>
          <a:lstStyle/>
          <a:p>
            <a:r>
              <a:rPr lang="en-US" dirty="0" smtClean="0"/>
              <a:t>Introduction to Latex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4571999"/>
            <a:ext cx="6536267" cy="199813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Anita Bahmanyar</a:t>
            </a:r>
          </a:p>
          <a:p>
            <a:r>
              <a:rPr lang="en-US" dirty="0" smtClean="0">
                <a:hlinkClick r:id="rId3"/>
              </a:rPr>
              <a:t>bahmanyar@astro.utoronto.ca</a:t>
            </a:r>
            <a:endParaRPr lang="en-US" dirty="0" smtClean="0"/>
          </a:p>
          <a:p>
            <a:r>
              <a:rPr lang="en-US" dirty="0" smtClean="0"/>
              <a:t>November 2016</a:t>
            </a:r>
          </a:p>
          <a:p>
            <a:endParaRPr lang="en-US" dirty="0" smtClean="0"/>
          </a:p>
          <a:p>
            <a:r>
              <a:rPr lang="en-US" dirty="0" smtClean="0"/>
              <a:t>U of T Coders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732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\documentclass{article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\usepackage{}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\</a:t>
            </a:r>
            <a:r>
              <a:rPr lang="en-US" dirty="0"/>
              <a:t>title</a:t>
            </a:r>
            <a:r>
              <a:rPr lang="en-US" dirty="0" smtClean="0"/>
              <a:t>{Introduction to Latex}</a:t>
            </a:r>
          </a:p>
          <a:p>
            <a:pPr marL="0" indent="0">
              <a:buNone/>
            </a:pPr>
            <a:r>
              <a:rPr lang="en-US" dirty="0" smtClean="0"/>
              <a:t>\</a:t>
            </a:r>
            <a:r>
              <a:rPr lang="en-US" dirty="0"/>
              <a:t>author</a:t>
            </a:r>
            <a:r>
              <a:rPr lang="en-US" dirty="0" smtClean="0"/>
              <a:t>{Anita Bahmanyar} </a:t>
            </a:r>
          </a:p>
          <a:p>
            <a:pPr marL="0" indent="0">
              <a:buNone/>
            </a:pPr>
            <a:r>
              <a:rPr lang="en-US" dirty="0" smtClean="0"/>
              <a:t>\</a:t>
            </a:r>
            <a:r>
              <a:rPr lang="en-US" dirty="0"/>
              <a:t>date</a:t>
            </a:r>
            <a:r>
              <a:rPr lang="en-US" dirty="0" smtClean="0"/>
              <a:t>{November 9, 2016} </a:t>
            </a:r>
          </a:p>
          <a:p>
            <a:pPr marL="0" indent="0">
              <a:buNone/>
            </a:pPr>
            <a:r>
              <a:rPr lang="en-US" dirty="0" smtClean="0"/>
              <a:t>\</a:t>
            </a:r>
            <a:r>
              <a:rPr lang="en-US" dirty="0"/>
              <a:t>begin{document}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\</a:t>
            </a:r>
            <a:r>
              <a:rPr lang="en-US" dirty="0"/>
              <a:t>maketitle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Hello </a:t>
            </a:r>
            <a:r>
              <a:rPr lang="en-US" dirty="0"/>
              <a:t>world</a:t>
            </a:r>
            <a:r>
              <a:rPr lang="en-US" dirty="0" smtClean="0"/>
              <a:t>!</a:t>
            </a:r>
          </a:p>
          <a:p>
            <a:pPr marL="0" indent="0">
              <a:buNone/>
            </a:pPr>
            <a:r>
              <a:rPr lang="en-US" dirty="0" smtClean="0"/>
              <a:t>\</a:t>
            </a:r>
            <a:r>
              <a:rPr lang="en-US" dirty="0"/>
              <a:t>end{document}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818931"/>
            <a:ext cx="2980267" cy="1955336"/>
          </a:xfrm>
          <a:prstGeom prst="rect">
            <a:avLst/>
          </a:prstGeom>
          <a:noFill/>
          <a:ln w="28575" cmpd="sng">
            <a:solidFill>
              <a:srgbClr val="C7001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198533" y="4687000"/>
            <a:ext cx="284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70016"/>
                </a:solidFill>
              </a:rPr>
              <a:t>Main Body</a:t>
            </a:r>
            <a:endParaRPr lang="en-US" sz="2400" b="1" dirty="0">
              <a:solidFill>
                <a:srgbClr val="C7001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0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\documentclass{article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\title</a:t>
            </a:r>
            <a:r>
              <a:rPr lang="en-US" dirty="0" smtClean="0"/>
              <a:t>{Introduction to Latex}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\author</a:t>
            </a:r>
            <a:r>
              <a:rPr lang="en-US" dirty="0" smtClean="0"/>
              <a:t>{Anita Bahmanyar} </a:t>
            </a:r>
          </a:p>
          <a:p>
            <a:pPr marL="0" indent="0">
              <a:buNone/>
            </a:pPr>
            <a:r>
              <a:rPr lang="en-US" dirty="0" smtClean="0"/>
              <a:t>\</a:t>
            </a:r>
            <a:r>
              <a:rPr lang="en-US" dirty="0"/>
              <a:t>date</a:t>
            </a:r>
            <a:r>
              <a:rPr lang="en-US" dirty="0" smtClean="0"/>
              <a:t>{November 9, 2016} </a:t>
            </a:r>
          </a:p>
          <a:p>
            <a:pPr marL="0" indent="0">
              <a:buNone/>
            </a:pPr>
            <a:r>
              <a:rPr lang="en-US" dirty="0" smtClean="0"/>
              <a:t>\</a:t>
            </a:r>
            <a:r>
              <a:rPr lang="en-US" dirty="0"/>
              <a:t>begin{document}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\</a:t>
            </a:r>
            <a:r>
              <a:rPr lang="en-US" dirty="0"/>
              <a:t>maketitle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Hello </a:t>
            </a:r>
            <a:r>
              <a:rPr lang="en-US" dirty="0"/>
              <a:t>world</a:t>
            </a:r>
            <a:r>
              <a:rPr lang="en-US" dirty="0" smtClean="0"/>
              <a:t>!</a:t>
            </a:r>
          </a:p>
          <a:p>
            <a:pPr marL="0" indent="0">
              <a:buNone/>
            </a:pPr>
            <a:r>
              <a:rPr lang="en-US" dirty="0" smtClean="0"/>
              <a:t>\</a:t>
            </a:r>
            <a:r>
              <a:rPr lang="en-US" dirty="0"/>
              <a:t>end{document}</a:t>
            </a:r>
          </a:p>
        </p:txBody>
      </p:sp>
      <p:pic>
        <p:nvPicPr>
          <p:cNvPr id="4" name="Content Placeholder 3" descr="Screen Shot 2016-11-05 at 11.57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" b="540"/>
          <a:stretch>
            <a:fillRect/>
          </a:stretch>
        </p:blipFill>
        <p:spPr>
          <a:xfrm>
            <a:off x="541868" y="1718734"/>
            <a:ext cx="8229600" cy="452596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74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03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Numeric</a:t>
            </a:r>
          </a:p>
          <a:p>
            <a:pPr marL="457200" lvl="1" indent="0">
              <a:buNone/>
            </a:pPr>
            <a:r>
              <a:rPr lang="en-US" sz="2000" dirty="0" smtClean="0"/>
              <a:t>\begin{enumerate}</a:t>
            </a:r>
          </a:p>
          <a:p>
            <a:pPr marL="914400" lvl="2" indent="0">
              <a:buNone/>
            </a:pPr>
            <a:r>
              <a:rPr lang="en-US" sz="2000" dirty="0" smtClean="0"/>
              <a:t>\item point 1</a:t>
            </a:r>
          </a:p>
          <a:p>
            <a:pPr marL="914400" lvl="2" indent="0">
              <a:buNone/>
            </a:pPr>
            <a:r>
              <a:rPr lang="en-US" sz="2000" dirty="0" smtClean="0"/>
              <a:t>\item point 2</a:t>
            </a:r>
          </a:p>
          <a:p>
            <a:pPr marL="457200" lvl="1" indent="0">
              <a:buNone/>
            </a:pPr>
            <a:r>
              <a:rPr lang="en-US" sz="2000" dirty="0" smtClean="0"/>
              <a:t>\end{enumerate}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6-11-06 at 12.25.4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867" y="2130512"/>
            <a:ext cx="1960950" cy="120535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00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Numeric</a:t>
            </a:r>
          </a:p>
          <a:p>
            <a:pPr marL="457200" lvl="1" indent="0">
              <a:buNone/>
            </a:pPr>
            <a:r>
              <a:rPr lang="en-US" sz="2000" dirty="0" smtClean="0"/>
              <a:t>\begin{enumerate}</a:t>
            </a:r>
          </a:p>
          <a:p>
            <a:pPr marL="914400" lvl="2" indent="0">
              <a:buNone/>
            </a:pPr>
            <a:r>
              <a:rPr lang="en-US" sz="2000" dirty="0" smtClean="0"/>
              <a:t>\item point 1</a:t>
            </a:r>
          </a:p>
          <a:p>
            <a:pPr marL="914400" lvl="2" indent="0">
              <a:buNone/>
            </a:pPr>
            <a:r>
              <a:rPr lang="en-US" sz="2000" dirty="0" smtClean="0"/>
              <a:t>\item point 2</a:t>
            </a:r>
          </a:p>
          <a:p>
            <a:pPr marL="457200" lvl="1" indent="0">
              <a:buNone/>
            </a:pPr>
            <a:r>
              <a:rPr lang="en-US" sz="2000" dirty="0" smtClean="0"/>
              <a:t>\end{enumerate}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800" dirty="0" smtClean="0"/>
              <a:t>Points</a:t>
            </a:r>
          </a:p>
          <a:p>
            <a:pPr marL="457200" lvl="1" indent="0">
              <a:buNone/>
            </a:pPr>
            <a:r>
              <a:rPr lang="en-US" sz="2000" dirty="0" smtClean="0"/>
              <a:t>\begin{itemize}</a:t>
            </a:r>
          </a:p>
          <a:p>
            <a:pPr marL="457200" lvl="1" indent="0">
              <a:buNone/>
            </a:pPr>
            <a:r>
              <a:rPr lang="en-US" sz="2000" dirty="0" smtClean="0"/>
              <a:t>	\item point 1</a:t>
            </a:r>
          </a:p>
          <a:p>
            <a:pPr marL="457200" lvl="1" indent="0">
              <a:buNone/>
            </a:pPr>
            <a:r>
              <a:rPr lang="en-US" sz="2000" dirty="0" smtClean="0"/>
              <a:t>	\item point 2</a:t>
            </a:r>
          </a:p>
          <a:p>
            <a:pPr marL="457200" lvl="1" indent="0">
              <a:buNone/>
            </a:pPr>
            <a:r>
              <a:rPr lang="en-US" sz="2000" dirty="0" smtClean="0"/>
              <a:t>\end{itemize}</a:t>
            </a:r>
            <a:endParaRPr lang="en-US" sz="2000" dirty="0"/>
          </a:p>
        </p:txBody>
      </p:sp>
      <p:pic>
        <p:nvPicPr>
          <p:cNvPr id="4" name="Picture 3" descr="Screen Shot 2016-11-06 at 12.25.4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867" y="4690533"/>
            <a:ext cx="1960950" cy="1223345"/>
          </a:xfrm>
          <a:prstGeom prst="rect">
            <a:avLst/>
          </a:prstGeom>
        </p:spPr>
      </p:pic>
      <p:pic>
        <p:nvPicPr>
          <p:cNvPr id="5" name="Picture 4" descr="Screen Shot 2016-11-06 at 12.25.4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867" y="2130512"/>
            <a:ext cx="1960950" cy="120535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5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Nested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\</a:t>
            </a:r>
            <a:r>
              <a:rPr lang="en-US" dirty="0"/>
              <a:t>begin{enumerate}</a:t>
            </a:r>
          </a:p>
          <a:p>
            <a:pPr marL="0" indent="0">
              <a:buNone/>
            </a:pPr>
            <a:r>
              <a:rPr lang="en-US" dirty="0"/>
              <a:t>    \item point 1</a:t>
            </a:r>
          </a:p>
          <a:p>
            <a:pPr marL="0" indent="0">
              <a:buNone/>
            </a:pPr>
            <a:r>
              <a:rPr lang="en-US" dirty="0"/>
              <a:t>    \begin{enumerate}</a:t>
            </a:r>
          </a:p>
          <a:p>
            <a:pPr marL="0" indent="0">
              <a:buNone/>
            </a:pPr>
            <a:r>
              <a:rPr lang="en-US" dirty="0"/>
              <a:t>	    \item nested point 1</a:t>
            </a:r>
          </a:p>
          <a:p>
            <a:pPr marL="0" indent="0">
              <a:buNone/>
            </a:pPr>
            <a:r>
              <a:rPr lang="en-US" dirty="0"/>
              <a:t>	    \begin{enumerate}</a:t>
            </a:r>
          </a:p>
          <a:p>
            <a:pPr marL="0" indent="0">
              <a:buNone/>
            </a:pPr>
            <a:r>
              <a:rPr lang="en-US" dirty="0"/>
              <a:t>	        \item nested nested point 1</a:t>
            </a:r>
          </a:p>
          <a:p>
            <a:pPr marL="0" indent="0">
              <a:buNone/>
            </a:pPr>
            <a:r>
              <a:rPr lang="en-US" dirty="0"/>
              <a:t>	    \end{enumerate}</a:t>
            </a:r>
          </a:p>
          <a:p>
            <a:pPr marL="0" indent="0">
              <a:buNone/>
            </a:pPr>
            <a:r>
              <a:rPr lang="en-US" dirty="0"/>
              <a:t>    \end{enumerate}</a:t>
            </a:r>
          </a:p>
          <a:p>
            <a:pPr marL="0" indent="0">
              <a:buNone/>
            </a:pPr>
            <a:r>
              <a:rPr lang="en-US" dirty="0"/>
              <a:t>    \item point 2</a:t>
            </a:r>
          </a:p>
          <a:p>
            <a:pPr marL="0" indent="0">
              <a:buNone/>
            </a:pPr>
            <a:r>
              <a:rPr lang="en-US" dirty="0"/>
              <a:t>\end{enumerate}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89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Nested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\</a:t>
            </a:r>
            <a:r>
              <a:rPr lang="en-US" dirty="0"/>
              <a:t>begin{enumerate}</a:t>
            </a:r>
          </a:p>
          <a:p>
            <a:pPr marL="0" indent="0">
              <a:buNone/>
            </a:pPr>
            <a:r>
              <a:rPr lang="en-US" dirty="0"/>
              <a:t>    \item point 1</a:t>
            </a:r>
          </a:p>
          <a:p>
            <a:pPr marL="0" indent="0">
              <a:buNone/>
            </a:pPr>
            <a:r>
              <a:rPr lang="en-US" dirty="0"/>
              <a:t>    \begin{enumerate}</a:t>
            </a:r>
          </a:p>
          <a:p>
            <a:pPr marL="0" indent="0">
              <a:buNone/>
            </a:pPr>
            <a:r>
              <a:rPr lang="en-US" dirty="0"/>
              <a:t>	    \item nested point 1</a:t>
            </a:r>
          </a:p>
          <a:p>
            <a:pPr marL="0" indent="0">
              <a:buNone/>
            </a:pPr>
            <a:r>
              <a:rPr lang="en-US" dirty="0"/>
              <a:t>	    \begin{enumerate}</a:t>
            </a:r>
          </a:p>
          <a:p>
            <a:pPr marL="0" indent="0">
              <a:buNone/>
            </a:pPr>
            <a:r>
              <a:rPr lang="en-US" dirty="0"/>
              <a:t>	        \item nested nested point 1</a:t>
            </a:r>
          </a:p>
          <a:p>
            <a:pPr marL="0" indent="0">
              <a:buNone/>
            </a:pPr>
            <a:r>
              <a:rPr lang="en-US" dirty="0"/>
              <a:t>	    \end{enumerate}</a:t>
            </a:r>
          </a:p>
          <a:p>
            <a:pPr marL="0" indent="0">
              <a:buNone/>
            </a:pPr>
            <a:r>
              <a:rPr lang="en-US" dirty="0"/>
              <a:t>    \end{enumerate}</a:t>
            </a:r>
          </a:p>
          <a:p>
            <a:pPr marL="0" indent="0">
              <a:buNone/>
            </a:pPr>
            <a:r>
              <a:rPr lang="en-US" dirty="0"/>
              <a:t>    \item point 2</a:t>
            </a:r>
          </a:p>
          <a:p>
            <a:pPr marL="0" indent="0">
              <a:buNone/>
            </a:pPr>
            <a:r>
              <a:rPr lang="en-US" dirty="0"/>
              <a:t>\end{enumerate}</a:t>
            </a:r>
          </a:p>
        </p:txBody>
      </p:sp>
      <p:pic>
        <p:nvPicPr>
          <p:cNvPr id="7" name="Picture 6" descr="Screen Shot 2016-11-08 at 3.06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194" y="4809063"/>
            <a:ext cx="4148172" cy="192193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657597" y="4809063"/>
            <a:ext cx="4169836" cy="1970620"/>
          </a:xfrm>
          <a:prstGeom prst="rect">
            <a:avLst/>
          </a:prstGeom>
          <a:noFill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57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\usepackage{</a:t>
            </a:r>
            <a:r>
              <a:rPr lang="en-US" dirty="0" err="1" smtClean="0"/>
              <a:t>graphicx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\begin{figure</a:t>
            </a:r>
            <a:r>
              <a:rPr lang="en-US" dirty="0" smtClean="0"/>
              <a:t>}[H]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\centering</a:t>
            </a:r>
          </a:p>
          <a:p>
            <a:pPr marL="0" indent="0">
              <a:buNone/>
            </a:pPr>
            <a:r>
              <a:rPr lang="en-US" dirty="0"/>
              <a:t>	\</a:t>
            </a:r>
            <a:r>
              <a:rPr lang="en-US" dirty="0" err="1"/>
              <a:t>includegraphics</a:t>
            </a:r>
            <a:r>
              <a:rPr lang="en-US" dirty="0"/>
              <a:t>[scale</a:t>
            </a:r>
            <a:r>
              <a:rPr lang="en-US" dirty="0" smtClean="0"/>
              <a:t>=size]{filename}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\caption{}</a:t>
            </a:r>
          </a:p>
          <a:p>
            <a:pPr marL="0" indent="0">
              <a:buNone/>
            </a:pPr>
            <a:r>
              <a:rPr lang="en-US" dirty="0"/>
              <a:t>	\label{</a:t>
            </a:r>
            <a:r>
              <a:rPr lang="en-US" dirty="0" err="1" smtClean="0"/>
              <a:t>fig:label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\end{figure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09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\usepackage{</a:t>
            </a:r>
            <a:r>
              <a:rPr lang="en-US" dirty="0" err="1" smtClean="0"/>
              <a:t>graphicx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\begin{figure</a:t>
            </a:r>
            <a:r>
              <a:rPr lang="en-US" dirty="0" smtClean="0"/>
              <a:t>}[H]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\centering</a:t>
            </a:r>
          </a:p>
          <a:p>
            <a:pPr marL="0" indent="0">
              <a:buNone/>
            </a:pPr>
            <a:r>
              <a:rPr lang="en-US" dirty="0"/>
              <a:t>	\</a:t>
            </a:r>
            <a:r>
              <a:rPr lang="en-US" dirty="0" err="1"/>
              <a:t>includegraphics</a:t>
            </a:r>
            <a:r>
              <a:rPr lang="en-US" dirty="0"/>
              <a:t>[scale</a:t>
            </a:r>
            <a:r>
              <a:rPr lang="en-US" dirty="0" smtClean="0"/>
              <a:t>=size]{filename}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\caption{}</a:t>
            </a:r>
          </a:p>
          <a:p>
            <a:pPr marL="0" indent="0">
              <a:buNone/>
            </a:pPr>
            <a:r>
              <a:rPr lang="en-US" dirty="0"/>
              <a:t>	\label{</a:t>
            </a:r>
            <a:r>
              <a:rPr lang="en-US" dirty="0" err="1" smtClean="0"/>
              <a:t>fig:label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\end{figure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[h] : here          [t]   : top</a:t>
            </a:r>
          </a:p>
          <a:p>
            <a:pPr marL="0" indent="0">
              <a:buNone/>
            </a:pPr>
            <a:r>
              <a:rPr lang="en-US" dirty="0" smtClean="0"/>
              <a:t>[b] : bottom     [p] : separate page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57200" y="4944533"/>
            <a:ext cx="5266267" cy="1479550"/>
          </a:xfrm>
          <a:prstGeom prst="rect">
            <a:avLst/>
          </a:prstGeom>
          <a:noFill/>
          <a:ln w="28575" cmpd="sng">
            <a:solidFill>
              <a:srgbClr val="C7001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24666" y="2370667"/>
            <a:ext cx="575734" cy="474133"/>
          </a:xfrm>
          <a:prstGeom prst="rect">
            <a:avLst/>
          </a:prstGeom>
          <a:noFill/>
          <a:ln w="28575" cmpd="sng">
            <a:solidFill>
              <a:srgbClr val="C7001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200400" y="2370667"/>
            <a:ext cx="2523067" cy="2573866"/>
          </a:xfrm>
          <a:prstGeom prst="line">
            <a:avLst/>
          </a:prstGeom>
          <a:ln>
            <a:solidFill>
              <a:srgbClr val="C7001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457200" y="2370667"/>
            <a:ext cx="2167466" cy="2573866"/>
          </a:xfrm>
          <a:prstGeom prst="line">
            <a:avLst/>
          </a:prstGeom>
          <a:ln>
            <a:solidFill>
              <a:srgbClr val="C7001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74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890" y="243420"/>
            <a:ext cx="5819509" cy="6112930"/>
          </a:xfrm>
          <a:prstGeom prst="rect">
            <a:avLst/>
          </a:prstGeom>
        </p:spPr>
      </p:pic>
      <p:sp>
        <p:nvSpPr>
          <p:cNvPr id="7" name="Oval Callout 6"/>
          <p:cNvSpPr/>
          <p:nvPr/>
        </p:nvSpPr>
        <p:spPr>
          <a:xfrm flipH="1">
            <a:off x="1879600" y="50810"/>
            <a:ext cx="2912533" cy="1947333"/>
          </a:xfrm>
          <a:prstGeom prst="wedgeEllipseCallout">
            <a:avLst>
              <a:gd name="adj1" fmla="val -56298"/>
              <a:gd name="adj2" fmla="val 49457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06133" y="457194"/>
            <a:ext cx="1840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Latex is fun!</a:t>
            </a:r>
            <a:endParaRPr lang="en-US" sz="3600" dirty="0"/>
          </a:p>
        </p:txBody>
      </p:sp>
      <p:pic>
        <p:nvPicPr>
          <p:cNvPr id="13" name="Picture 12" descr="Screen Shot 2016-11-08 at 5.10.2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133" y="6362698"/>
            <a:ext cx="3492500" cy="381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3862" y="6495018"/>
            <a:ext cx="308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http://</a:t>
            </a:r>
            <a:r>
              <a:rPr lang="en-US" dirty="0" err="1"/>
              <a:t>www.clipartkid.com</a:t>
            </a:r>
            <a:r>
              <a:rPr lang="en-US" dirty="0"/>
              <a:t>/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59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057400"/>
            <a:ext cx="8466667" cy="3953933"/>
          </a:xfrm>
        </p:spPr>
        <p:txBody>
          <a:bodyPr/>
          <a:lstStyle/>
          <a:p>
            <a:r>
              <a:rPr lang="en-US" dirty="0" err="1" smtClean="0"/>
              <a:t>MikTex</a:t>
            </a:r>
            <a:r>
              <a:rPr lang="en-US" dirty="0" smtClean="0"/>
              <a:t>   (</a:t>
            </a:r>
            <a:r>
              <a:rPr lang="en-US" dirty="0">
                <a:hlinkClick r:id="rId2"/>
              </a:rPr>
              <a:t>http://miktex.org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                     - for Windows</a:t>
            </a:r>
          </a:p>
          <a:p>
            <a:r>
              <a:rPr lang="en-US" dirty="0" err="1" smtClean="0"/>
              <a:t>proTeXt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://www.tug.org/protext </a:t>
            </a:r>
            <a:r>
              <a:rPr lang="en-US" dirty="0" smtClean="0"/>
              <a:t>)   - for Windows</a:t>
            </a:r>
          </a:p>
          <a:p>
            <a:r>
              <a:rPr lang="en-US" dirty="0" err="1" smtClean="0"/>
              <a:t>MacTex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http://www.tug.org/mactex/</a:t>
            </a:r>
            <a:r>
              <a:rPr lang="en-US" dirty="0" smtClean="0"/>
              <a:t>) - for Mac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err="1"/>
              <a:t>Sharelatex</a:t>
            </a:r>
            <a:r>
              <a:rPr lang="en-US" dirty="0"/>
              <a:t> (</a:t>
            </a:r>
            <a:r>
              <a:rPr lang="en-US" dirty="0">
                <a:hlinkClick r:id="rId5"/>
              </a:rPr>
              <a:t>www.sharelatex.com</a:t>
            </a:r>
            <a:r>
              <a:rPr lang="en-US" dirty="0"/>
              <a:t>) - Online </a:t>
            </a:r>
          </a:p>
          <a:p>
            <a:r>
              <a:rPr lang="en-US" dirty="0"/>
              <a:t>Overleaf    (</a:t>
            </a:r>
            <a:r>
              <a:rPr lang="en-US" dirty="0">
                <a:hlinkClick r:id="rId6"/>
              </a:rPr>
              <a:t>www.overleaf.com</a:t>
            </a:r>
            <a:r>
              <a:rPr lang="en-US" dirty="0"/>
              <a:t>)     - Online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Installing Latex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25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\usepackage{</a:t>
            </a:r>
            <a:r>
              <a:rPr lang="en-US" dirty="0" err="1"/>
              <a:t>amsmath</a:t>
            </a:r>
            <a:r>
              <a:rPr lang="en-US" dirty="0" smtClean="0"/>
              <a:t>} for math equations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Equations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40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\usepackage{</a:t>
            </a:r>
            <a:r>
              <a:rPr lang="en-US" dirty="0" err="1"/>
              <a:t>amsmath</a:t>
            </a:r>
            <a:r>
              <a:rPr lang="en-US" dirty="0" smtClean="0"/>
              <a:t>} for math equations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Example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en-US" dirty="0"/>
          </a:p>
          <a:p>
            <a:r>
              <a:rPr lang="en-US" dirty="0" smtClean="0"/>
              <a:t>\begin{equation}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f(x) = \</a:t>
            </a:r>
            <a:r>
              <a:rPr lang="en-US" dirty="0" err="1" smtClean="0"/>
              <a:t>frac</a:t>
            </a:r>
            <a:r>
              <a:rPr lang="en-US" dirty="0" smtClean="0"/>
              <a:t>{x^2 + 1}{5} \</a:t>
            </a:r>
            <a:r>
              <a:rPr lang="en-US" dirty="0" err="1" smtClean="0"/>
              <a:t>int</a:t>
            </a:r>
            <a:r>
              <a:rPr lang="en-US" dirty="0" smtClean="0"/>
              <a:t> x dx</a:t>
            </a:r>
            <a:endParaRPr lang="en-US" dirty="0"/>
          </a:p>
          <a:p>
            <a:r>
              <a:rPr lang="en-US" dirty="0" smtClean="0"/>
              <a:t>\end{equation}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Equations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35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\usepackage{</a:t>
            </a:r>
            <a:r>
              <a:rPr lang="en-US" dirty="0" err="1"/>
              <a:t>amsmath</a:t>
            </a:r>
            <a:r>
              <a:rPr lang="en-US" dirty="0" smtClean="0"/>
              <a:t>} for math equations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Example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en-US" dirty="0"/>
          </a:p>
          <a:p>
            <a:r>
              <a:rPr lang="en-US" dirty="0" smtClean="0"/>
              <a:t>\begin{equation}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f(x) = \</a:t>
            </a:r>
            <a:r>
              <a:rPr lang="en-US" dirty="0" err="1" smtClean="0"/>
              <a:t>frac</a:t>
            </a:r>
            <a:r>
              <a:rPr lang="en-US" dirty="0" smtClean="0"/>
              <a:t>{x^2 + 1}{5} \</a:t>
            </a:r>
            <a:r>
              <a:rPr lang="en-US" dirty="0" err="1" smtClean="0"/>
              <a:t>int</a:t>
            </a:r>
            <a:r>
              <a:rPr lang="en-US" dirty="0" smtClean="0"/>
              <a:t> x dx</a:t>
            </a:r>
            <a:endParaRPr lang="en-US" dirty="0"/>
          </a:p>
          <a:p>
            <a:r>
              <a:rPr lang="en-US" dirty="0" smtClean="0"/>
              <a:t>\end{equation}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Equations</a:t>
            </a:r>
            <a:endParaRPr lang="en-US" dirty="0"/>
          </a:p>
        </p:txBody>
      </p:sp>
      <p:pic>
        <p:nvPicPr>
          <p:cNvPr id="2" name="Picture 1" descr="Screen Shot 2016-11-08 at 5.17.57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02"/>
          <a:stretch/>
        </p:blipFill>
        <p:spPr>
          <a:xfrm>
            <a:off x="2302934" y="4526403"/>
            <a:ext cx="4064000" cy="159976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96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Inline math mode can be inserted using $ math equation here$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Equations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91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Inline math mode can be inserted using $ math equation here$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Example: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We can use inline math such as $f(x) = 2x^3 + 5x$ in </a:t>
            </a:r>
            <a:r>
              <a:rPr lang="en-US" dirty="0" smtClean="0"/>
              <a:t>between </a:t>
            </a:r>
            <a:r>
              <a:rPr lang="en-US" dirty="0"/>
              <a:t>text.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Equations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30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Inline math mode can be inserted using $ math equation here$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Example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We can use inline math such as $f(x) = 2x^3 + 5x$ in </a:t>
            </a:r>
            <a:r>
              <a:rPr lang="en-US" dirty="0" smtClean="0"/>
              <a:t>between </a:t>
            </a:r>
            <a:r>
              <a:rPr lang="en-US" dirty="0"/>
              <a:t>text.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Equations</a:t>
            </a:r>
            <a:endParaRPr lang="en-US" dirty="0"/>
          </a:p>
        </p:txBody>
      </p:sp>
      <p:pic>
        <p:nvPicPr>
          <p:cNvPr id="2" name="Picture 1" descr="Screen Shot 2016-11-08 at 5.22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7167"/>
            <a:ext cx="9144000" cy="48070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51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\</a:t>
            </a:r>
            <a:r>
              <a:rPr lang="en-US" dirty="0" err="1" smtClean="0"/>
              <a:t>sqrt</a:t>
            </a:r>
            <a:r>
              <a:rPr lang="en-US" dirty="0" smtClean="0"/>
              <a:t>{x}</a:t>
            </a:r>
          </a:p>
          <a:p>
            <a:endParaRPr lang="en-US" dirty="0"/>
          </a:p>
          <a:p>
            <a:r>
              <a:rPr lang="en-US" dirty="0" smtClean="0"/>
              <a:t>\</a:t>
            </a:r>
            <a:r>
              <a:rPr lang="en-US" dirty="0" err="1" smtClean="0"/>
              <a:t>frac</a:t>
            </a:r>
            <a:r>
              <a:rPr lang="en-US" dirty="0" smtClean="0"/>
              <a:t>{x}{y}</a:t>
            </a:r>
          </a:p>
          <a:p>
            <a:endParaRPr lang="en-US" dirty="0"/>
          </a:p>
          <a:p>
            <a:r>
              <a:rPr lang="en-US" dirty="0" smtClean="0"/>
              <a:t>\</a:t>
            </a:r>
            <a:r>
              <a:rPr lang="en-US" dirty="0" err="1" smtClean="0"/>
              <a:t>int</a:t>
            </a:r>
            <a:r>
              <a:rPr lang="en-US" dirty="0" smtClean="0"/>
              <a:t> y </a:t>
            </a:r>
            <a:r>
              <a:rPr lang="en-US" dirty="0" err="1" smtClean="0"/>
              <a:t>dy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\alpha, \beta, …</a:t>
            </a:r>
          </a:p>
          <a:p>
            <a:endParaRPr lang="en-US" dirty="0"/>
          </a:p>
          <a:p>
            <a:r>
              <a:rPr lang="en-US" dirty="0" smtClean="0"/>
              <a:t>\</a:t>
            </a:r>
            <a:r>
              <a:rPr lang="en-US" dirty="0" err="1" smtClean="0"/>
              <a:t>frac</a:t>
            </a:r>
            <a:r>
              <a:rPr lang="en-US" dirty="0" smtClean="0"/>
              <a:t>{\partial f}{\partial x}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Equations</a:t>
            </a:r>
            <a:endParaRPr lang="en-US" dirty="0"/>
          </a:p>
        </p:txBody>
      </p:sp>
      <p:pic>
        <p:nvPicPr>
          <p:cNvPr id="6" name="Picture 5" descr="Screen Shot 2016-11-09 at 12.29.5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468" y="1092209"/>
            <a:ext cx="1769532" cy="495919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1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0072"/>
            <a:ext cx="8229600" cy="3603096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Daum Equation Editor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Codecogs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Online Equation Editors</a:t>
            </a:r>
            <a:endParaRPr lang="en-US" dirty="0"/>
          </a:p>
        </p:txBody>
      </p:sp>
      <p:pic>
        <p:nvPicPr>
          <p:cNvPr id="7" name="Picture 6" descr="Screen Shot 2016-11-09 at 12.39.53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532" y="1909591"/>
            <a:ext cx="6053202" cy="2785713"/>
          </a:xfrm>
          <a:prstGeom prst="rect">
            <a:avLst/>
          </a:prstGeom>
        </p:spPr>
      </p:pic>
      <p:pic>
        <p:nvPicPr>
          <p:cNvPr id="6" name="Picture 5" descr="Screen Shot 2016-11-09 at 12.40.33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92" y="4359728"/>
            <a:ext cx="7801386" cy="2361747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49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\begin{tabular}{| l l l |}</a:t>
            </a:r>
          </a:p>
          <a:p>
            <a:pPr marL="0" indent="0">
              <a:buNone/>
            </a:pPr>
            <a:r>
              <a:rPr lang="en-US" dirty="0"/>
              <a:t>\</a:t>
            </a:r>
            <a:r>
              <a:rPr lang="en-US" dirty="0" err="1"/>
              <a:t>hline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Column 1 &amp; Column 2 &amp; Column 3 \\ \</a:t>
            </a:r>
            <a:r>
              <a:rPr lang="en-US" dirty="0" err="1" smtClean="0"/>
              <a:t>hline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 &amp; B &amp; C \\ \</a:t>
            </a:r>
            <a:r>
              <a:rPr lang="en-US" dirty="0" err="1"/>
              <a:t>hline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 &amp; E &amp; F \\ \</a:t>
            </a:r>
            <a:r>
              <a:rPr lang="en-US" dirty="0" err="1"/>
              <a:t>hline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\end{tabular}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6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\begin{tabular}{| l l l |}</a:t>
            </a:r>
          </a:p>
          <a:p>
            <a:pPr marL="0" indent="0">
              <a:buNone/>
            </a:pPr>
            <a:r>
              <a:rPr lang="en-US" dirty="0"/>
              <a:t>\</a:t>
            </a:r>
            <a:r>
              <a:rPr lang="en-US" dirty="0" err="1"/>
              <a:t>hline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Column 1 &amp; Column 2 &amp; Column 3 \\ \</a:t>
            </a:r>
            <a:r>
              <a:rPr lang="en-US" dirty="0" err="1" smtClean="0"/>
              <a:t>hline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 &amp; B &amp; C \\ \</a:t>
            </a:r>
            <a:r>
              <a:rPr lang="en-US" dirty="0" err="1"/>
              <a:t>hline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 &amp; E &amp; F \\ \</a:t>
            </a:r>
            <a:r>
              <a:rPr lang="en-US" dirty="0" err="1"/>
              <a:t>hline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\end{tabular}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pic>
        <p:nvPicPr>
          <p:cNvPr id="2" name="Picture 1" descr="Screen Shot 2016-11-09 at 12.37.3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4457700"/>
            <a:ext cx="7505700" cy="20701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84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pronounced as Lay-tech or </a:t>
            </a:r>
            <a:r>
              <a:rPr lang="en-US" dirty="0" err="1" smtClean="0"/>
              <a:t>Lah</a:t>
            </a:r>
            <a:r>
              <a:rPr lang="en-US" dirty="0" smtClean="0"/>
              <a:t>-tech</a:t>
            </a:r>
          </a:p>
          <a:p>
            <a:endParaRPr lang="en-US" dirty="0"/>
          </a:p>
          <a:p>
            <a:r>
              <a:rPr lang="en-US" dirty="0" smtClean="0"/>
              <a:t>It is a markup language similar to HTML (instructions mentioned in tags and text)</a:t>
            </a:r>
          </a:p>
          <a:p>
            <a:endParaRPr lang="en-US" dirty="0"/>
          </a:p>
          <a:p>
            <a:r>
              <a:rPr lang="en-US" dirty="0" smtClean="0"/>
              <a:t>Used widely in academia</a:t>
            </a:r>
          </a:p>
          <a:p>
            <a:endParaRPr lang="en-US" dirty="0"/>
          </a:p>
          <a:p>
            <a:r>
              <a:rPr lang="en-US" dirty="0" smtClean="0"/>
              <a:t>Written as </a:t>
            </a:r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7" name="Picture 6" descr="Screen Shot 2016-11-06 at 12.52.1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304" y="4588933"/>
            <a:ext cx="1341829" cy="57573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87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Bold/ Italic/ underlined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65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128" y="2421465"/>
            <a:ext cx="8229600" cy="3789363"/>
          </a:xfrm>
        </p:spPr>
        <p:txBody>
          <a:bodyPr/>
          <a:lstStyle/>
          <a:p>
            <a:r>
              <a:rPr lang="en-US" dirty="0" smtClean="0"/>
              <a:t>\</a:t>
            </a:r>
            <a:r>
              <a:rPr lang="en-US" dirty="0" err="1" smtClean="0"/>
              <a:t>textbf</a:t>
            </a:r>
            <a:r>
              <a:rPr lang="en-US" dirty="0" smtClean="0"/>
              <a:t>{text} : bold face text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Bold/ Italic/ underlined</a:t>
            </a:r>
            <a:endParaRPr lang="en-US" dirty="0"/>
          </a:p>
        </p:txBody>
      </p:sp>
      <p:pic>
        <p:nvPicPr>
          <p:cNvPr id="2" name="Picture 1" descr="Screen Shot 2016-11-08 at 5.37.30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829"/>
          <a:stretch/>
        </p:blipFill>
        <p:spPr>
          <a:xfrm>
            <a:off x="6544727" y="2302934"/>
            <a:ext cx="1765300" cy="86359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22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128" y="2421465"/>
            <a:ext cx="8229600" cy="3789363"/>
          </a:xfrm>
        </p:spPr>
        <p:txBody>
          <a:bodyPr/>
          <a:lstStyle/>
          <a:p>
            <a:r>
              <a:rPr lang="en-US" dirty="0" smtClean="0"/>
              <a:t>\</a:t>
            </a:r>
            <a:r>
              <a:rPr lang="en-US" dirty="0" err="1" smtClean="0"/>
              <a:t>textbf</a:t>
            </a:r>
            <a:r>
              <a:rPr lang="en-US" dirty="0" smtClean="0"/>
              <a:t>{text} : bold face text</a:t>
            </a:r>
          </a:p>
          <a:p>
            <a:endParaRPr lang="en-US" dirty="0"/>
          </a:p>
          <a:p>
            <a:r>
              <a:rPr lang="en-US" dirty="0" smtClean="0"/>
              <a:t>\</a:t>
            </a:r>
            <a:r>
              <a:rPr lang="en-US" dirty="0" err="1" smtClean="0"/>
              <a:t>textit</a:t>
            </a:r>
            <a:r>
              <a:rPr lang="en-US" dirty="0" smtClean="0"/>
              <a:t>{text} : italic text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Bold/ Italic/ underlined</a:t>
            </a:r>
            <a:endParaRPr lang="en-US" dirty="0"/>
          </a:p>
        </p:txBody>
      </p:sp>
      <p:pic>
        <p:nvPicPr>
          <p:cNvPr id="2" name="Picture 1" descr="Screen Shot 2016-11-08 at 5.37.30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59"/>
          <a:stretch/>
        </p:blipFill>
        <p:spPr>
          <a:xfrm>
            <a:off x="6544727" y="2302934"/>
            <a:ext cx="1765300" cy="172719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22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128" y="2421465"/>
            <a:ext cx="8229600" cy="3789363"/>
          </a:xfrm>
        </p:spPr>
        <p:txBody>
          <a:bodyPr/>
          <a:lstStyle/>
          <a:p>
            <a:r>
              <a:rPr lang="en-US" dirty="0" smtClean="0"/>
              <a:t>\</a:t>
            </a:r>
            <a:r>
              <a:rPr lang="en-US" dirty="0" err="1" smtClean="0"/>
              <a:t>textbf</a:t>
            </a:r>
            <a:r>
              <a:rPr lang="en-US" dirty="0" smtClean="0"/>
              <a:t>{text} : bold face text</a:t>
            </a:r>
          </a:p>
          <a:p>
            <a:endParaRPr lang="en-US" dirty="0"/>
          </a:p>
          <a:p>
            <a:r>
              <a:rPr lang="en-US" dirty="0" smtClean="0"/>
              <a:t>\</a:t>
            </a:r>
            <a:r>
              <a:rPr lang="en-US" dirty="0" err="1" smtClean="0"/>
              <a:t>textit</a:t>
            </a:r>
            <a:r>
              <a:rPr lang="en-US" dirty="0" smtClean="0"/>
              <a:t>{text} : italic text</a:t>
            </a:r>
          </a:p>
          <a:p>
            <a:endParaRPr lang="en-US" dirty="0"/>
          </a:p>
          <a:p>
            <a:r>
              <a:rPr lang="en-US" dirty="0" smtClean="0"/>
              <a:t>\underlined{text} : underlined text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Bold/ Italic/ underlined</a:t>
            </a:r>
            <a:endParaRPr lang="en-US" dirty="0"/>
          </a:p>
        </p:txBody>
      </p:sp>
      <p:pic>
        <p:nvPicPr>
          <p:cNvPr id="2" name="Picture 1" descr="Screen Shot 2016-11-08 at 5.37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727" y="2302934"/>
            <a:ext cx="1765300" cy="25273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98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\label{} to reference figures, tables, equations, sections,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 smtClean="0"/>
          </a:p>
          <a:p>
            <a:r>
              <a:rPr lang="en-US" sz="3200" dirty="0" smtClean="0"/>
              <a:t>For reference:</a:t>
            </a:r>
            <a:endParaRPr lang="en-US" sz="3200" dirty="0"/>
          </a:p>
          <a:p>
            <a:pPr marL="0" indent="0">
              <a:buNone/>
            </a:pPr>
            <a:r>
              <a:rPr lang="en-US" dirty="0" smtClean="0"/>
              <a:t>	\label{</a:t>
            </a:r>
            <a:r>
              <a:rPr lang="en-US" dirty="0" err="1" smtClean="0"/>
              <a:t>fig:labelname</a:t>
            </a:r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sz="3200" dirty="0" smtClean="0"/>
              <a:t>For calling the label:</a:t>
            </a:r>
            <a:endParaRPr lang="en-US" sz="3200" dirty="0"/>
          </a:p>
          <a:p>
            <a:pPr marL="0" indent="0">
              <a:buNone/>
            </a:pPr>
            <a:r>
              <a:rPr lang="en-US" dirty="0" smtClean="0"/>
              <a:t>	\ref{</a:t>
            </a:r>
            <a:r>
              <a:rPr lang="en-US" dirty="0" err="1" smtClean="0"/>
              <a:t>fig:labelname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fig, sec, </a:t>
            </a:r>
            <a:r>
              <a:rPr lang="en-US" dirty="0" err="1" smtClean="0"/>
              <a:t>eq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Cross-</a:t>
            </a:r>
            <a:r>
              <a:rPr lang="en-US" dirty="0" smtClean="0"/>
              <a:t>referencing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18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Method 1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 smtClean="0"/>
              <a:t>Bibliography inside the file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\</a:t>
            </a:r>
            <a:r>
              <a:rPr lang="en-US" dirty="0"/>
              <a:t>begin{</a:t>
            </a:r>
            <a:r>
              <a:rPr lang="en-US" dirty="0" err="1"/>
              <a:t>thebibliography</a:t>
            </a:r>
            <a:r>
              <a:rPr lang="en-US" dirty="0"/>
              <a:t>}</a:t>
            </a:r>
            <a:r>
              <a:rPr lang="en-US" dirty="0" smtClean="0"/>
              <a:t>{} </a:t>
            </a:r>
          </a:p>
          <a:p>
            <a:pPr marL="0" indent="0">
              <a:buNone/>
            </a:pPr>
            <a:r>
              <a:rPr lang="en-US" dirty="0" smtClean="0"/>
              <a:t>	\</a:t>
            </a:r>
            <a:r>
              <a:rPr lang="en-US" dirty="0" err="1"/>
              <a:t>bibitem</a:t>
            </a:r>
            <a:r>
              <a:rPr lang="en-US" dirty="0" smtClean="0"/>
              <a:t>{reference 1}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\</a:t>
            </a:r>
            <a:r>
              <a:rPr lang="en-US" dirty="0" err="1"/>
              <a:t>bibitem</a:t>
            </a:r>
            <a:r>
              <a:rPr lang="en-US" dirty="0" smtClean="0"/>
              <a:t>{reference 2}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\</a:t>
            </a:r>
            <a:r>
              <a:rPr lang="en-US" dirty="0" smtClean="0"/>
              <a:t>end{</a:t>
            </a:r>
            <a:r>
              <a:rPr lang="en-US" dirty="0" err="1"/>
              <a:t>thebibliography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We </a:t>
            </a:r>
            <a:r>
              <a:rPr lang="en-US" dirty="0" smtClean="0">
                <a:solidFill>
                  <a:schemeClr val="tx1"/>
                </a:solidFill>
              </a:rPr>
              <a:t>can </a:t>
            </a:r>
            <a:r>
              <a:rPr lang="en-US" dirty="0">
                <a:solidFill>
                  <a:schemeClr val="tx1"/>
                </a:solidFill>
              </a:rPr>
              <a:t>cite it as: </a:t>
            </a:r>
            <a:r>
              <a:rPr lang="en-US" b="1" dirty="0">
                <a:solidFill>
                  <a:schemeClr val="tx1"/>
                </a:solidFill>
              </a:rPr>
              <a:t>\cite{reference 1}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8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Method 2: </a:t>
            </a:r>
          </a:p>
          <a:p>
            <a:pPr marL="0" indent="0">
              <a:buNone/>
            </a:pPr>
            <a:r>
              <a:rPr lang="en-US" dirty="0" smtClean="0"/>
              <a:t>Using a separate .bib file: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Inside .</a:t>
            </a:r>
            <a:r>
              <a:rPr lang="en-US" dirty="0" err="1" smtClean="0"/>
              <a:t>tex</a:t>
            </a:r>
            <a:r>
              <a:rPr lang="en-US" dirty="0" smtClean="0"/>
              <a:t> file: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\</a:t>
            </a:r>
            <a:r>
              <a:rPr lang="en-US" dirty="0" err="1"/>
              <a:t>bibliographystyle</a:t>
            </a:r>
            <a:r>
              <a:rPr lang="en-US" dirty="0" smtClean="0"/>
              <a:t>{</a:t>
            </a:r>
            <a:r>
              <a:rPr lang="en-US" dirty="0" err="1" smtClean="0"/>
              <a:t>bibstyle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\</a:t>
            </a:r>
            <a:r>
              <a:rPr lang="en-US" dirty="0"/>
              <a:t>bibliography</a:t>
            </a:r>
            <a:r>
              <a:rPr lang="en-US" dirty="0" smtClean="0"/>
              <a:t>{filename}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Bibliography styles can be found at: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https://www.sharelatex.com/</a:t>
            </a:r>
            <a:r>
              <a:rPr lang="en-US" dirty="0" smtClean="0">
                <a:hlinkClick r:id="rId2"/>
              </a:rPr>
              <a:t>learn/Bibtex_bibliography_styles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06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pic>
        <p:nvPicPr>
          <p:cNvPr id="2" name="Picture 1" descr="Screen Shot 2016-11-08 at 6.38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55" y="1203549"/>
            <a:ext cx="8369285" cy="519007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33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pic>
        <p:nvPicPr>
          <p:cNvPr id="2" name="Picture 1" descr="Screen Shot 2016-11-08 at 6.38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55" y="1203549"/>
            <a:ext cx="8369285" cy="5190079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23355" y="1203548"/>
            <a:ext cx="914400" cy="328927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00" y="3333963"/>
            <a:ext cx="1845733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Entry Type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23355" y="3591148"/>
            <a:ext cx="609600" cy="328927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89489" y="5233681"/>
            <a:ext cx="643488" cy="328927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3" idx="3"/>
          </p:cNvCxnSpPr>
          <p:nvPr/>
        </p:nvCxnSpPr>
        <p:spPr>
          <a:xfrm>
            <a:off x="1337755" y="1368012"/>
            <a:ext cx="2404512" cy="210332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032977" y="3795628"/>
            <a:ext cx="2709290" cy="15891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151510" y="3675704"/>
            <a:ext cx="2590757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57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pic>
        <p:nvPicPr>
          <p:cNvPr id="2" name="Picture 1" descr="Screen Shot 2016-11-08 at 6.38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55" y="1203549"/>
            <a:ext cx="8369285" cy="5190079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405489" y="1203548"/>
            <a:ext cx="914400" cy="328927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00" y="3333963"/>
            <a:ext cx="2404533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Reference name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49888" y="3608081"/>
            <a:ext cx="1574778" cy="328927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083744" y="5233681"/>
            <a:ext cx="1405455" cy="328927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116667" y="1532475"/>
            <a:ext cx="1625600" cy="193885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930400" y="3795628"/>
            <a:ext cx="1811867" cy="143805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624666" y="3675704"/>
            <a:ext cx="1117601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42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Intended for authors to focus on writing instead of formatting and visualization while writing</a:t>
            </a:r>
          </a:p>
          <a:p>
            <a:endParaRPr lang="en-US" dirty="0"/>
          </a:p>
          <a:p>
            <a:r>
              <a:rPr lang="en-US" dirty="0" smtClean="0"/>
              <a:t>Easy to include math equations</a:t>
            </a:r>
          </a:p>
          <a:p>
            <a:endParaRPr lang="en-US" dirty="0"/>
          </a:p>
          <a:p>
            <a:r>
              <a:rPr lang="en-US" dirty="0" smtClean="0"/>
              <a:t>Good for large documents (cross-referencing)</a:t>
            </a:r>
          </a:p>
          <a:p>
            <a:endParaRPr lang="en-US" dirty="0"/>
          </a:p>
          <a:p>
            <a:r>
              <a:rPr lang="en-US" dirty="0" smtClean="0"/>
              <a:t>Automatic generation of bibliography</a:t>
            </a:r>
          </a:p>
          <a:p>
            <a:endParaRPr lang="en-US" dirty="0"/>
          </a:p>
          <a:p>
            <a:r>
              <a:rPr lang="en-US" dirty="0" smtClean="0"/>
              <a:t>Looks pretty compared to MS Office!</a:t>
            </a:r>
          </a:p>
          <a:p>
            <a:endParaRPr lang="en-US" dirty="0"/>
          </a:p>
          <a:p>
            <a:r>
              <a:rPr lang="en-US" dirty="0" smtClean="0"/>
              <a:t>Its free!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Why Latex?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57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pic>
        <p:nvPicPr>
          <p:cNvPr id="2" name="Picture 1" descr="Screen Shot 2016-11-08 at 6.38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55" y="1203549"/>
            <a:ext cx="8369285" cy="5190079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609623" y="1474481"/>
            <a:ext cx="8009444" cy="1895252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09624" y="3877733"/>
            <a:ext cx="8009444" cy="1032934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09623" y="5486400"/>
            <a:ext cx="8009444" cy="745067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63335" y="3384762"/>
            <a:ext cx="3572933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Reference </a:t>
            </a:r>
            <a:r>
              <a:rPr lang="en-US" sz="2400" b="1" dirty="0" smtClean="0">
                <a:solidFill>
                  <a:srgbClr val="FF0000"/>
                </a:solidFill>
              </a:rPr>
              <a:t>Information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72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https://www.sharelatex.com/learn/</a:t>
            </a:r>
            <a:r>
              <a:rPr lang="en-US" dirty="0" smtClean="0">
                <a:hlinkClick r:id="rId2"/>
              </a:rPr>
              <a:t>Bibliography_management_with_bibtex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>
                <a:hlinkClick r:id="rId3"/>
              </a:rPr>
              <a:t>https://www.sharelatex.com/learn/</a:t>
            </a:r>
            <a:r>
              <a:rPr lang="en-US" dirty="0" smtClean="0">
                <a:hlinkClick r:id="rId3"/>
              </a:rPr>
              <a:t>Bibtex_bibliography_styles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4"/>
              </a:rPr>
              <a:t>http://www.howtotex.com/download/</a:t>
            </a:r>
            <a:r>
              <a:rPr lang="en-US" dirty="0" smtClean="0">
                <a:hlinkClick r:id="rId4"/>
              </a:rPr>
              <a:t>FiveMinuteGuideToLaTeX.pdf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84676"/>
            <a:ext cx="8229600" cy="10075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12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3210"/>
            <a:ext cx="8229600" cy="1007533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424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912543"/>
            <a:ext cx="8229600" cy="1007533"/>
          </a:xfrm>
        </p:spPr>
        <p:txBody>
          <a:bodyPr/>
          <a:lstStyle/>
          <a:p>
            <a:r>
              <a:rPr lang="en-US" dirty="0" smtClean="0"/>
              <a:t>Extra Slides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856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2209"/>
            <a:ext cx="8229600" cy="537632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\begin{table}[h!]</a:t>
            </a:r>
          </a:p>
          <a:p>
            <a:pPr marL="0" indent="0">
              <a:buNone/>
            </a:pPr>
            <a:r>
              <a:rPr lang="en-US" dirty="0"/>
              <a:t>\caption{Title} % title of Table</a:t>
            </a:r>
          </a:p>
          <a:p>
            <a:pPr marL="0" indent="0">
              <a:buNone/>
            </a:pPr>
            <a:r>
              <a:rPr lang="en-US" dirty="0"/>
              <a:t>\</a:t>
            </a:r>
            <a:r>
              <a:rPr lang="en-US" dirty="0" smtClean="0"/>
              <a:t>centering       </a:t>
            </a:r>
            <a:r>
              <a:rPr lang="en-US" dirty="0"/>
              <a:t>% used for centering table</a:t>
            </a:r>
          </a:p>
          <a:p>
            <a:pPr marL="0" indent="0">
              <a:buNone/>
            </a:pPr>
            <a:r>
              <a:rPr lang="en-US" dirty="0"/>
              <a:t>\begin{tabular}{| c | c | c | c | } % centered columns (4 columns)</a:t>
            </a:r>
          </a:p>
          <a:p>
            <a:pPr marL="0" indent="0">
              <a:buNone/>
            </a:pPr>
            <a:r>
              <a:rPr lang="en-US" dirty="0"/>
              <a:t>\</a:t>
            </a:r>
            <a:r>
              <a:rPr lang="en-US" dirty="0" err="1"/>
              <a:t>hline</a:t>
            </a:r>
            <a:r>
              <a:rPr lang="en-US" dirty="0"/>
              <a:t> %inserts double horizontal lines</a:t>
            </a:r>
          </a:p>
          <a:p>
            <a:pPr marL="0" indent="0">
              <a:buNone/>
            </a:pPr>
            <a:r>
              <a:rPr lang="en-US" dirty="0"/>
              <a:t> &amp;  Column 1 &amp;  Column 2 &amp; Column 3  \\ [0.5ex] % inserts 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%heading</a:t>
            </a:r>
          </a:p>
          <a:p>
            <a:pPr marL="0" indent="0">
              <a:buNone/>
            </a:pPr>
            <a:r>
              <a:rPr lang="en-US" dirty="0"/>
              <a:t>\</a:t>
            </a:r>
            <a:r>
              <a:rPr lang="en-US" dirty="0" err="1"/>
              <a:t>hline</a:t>
            </a:r>
            <a:r>
              <a:rPr lang="en-US" dirty="0"/>
              <a:t> % inserts single horizontal line</a:t>
            </a:r>
          </a:p>
          <a:p>
            <a:pPr marL="0" indent="0">
              <a:buNone/>
            </a:pPr>
            <a:r>
              <a:rPr lang="en-US" dirty="0"/>
              <a:t>                   </a:t>
            </a:r>
          </a:p>
          <a:p>
            <a:pPr marL="0" indent="0">
              <a:buNone/>
            </a:pPr>
            <a:r>
              <a:rPr lang="en-US" dirty="0"/>
              <a:t>Row 1 &amp; 1 &amp;  2  &amp;  3   \\ \</a:t>
            </a:r>
            <a:r>
              <a:rPr lang="en-US" dirty="0" err="1"/>
              <a:t>hline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Row 2 &amp; 4 &amp;  5  &amp;  6   \\ \</a:t>
            </a:r>
            <a:r>
              <a:rPr lang="en-US" dirty="0" err="1"/>
              <a:t>hline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Ro2 3 &amp; 7 &amp;  8  &amp;   9  \\%[1ex] %adds vertical space</a:t>
            </a:r>
          </a:p>
          <a:p>
            <a:pPr marL="0" indent="0">
              <a:buNone/>
            </a:pPr>
            <a:r>
              <a:rPr lang="en-US" dirty="0"/>
              <a:t>\</a:t>
            </a:r>
            <a:r>
              <a:rPr lang="en-US" dirty="0" err="1"/>
              <a:t>hline</a:t>
            </a:r>
            <a:r>
              <a:rPr lang="en-US" dirty="0"/>
              <a:t> %inserts single line</a:t>
            </a:r>
          </a:p>
          <a:p>
            <a:pPr marL="0" indent="0">
              <a:buNone/>
            </a:pPr>
            <a:r>
              <a:rPr lang="en-US" dirty="0"/>
              <a:t>\end{tabular}</a:t>
            </a:r>
          </a:p>
          <a:p>
            <a:pPr marL="0" indent="0">
              <a:buNone/>
            </a:pPr>
            <a:r>
              <a:rPr lang="en-US" dirty="0"/>
              <a:t>\label{table:table1} % is used to refer this table in the text</a:t>
            </a:r>
          </a:p>
          <a:p>
            <a:pPr marL="0" indent="0">
              <a:buNone/>
            </a:pPr>
            <a:r>
              <a:rPr lang="en-US" dirty="0"/>
              <a:t>\end{table}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36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pic>
        <p:nvPicPr>
          <p:cNvPr id="5" name="Picture 4" descr="Screen Shot 2016-11-06 at 12.48.5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71" y="1828080"/>
            <a:ext cx="8686800" cy="336452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63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many files generated while creating a latex document including .log, .</a:t>
            </a:r>
            <a:r>
              <a:rPr lang="en-US" dirty="0" err="1" smtClean="0"/>
              <a:t>tex</a:t>
            </a:r>
            <a:r>
              <a:rPr lang="en-US" dirty="0" smtClean="0"/>
              <a:t>, .bib</a:t>
            </a:r>
          </a:p>
          <a:p>
            <a:endParaRPr lang="en-US" dirty="0"/>
          </a:p>
          <a:p>
            <a:r>
              <a:rPr lang="en-US" dirty="0" smtClean="0"/>
              <a:t>.</a:t>
            </a:r>
            <a:r>
              <a:rPr lang="en-US" dirty="0" err="1" smtClean="0"/>
              <a:t>tex</a:t>
            </a:r>
            <a:r>
              <a:rPr lang="en-US" dirty="0" smtClean="0"/>
              <a:t> is the file we will be </a:t>
            </a:r>
            <a:r>
              <a:rPr lang="en-US" dirty="0" err="1" smtClean="0"/>
              <a:t>editting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84676"/>
            <a:ext cx="8229600" cy="10075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50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Document Class</a:t>
            </a:r>
          </a:p>
          <a:p>
            <a:pPr lvl="1"/>
            <a:r>
              <a:rPr lang="en-US" sz="2000" dirty="0" smtClean="0"/>
              <a:t>{a</a:t>
            </a:r>
            <a:r>
              <a:rPr lang="en-US" sz="2000" dirty="0" smtClean="0"/>
              <a:t>rticle</a:t>
            </a:r>
            <a:r>
              <a:rPr lang="en-US" sz="2000" dirty="0" smtClean="0"/>
              <a:t>, report, book, </a:t>
            </a:r>
            <a:r>
              <a:rPr lang="en-US" sz="2000" dirty="0" smtClean="0"/>
              <a:t>letter}, font, </a:t>
            </a:r>
            <a:r>
              <a:rPr lang="en-US" sz="2000" dirty="0" err="1" smtClean="0"/>
              <a:t>fontsize</a:t>
            </a:r>
            <a:endParaRPr lang="en-US" sz="2000" dirty="0" smtClean="0"/>
          </a:p>
          <a:p>
            <a:pPr lvl="1"/>
            <a:r>
              <a:rPr lang="en-US" sz="2000" dirty="0"/>
              <a:t>\</a:t>
            </a:r>
            <a:r>
              <a:rPr lang="en-US" sz="2000" dirty="0" smtClean="0"/>
              <a:t>documentclass[12pt]{</a:t>
            </a:r>
            <a:r>
              <a:rPr lang="en-US" sz="2000" dirty="0"/>
              <a:t>article</a:t>
            </a:r>
            <a:r>
              <a:rPr lang="en-US" sz="2000" dirty="0" smtClean="0"/>
              <a:t>}</a:t>
            </a:r>
          </a:p>
          <a:p>
            <a:endParaRPr lang="en-US" dirty="0"/>
          </a:p>
          <a:p>
            <a:r>
              <a:rPr lang="en-US" sz="2800" dirty="0" smtClean="0"/>
              <a:t>Packages</a:t>
            </a:r>
          </a:p>
          <a:p>
            <a:pPr lvl="1"/>
            <a:r>
              <a:rPr lang="en-US" sz="2000" dirty="0" smtClean="0"/>
              <a:t>Gra</a:t>
            </a:r>
            <a:r>
              <a:rPr lang="en-US" sz="2000" dirty="0"/>
              <a:t>p</a:t>
            </a:r>
            <a:r>
              <a:rPr lang="en-US" sz="2000" dirty="0" smtClean="0"/>
              <a:t>hics, math, formatting</a:t>
            </a:r>
          </a:p>
          <a:p>
            <a:pPr lvl="1"/>
            <a:r>
              <a:rPr lang="en-US" sz="2000" dirty="0" smtClean="0"/>
              <a:t>\usepackage{geometry}</a:t>
            </a:r>
          </a:p>
          <a:p>
            <a:endParaRPr lang="en-US" dirty="0"/>
          </a:p>
          <a:p>
            <a:r>
              <a:rPr lang="en-US" sz="2800" dirty="0" smtClean="0"/>
              <a:t>Main Body</a:t>
            </a:r>
          </a:p>
          <a:p>
            <a:pPr lvl="1"/>
            <a:r>
              <a:rPr lang="en-US" sz="2000" dirty="0" smtClean="0"/>
              <a:t>Text, sections and bibliography</a:t>
            </a:r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84676"/>
            <a:ext cx="8229600" cy="10075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47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\documentclass{article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\usepackage{}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\</a:t>
            </a:r>
            <a:r>
              <a:rPr lang="en-US" dirty="0"/>
              <a:t>title</a:t>
            </a:r>
            <a:r>
              <a:rPr lang="en-US" dirty="0" smtClean="0"/>
              <a:t>{Introduction to Latex}</a:t>
            </a:r>
          </a:p>
          <a:p>
            <a:pPr marL="0" indent="0">
              <a:buNone/>
            </a:pPr>
            <a:r>
              <a:rPr lang="en-US" dirty="0" smtClean="0"/>
              <a:t>\</a:t>
            </a:r>
            <a:r>
              <a:rPr lang="en-US" dirty="0"/>
              <a:t>author</a:t>
            </a:r>
            <a:r>
              <a:rPr lang="en-US" dirty="0" smtClean="0"/>
              <a:t>{Anita Bahmanyar} </a:t>
            </a:r>
          </a:p>
          <a:p>
            <a:pPr marL="0" indent="0">
              <a:buNone/>
            </a:pPr>
            <a:r>
              <a:rPr lang="en-US" dirty="0" smtClean="0"/>
              <a:t>\</a:t>
            </a:r>
            <a:r>
              <a:rPr lang="en-US" dirty="0"/>
              <a:t>date</a:t>
            </a:r>
            <a:r>
              <a:rPr lang="en-US" dirty="0" smtClean="0"/>
              <a:t>{November 9, 2016} </a:t>
            </a:r>
          </a:p>
          <a:p>
            <a:pPr marL="0" indent="0">
              <a:buNone/>
            </a:pPr>
            <a:r>
              <a:rPr lang="en-US" dirty="0" smtClean="0"/>
              <a:t>\</a:t>
            </a:r>
            <a:r>
              <a:rPr lang="en-US" dirty="0"/>
              <a:t>begin{document}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\</a:t>
            </a:r>
            <a:r>
              <a:rPr lang="en-US" dirty="0"/>
              <a:t>maketitle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Hello </a:t>
            </a:r>
            <a:r>
              <a:rPr lang="en-US" dirty="0"/>
              <a:t>world</a:t>
            </a:r>
            <a:r>
              <a:rPr lang="en-US" dirty="0" smtClean="0"/>
              <a:t>!</a:t>
            </a:r>
          </a:p>
          <a:p>
            <a:pPr marL="0" indent="0">
              <a:buNone/>
            </a:pPr>
            <a:r>
              <a:rPr lang="en-US" dirty="0" smtClean="0"/>
              <a:t>\</a:t>
            </a:r>
            <a:r>
              <a:rPr lang="en-US" dirty="0"/>
              <a:t>end{document}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961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\documentclass{article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\usepackage{}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\</a:t>
            </a:r>
            <a:r>
              <a:rPr lang="en-US" dirty="0"/>
              <a:t>title</a:t>
            </a:r>
            <a:r>
              <a:rPr lang="en-US" dirty="0" smtClean="0"/>
              <a:t>{Introduction to Latex}</a:t>
            </a:r>
          </a:p>
          <a:p>
            <a:pPr marL="0" indent="0">
              <a:buNone/>
            </a:pPr>
            <a:r>
              <a:rPr lang="en-US" dirty="0" smtClean="0"/>
              <a:t>\</a:t>
            </a:r>
            <a:r>
              <a:rPr lang="en-US" dirty="0"/>
              <a:t>author</a:t>
            </a:r>
            <a:r>
              <a:rPr lang="en-US" dirty="0" smtClean="0"/>
              <a:t>{Anita Bahmanyar} </a:t>
            </a:r>
          </a:p>
          <a:p>
            <a:pPr marL="0" indent="0">
              <a:buNone/>
            </a:pPr>
            <a:r>
              <a:rPr lang="en-US" dirty="0" smtClean="0"/>
              <a:t>\</a:t>
            </a:r>
            <a:r>
              <a:rPr lang="en-US" dirty="0"/>
              <a:t>date</a:t>
            </a:r>
            <a:r>
              <a:rPr lang="en-US" dirty="0" smtClean="0"/>
              <a:t>{November 9, 2016} </a:t>
            </a:r>
          </a:p>
          <a:p>
            <a:pPr marL="0" indent="0">
              <a:buNone/>
            </a:pPr>
            <a:r>
              <a:rPr lang="en-US" dirty="0" smtClean="0"/>
              <a:t>\</a:t>
            </a:r>
            <a:r>
              <a:rPr lang="en-US" dirty="0"/>
              <a:t>begin{document}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\</a:t>
            </a:r>
            <a:r>
              <a:rPr lang="en-US" dirty="0"/>
              <a:t>maketitle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Hello </a:t>
            </a:r>
            <a:r>
              <a:rPr lang="en-US" dirty="0"/>
              <a:t>world</a:t>
            </a:r>
            <a:r>
              <a:rPr lang="en-US" dirty="0" smtClean="0"/>
              <a:t>!</a:t>
            </a:r>
          </a:p>
          <a:p>
            <a:pPr marL="0" indent="0">
              <a:buNone/>
            </a:pPr>
            <a:r>
              <a:rPr lang="en-US" dirty="0" smtClean="0"/>
              <a:t>\</a:t>
            </a:r>
            <a:r>
              <a:rPr lang="en-US" dirty="0"/>
              <a:t>end{document}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1600200"/>
            <a:ext cx="3860800" cy="474133"/>
          </a:xfrm>
          <a:prstGeom prst="rect">
            <a:avLst/>
          </a:prstGeom>
          <a:noFill/>
          <a:ln w="28575" cmpd="sng">
            <a:solidFill>
              <a:srgbClr val="C7001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198533" y="1583267"/>
            <a:ext cx="284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70016"/>
                </a:solidFill>
              </a:rPr>
              <a:t>Document Class</a:t>
            </a:r>
            <a:endParaRPr lang="en-US" sz="2400" b="1" dirty="0">
              <a:solidFill>
                <a:srgbClr val="C7001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21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\documentclass{article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\usepackage{}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\</a:t>
            </a:r>
            <a:r>
              <a:rPr lang="en-US" dirty="0"/>
              <a:t>title</a:t>
            </a:r>
            <a:r>
              <a:rPr lang="en-US" dirty="0" smtClean="0"/>
              <a:t>{Introduction to Latex}</a:t>
            </a:r>
          </a:p>
          <a:p>
            <a:pPr marL="0" indent="0">
              <a:buNone/>
            </a:pPr>
            <a:r>
              <a:rPr lang="en-US" dirty="0" smtClean="0"/>
              <a:t>\</a:t>
            </a:r>
            <a:r>
              <a:rPr lang="en-US" dirty="0"/>
              <a:t>author</a:t>
            </a:r>
            <a:r>
              <a:rPr lang="en-US" dirty="0" smtClean="0"/>
              <a:t>{Anita Bahmanyar} </a:t>
            </a:r>
          </a:p>
          <a:p>
            <a:pPr marL="0" indent="0">
              <a:buNone/>
            </a:pPr>
            <a:r>
              <a:rPr lang="en-US" dirty="0" smtClean="0"/>
              <a:t>\</a:t>
            </a:r>
            <a:r>
              <a:rPr lang="en-US" dirty="0"/>
              <a:t>date</a:t>
            </a:r>
            <a:r>
              <a:rPr lang="en-US" dirty="0" smtClean="0"/>
              <a:t>{November 9, 2016} </a:t>
            </a:r>
          </a:p>
          <a:p>
            <a:pPr marL="0" indent="0">
              <a:buNone/>
            </a:pPr>
            <a:r>
              <a:rPr lang="en-US" dirty="0" smtClean="0"/>
              <a:t>\</a:t>
            </a:r>
            <a:r>
              <a:rPr lang="en-US" dirty="0"/>
              <a:t>begin{document}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\</a:t>
            </a:r>
            <a:r>
              <a:rPr lang="en-US" dirty="0"/>
              <a:t>maketitle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Hello </a:t>
            </a:r>
            <a:r>
              <a:rPr lang="en-US" dirty="0"/>
              <a:t>world</a:t>
            </a:r>
            <a:r>
              <a:rPr lang="en-US" dirty="0" smtClean="0"/>
              <a:t>!</a:t>
            </a:r>
          </a:p>
          <a:p>
            <a:pPr marL="0" indent="0">
              <a:buNone/>
            </a:pPr>
            <a:r>
              <a:rPr lang="en-US" dirty="0" smtClean="0"/>
              <a:t>\</a:t>
            </a:r>
            <a:r>
              <a:rPr lang="en-US" dirty="0"/>
              <a:t>end{document}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2040931"/>
            <a:ext cx="2810933" cy="474133"/>
          </a:xfrm>
          <a:prstGeom prst="rect">
            <a:avLst/>
          </a:prstGeom>
          <a:noFill/>
          <a:ln w="28575" cmpd="sng">
            <a:solidFill>
              <a:srgbClr val="C7001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198533" y="2045398"/>
            <a:ext cx="284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70016"/>
                </a:solidFill>
              </a:rPr>
              <a:t>Packages</a:t>
            </a:r>
            <a:endParaRPr lang="en-US" sz="2400" b="1" dirty="0">
              <a:solidFill>
                <a:srgbClr val="C7001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84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747</TotalTime>
  <Words>1242</Words>
  <Application>Microsoft Macintosh PowerPoint</Application>
  <PresentationFormat>On-screen Show (4:3)</PresentationFormat>
  <Paragraphs>349</Paragraphs>
  <Slides>45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Executive</vt:lpstr>
      <vt:lpstr>Introduction to Latex</vt:lpstr>
      <vt:lpstr>Installing Latex</vt:lpstr>
      <vt:lpstr>Introduction</vt:lpstr>
      <vt:lpstr>Why Latex?</vt:lpstr>
      <vt:lpstr>PowerPoint Presentation</vt:lpstr>
      <vt:lpstr>PowerPoint Presentation</vt:lpstr>
      <vt:lpstr>Example</vt:lpstr>
      <vt:lpstr>Example</vt:lpstr>
      <vt:lpstr>Example</vt:lpstr>
      <vt:lpstr>Example</vt:lpstr>
      <vt:lpstr>Example</vt:lpstr>
      <vt:lpstr>Lists</vt:lpstr>
      <vt:lpstr>Lists</vt:lpstr>
      <vt:lpstr>Lists</vt:lpstr>
      <vt:lpstr>Nested Lists</vt:lpstr>
      <vt:lpstr>Nested Lists</vt:lpstr>
      <vt:lpstr>Images</vt:lpstr>
      <vt:lpstr>Images</vt:lpstr>
      <vt:lpstr>PowerPoint Presentation</vt:lpstr>
      <vt:lpstr>Equations</vt:lpstr>
      <vt:lpstr>Equations</vt:lpstr>
      <vt:lpstr>Equations</vt:lpstr>
      <vt:lpstr>Equations</vt:lpstr>
      <vt:lpstr>Equations</vt:lpstr>
      <vt:lpstr>Equations</vt:lpstr>
      <vt:lpstr>Equations</vt:lpstr>
      <vt:lpstr>Online Equation Editors</vt:lpstr>
      <vt:lpstr>Tables</vt:lpstr>
      <vt:lpstr>Tables</vt:lpstr>
      <vt:lpstr>Bold/ Italic/ underlined</vt:lpstr>
      <vt:lpstr>Bold/ Italic/ underlined</vt:lpstr>
      <vt:lpstr>Bold/ Italic/ underlined</vt:lpstr>
      <vt:lpstr>Bold/ Italic/ underlined</vt:lpstr>
      <vt:lpstr>Cross-referencing</vt:lpstr>
      <vt:lpstr>Bibliography</vt:lpstr>
      <vt:lpstr>Bibliography</vt:lpstr>
      <vt:lpstr>Bibliography</vt:lpstr>
      <vt:lpstr>Bibliography</vt:lpstr>
      <vt:lpstr>Bibliography</vt:lpstr>
      <vt:lpstr>Bibliography</vt:lpstr>
      <vt:lpstr>PowerPoint Presentation</vt:lpstr>
      <vt:lpstr>Questions?</vt:lpstr>
      <vt:lpstr>Extra Slides</vt:lpstr>
      <vt:lpstr>Tables</vt:lpstr>
      <vt:lpstr>Tables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Latex</dc:title>
  <dc:creator>Anita Bahmanyar</dc:creator>
  <cp:lastModifiedBy>Anita Bahmanyar</cp:lastModifiedBy>
  <cp:revision>243</cp:revision>
  <dcterms:created xsi:type="dcterms:W3CDTF">2016-11-06T02:49:36Z</dcterms:created>
  <dcterms:modified xsi:type="dcterms:W3CDTF">2016-11-09T05:45:14Z</dcterms:modified>
</cp:coreProperties>
</file>