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57" r:id="rId4"/>
    <p:sldId id="258" r:id="rId5"/>
    <p:sldId id="263" r:id="rId6"/>
    <p:sldId id="259" r:id="rId7"/>
    <p:sldId id="261" r:id="rId8"/>
    <p:sldId id="265" r:id="rId9"/>
    <p:sldId id="262" r:id="rId10"/>
    <p:sldId id="264" r:id="rId11"/>
    <p:sldId id="274" r:id="rId12"/>
    <p:sldId id="275" r:id="rId13"/>
    <p:sldId id="266" r:id="rId14"/>
    <p:sldId id="276" r:id="rId15"/>
    <p:sldId id="277" r:id="rId16"/>
    <p:sldId id="267" r:id="rId17"/>
    <p:sldId id="273" r:id="rId18"/>
    <p:sldId id="282" r:id="rId19"/>
    <p:sldId id="268" r:id="rId20"/>
    <p:sldId id="279" r:id="rId21"/>
    <p:sldId id="280" r:id="rId22"/>
    <p:sldId id="281" r:id="rId23"/>
    <p:sldId id="278" r:id="rId24"/>
    <p:sldId id="285" r:id="rId25"/>
    <p:sldId id="286" r:id="rId26"/>
    <p:sldId id="287" r:id="rId27"/>
    <p:sldId id="284" r:id="rId28"/>
    <p:sldId id="271" r:id="rId29"/>
    <p:sldId id="269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6A7C-6936-8840-A9D3-B0E86ECF40BA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E4E6-B659-964B-93E9-EDD6251C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7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8214-6885-7B48-B3E4-624658EC32B7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26AC-9E51-A449-A920-FE40D4E3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2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726AC-9E51-A449-A920-FE40D4E34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DC90-9F2B-6146-BB03-92C9A3451065}" type="datetime1">
              <a:rPr lang="en-CA" smtClean="0"/>
              <a:t>2016-11-08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2368-187A-924A-9888-29DC7A6D3419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A68-9080-DB47-BA55-E856E12EA426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D92-931A-6445-9199-043FF0086614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18FB-2929-0641-B819-0560AFFE664A}" type="datetime1">
              <a:rPr lang="en-CA" smtClean="0"/>
              <a:t>2016-11-08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4868-5203-8348-9D8B-9CB4193D6848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A03-39C5-294F-A0D4-4D668BEF0B85}" type="datetime1">
              <a:rPr lang="en-CA" smtClean="0"/>
              <a:t>2016-11-08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5D02-FA38-794C-96CD-0F4AA63956B8}" type="datetime1">
              <a:rPr lang="en-CA" smtClean="0"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4EE-688F-2048-ACE8-D397EEA3139F}" type="datetime1">
              <a:rPr lang="en-CA" smtClean="0"/>
              <a:t>2016-11-08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6877-7EDB-9B49-BC75-BA9EEBFF249A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560E-77D9-424B-8F77-F85BD9379994}" type="datetime1">
              <a:rPr lang="en-CA" smtClean="0"/>
              <a:t>2016-11-08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42415CA-4B37-2141-AB10-356D06213458}" type="datetime1">
              <a:rPr lang="en-CA" smtClean="0"/>
              <a:t>2016-11-08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ahmanyar@astro.utoront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g.org/protext/" TargetMode="External"/><Relationship Id="rId4" Type="http://schemas.openxmlformats.org/officeDocument/2006/relationships/hyperlink" Target="http://www.tug.org/mactex/" TargetMode="External"/><Relationship Id="rId5" Type="http://schemas.openxmlformats.org/officeDocument/2006/relationships/hyperlink" Target="http://www.sharelatex.com" TargetMode="External"/><Relationship Id="rId6" Type="http://schemas.openxmlformats.org/officeDocument/2006/relationships/hyperlink" Target="http://www.overleaf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ktex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199"/>
            <a:ext cx="7772400" cy="3048001"/>
          </a:xfrm>
        </p:spPr>
        <p:txBody>
          <a:bodyPr/>
          <a:lstStyle/>
          <a:p>
            <a:r>
              <a:rPr lang="en-US" dirty="0" smtClean="0"/>
              <a:t>Introduction to 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571999"/>
            <a:ext cx="6536267" cy="1998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Anita Bahmanyar</a:t>
            </a:r>
          </a:p>
          <a:p>
            <a:r>
              <a:rPr lang="en-US" dirty="0" smtClean="0">
                <a:hlinkClick r:id="rId3"/>
              </a:rPr>
              <a:t>bahmanyar@astro.utoronto.ca</a:t>
            </a:r>
            <a:endParaRPr lang="en-US" dirty="0" smtClean="0"/>
          </a:p>
          <a:p>
            <a:r>
              <a:rPr lang="en-US" dirty="0" smtClean="0"/>
              <a:t>November 2016</a:t>
            </a:r>
          </a:p>
          <a:p>
            <a:endParaRPr lang="en-US" dirty="0" smtClean="0"/>
          </a:p>
          <a:p>
            <a:r>
              <a:rPr lang="en-US" dirty="0" smtClean="0"/>
              <a:t>U of T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Points</a:t>
            </a:r>
          </a:p>
          <a:p>
            <a:pPr marL="457200" lvl="1" indent="0">
              <a:buNone/>
            </a:pPr>
            <a:r>
              <a:rPr lang="en-US" sz="2000" dirty="0" smtClean="0"/>
              <a:t>\begin{itemize}</a:t>
            </a:r>
          </a:p>
          <a:p>
            <a:pPr marL="457200" lvl="1" indent="0">
              <a:buNone/>
            </a:pPr>
            <a:r>
              <a:rPr lang="en-US" sz="2000" dirty="0" smtClean="0"/>
              <a:t>	\item point 1</a:t>
            </a:r>
          </a:p>
          <a:p>
            <a:pPr marL="457200" lvl="1" indent="0">
              <a:buNone/>
            </a:pPr>
            <a:r>
              <a:rPr lang="en-US" sz="2000" dirty="0" smtClean="0"/>
              <a:t>	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\end{itemize}</a:t>
            </a:r>
            <a:endParaRPr lang="en-US" sz="2000" dirty="0"/>
          </a:p>
        </p:txBody>
      </p:sp>
      <p:pic>
        <p:nvPicPr>
          <p:cNvPr id="4" name="Picture 3" descr="Screen Shot 2016-11-06 at 12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4690533"/>
            <a:ext cx="1960950" cy="1223345"/>
          </a:xfrm>
          <a:prstGeom prst="rect">
            <a:avLst/>
          </a:prstGeom>
        </p:spPr>
      </p:pic>
      <p:pic>
        <p:nvPicPr>
          <p:cNvPr id="5" name="Picture 4" descr="Screen Shot 2016-11-06 at 12.25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begin{enumerate}</a:t>
            </a:r>
          </a:p>
          <a:p>
            <a:pPr marL="0" indent="0">
              <a:buNone/>
            </a:pPr>
            <a:r>
              <a:rPr lang="en-US" dirty="0"/>
              <a:t>    \item point 1</a:t>
            </a:r>
          </a:p>
          <a:p>
            <a:pPr marL="0" indent="0">
              <a:buNone/>
            </a:pPr>
            <a:r>
              <a:rPr lang="en-US" dirty="0"/>
              <a:t>    \begin{enumerate}</a:t>
            </a:r>
          </a:p>
          <a:p>
            <a:pPr marL="0" indent="0">
              <a:buNone/>
            </a:pPr>
            <a:r>
              <a:rPr lang="en-US" dirty="0"/>
              <a:t>	    \item nested point 1</a:t>
            </a:r>
          </a:p>
          <a:p>
            <a:pPr marL="0" indent="0">
              <a:buNone/>
            </a:pPr>
            <a:r>
              <a:rPr lang="en-US" dirty="0"/>
              <a:t>	    \begin{enumerate}</a:t>
            </a:r>
          </a:p>
          <a:p>
            <a:pPr marL="0" indent="0">
              <a:buNone/>
            </a:pPr>
            <a:r>
              <a:rPr lang="en-US" dirty="0"/>
              <a:t>	        \item nested nested point 1</a:t>
            </a:r>
          </a:p>
          <a:p>
            <a:pPr marL="0" indent="0">
              <a:buNone/>
            </a:pPr>
            <a:r>
              <a:rPr lang="en-US" dirty="0"/>
              <a:t>	    \end{enumerate}</a:t>
            </a:r>
          </a:p>
          <a:p>
            <a:pPr marL="0" indent="0">
              <a:buNone/>
            </a:pPr>
            <a:r>
              <a:rPr lang="en-US" dirty="0"/>
              <a:t>    \end{enumerate}</a:t>
            </a:r>
          </a:p>
          <a:p>
            <a:pPr marL="0" indent="0">
              <a:buNone/>
            </a:pPr>
            <a:r>
              <a:rPr lang="en-US" dirty="0"/>
              <a:t>    \item point 2</a:t>
            </a:r>
          </a:p>
          <a:p>
            <a:pPr marL="0" indent="0">
              <a:buNone/>
            </a:pPr>
            <a:r>
              <a:rPr lang="en-US" dirty="0"/>
              <a:t>\end{enumerate}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Screen Shot 2016-11-08 at 3.0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94" y="4809063"/>
            <a:ext cx="4148172" cy="19219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597" y="4809063"/>
            <a:ext cx="4169836" cy="197062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usepackage</a:t>
            </a:r>
            <a:r>
              <a:rPr lang="en-US" dirty="0" smtClean="0"/>
              <a:t>{</a:t>
            </a:r>
            <a:r>
              <a:rPr lang="en-US" dirty="0" err="1" smtClean="0"/>
              <a:t>graphicx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\begin{figure}</a:t>
            </a:r>
          </a:p>
          <a:p>
            <a:pPr marL="0" indent="0">
              <a:buNone/>
            </a:pPr>
            <a:r>
              <a:rPr lang="en-US" dirty="0"/>
              <a:t>	\centering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dirty="0" err="1"/>
              <a:t>includegraphics</a:t>
            </a:r>
            <a:r>
              <a:rPr lang="en-US" dirty="0"/>
              <a:t>[scale</a:t>
            </a:r>
            <a:r>
              <a:rPr lang="en-US" dirty="0" smtClean="0"/>
              <a:t>=size]{filename}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\caption{}</a:t>
            </a:r>
          </a:p>
          <a:p>
            <a:pPr marL="0" indent="0">
              <a:buNone/>
            </a:pPr>
            <a:r>
              <a:rPr lang="en-US" dirty="0"/>
              <a:t>	\label{</a:t>
            </a:r>
            <a:r>
              <a:rPr lang="en-US" dirty="0" err="1" smtClean="0"/>
              <a:t>fig:label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\end{figure}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0" y="243420"/>
            <a:ext cx="5819509" cy="611293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flipH="1">
            <a:off x="1879600" y="50810"/>
            <a:ext cx="2912533" cy="1947333"/>
          </a:xfrm>
          <a:prstGeom prst="wedgeEllipseCallout">
            <a:avLst>
              <a:gd name="adj1" fmla="val -56298"/>
              <a:gd name="adj2" fmla="val 49457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6133" y="457194"/>
            <a:ext cx="18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Latex is fun!</a:t>
            </a:r>
            <a:endParaRPr lang="en-US" sz="3600" dirty="0"/>
          </a:p>
        </p:txBody>
      </p:sp>
      <p:pic>
        <p:nvPicPr>
          <p:cNvPr id="13" name="Picture 12" descr="Screen Shot 2016-11-08 at 5.1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3" y="6362698"/>
            <a:ext cx="3492500" cy="38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3862" y="6495018"/>
            <a:ext cx="308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www.clipartkid.com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155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9"/>
            <a:ext cx="8229600" cy="5376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\begin{table}[h!]</a:t>
            </a:r>
          </a:p>
          <a:p>
            <a:pPr marL="0" indent="0">
              <a:buNone/>
            </a:pPr>
            <a:r>
              <a:rPr lang="en-US" dirty="0"/>
              <a:t>\caption{Title} % title of Table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centering       </a:t>
            </a:r>
            <a:r>
              <a:rPr lang="en-US" dirty="0"/>
              <a:t>% used for centering table</a:t>
            </a:r>
          </a:p>
          <a:p>
            <a:pPr marL="0" indent="0">
              <a:buNone/>
            </a:pPr>
            <a:r>
              <a:rPr lang="en-US" dirty="0"/>
              <a:t>\begin{tabular}{| c | c | c | c | } % centered columns (4 columns)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double horizontal lines</a:t>
            </a:r>
          </a:p>
          <a:p>
            <a:pPr marL="0" indent="0">
              <a:buNone/>
            </a:pPr>
            <a:r>
              <a:rPr lang="en-US" dirty="0"/>
              <a:t> &amp;  Column 1 &amp;  Column 2 &amp; Column 3  \\ [0.5ex] % inserts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%heading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 inserts single horizontal line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Row 1 &amp; 1 &amp;  2  &amp;  3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2 &amp; 4 &amp;  5  &amp;  6   \\ \</a:t>
            </a:r>
            <a:r>
              <a:rPr lang="en-US" dirty="0" err="1"/>
              <a:t>hline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Ro2 3 &amp; 7 &amp;  8  &amp;   9  \\%[1ex] %adds vertical space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hline</a:t>
            </a:r>
            <a:r>
              <a:rPr lang="en-US" dirty="0"/>
              <a:t> %inserts single line</a:t>
            </a:r>
          </a:p>
          <a:p>
            <a:pPr marL="0" indent="0">
              <a:buNone/>
            </a:pPr>
            <a:r>
              <a:rPr lang="en-US" dirty="0"/>
              <a:t>\end{tabular}</a:t>
            </a:r>
          </a:p>
          <a:p>
            <a:pPr marL="0" indent="0">
              <a:buNone/>
            </a:pPr>
            <a:r>
              <a:rPr lang="en-US" dirty="0"/>
              <a:t>\label{table:table1} % is used to refer this table in the text</a:t>
            </a:r>
          </a:p>
          <a:p>
            <a:pPr marL="0" indent="0">
              <a:buNone/>
            </a:pPr>
            <a:r>
              <a:rPr lang="en-US" dirty="0"/>
              <a:t>\end{table}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Picture 4" descr="Screen Shot 2016-11-06 at 12.48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1" y="1828080"/>
            <a:ext cx="8686800" cy="33645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 smtClean="0"/>
              <a:t>} for math </a:t>
            </a:r>
            <a:r>
              <a:rPr lang="en-US" dirty="0" smtClean="0"/>
              <a:t>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 smtClean="0"/>
              <a:t>} for math </a:t>
            </a:r>
            <a:r>
              <a:rPr lang="en-US" dirty="0" smtClean="0"/>
              <a:t>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57400"/>
            <a:ext cx="8466667" cy="3953933"/>
          </a:xfrm>
        </p:spPr>
        <p:txBody>
          <a:bodyPr/>
          <a:lstStyle/>
          <a:p>
            <a:r>
              <a:rPr lang="en-US" dirty="0" err="1" smtClean="0"/>
              <a:t>MikTex</a:t>
            </a:r>
            <a:r>
              <a:rPr lang="en-US" dirty="0" smtClean="0"/>
              <a:t>   (</a:t>
            </a:r>
            <a:r>
              <a:rPr lang="en-US" dirty="0">
                <a:hlinkClick r:id="rId2"/>
              </a:rPr>
              <a:t>http://miktex.org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                    - for Windows</a:t>
            </a:r>
          </a:p>
          <a:p>
            <a:r>
              <a:rPr lang="en-US" dirty="0" err="1" smtClean="0"/>
              <a:t>proTeXt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://www.tug.org/protext </a:t>
            </a:r>
            <a:r>
              <a:rPr lang="en-US" dirty="0" smtClean="0"/>
              <a:t>)   - for Windows</a:t>
            </a:r>
          </a:p>
          <a:p>
            <a:r>
              <a:rPr lang="en-US" dirty="0" err="1" smtClean="0"/>
              <a:t>MacTex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http://www.tug.org/mactex/</a:t>
            </a:r>
            <a:r>
              <a:rPr lang="en-US" dirty="0" smtClean="0"/>
              <a:t>) - for Mac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Sharelatex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www.sharelatex.com</a:t>
            </a:r>
            <a:r>
              <a:rPr lang="en-US" dirty="0"/>
              <a:t>) - Online </a:t>
            </a:r>
          </a:p>
          <a:p>
            <a:r>
              <a:rPr lang="en-US" dirty="0"/>
              <a:t>Overleaf    (</a:t>
            </a:r>
            <a:r>
              <a:rPr lang="en-US" dirty="0">
                <a:hlinkClick r:id="rId6"/>
              </a:rPr>
              <a:t>www.overleaf.com</a:t>
            </a:r>
            <a:r>
              <a:rPr lang="en-US" dirty="0"/>
              <a:t>)     -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Installing Latex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 smtClean="0"/>
              <a:t>} for math </a:t>
            </a:r>
            <a:r>
              <a:rPr lang="en-US" dirty="0" smtClean="0"/>
              <a:t>equations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\begin{equation}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f(x) = \</a:t>
            </a:r>
            <a:r>
              <a:rPr lang="en-US" dirty="0" err="1" smtClean="0"/>
              <a:t>frac</a:t>
            </a:r>
            <a:r>
              <a:rPr lang="en-US" dirty="0" smtClean="0"/>
              <a:t>{x^2 + 1}{5} \</a:t>
            </a:r>
            <a:r>
              <a:rPr lang="en-US" dirty="0" err="1" smtClean="0"/>
              <a:t>int</a:t>
            </a:r>
            <a:r>
              <a:rPr lang="en-US" dirty="0" smtClean="0"/>
              <a:t> x dx</a:t>
            </a:r>
            <a:endParaRPr lang="en-US" dirty="0"/>
          </a:p>
          <a:p>
            <a:r>
              <a:rPr lang="en-US" dirty="0" smtClean="0"/>
              <a:t>\end{equation}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 descr="Screen Shot 2016-11-08 at 5.17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2"/>
          <a:stretch/>
        </p:blipFill>
        <p:spPr>
          <a:xfrm>
            <a:off x="2302934" y="4526403"/>
            <a:ext cx="4064000" cy="15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9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math mode can be inserted using $ math equation here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math mode can be inserted using $ math equation here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math mode can be inserted using $ math equation here</a:t>
            </a:r>
            <a:r>
              <a:rPr lang="en-US" dirty="0" smtClean="0"/>
              <a:t>$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use inline math such as $f(x) = 2x^3 + 5x$ in </a:t>
            </a:r>
            <a:r>
              <a:rPr lang="en-US" dirty="0" smtClean="0"/>
              <a:t>between </a:t>
            </a:r>
            <a:r>
              <a:rPr lang="en-US" dirty="0"/>
              <a:t>text.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" name="Picture 1" descr="Screen Shot 2016-11-08 at 5.2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167"/>
            <a:ext cx="9144000" cy="4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29"/>
          <a:stretch/>
        </p:blipFill>
        <p:spPr>
          <a:xfrm>
            <a:off x="6544727" y="2302934"/>
            <a:ext cx="1765300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59"/>
          <a:stretch/>
        </p:blipFill>
        <p:spPr>
          <a:xfrm>
            <a:off x="6544727" y="2302934"/>
            <a:ext cx="17653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28" y="2421465"/>
            <a:ext cx="8229600" cy="3789363"/>
          </a:xfrm>
        </p:spPr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textbf</a:t>
            </a:r>
            <a:r>
              <a:rPr lang="en-US" dirty="0" smtClean="0"/>
              <a:t>{text} : bold face text</a:t>
            </a:r>
          </a:p>
          <a:p>
            <a:endParaRPr lang="en-US" dirty="0"/>
          </a:p>
          <a:p>
            <a:r>
              <a:rPr lang="en-US" dirty="0" smtClean="0"/>
              <a:t>\</a:t>
            </a:r>
            <a:r>
              <a:rPr lang="en-US" dirty="0" err="1" smtClean="0"/>
              <a:t>textit</a:t>
            </a:r>
            <a:r>
              <a:rPr lang="en-US" dirty="0" smtClean="0"/>
              <a:t>{text} : italic text</a:t>
            </a:r>
          </a:p>
          <a:p>
            <a:endParaRPr lang="en-US" dirty="0"/>
          </a:p>
          <a:p>
            <a:r>
              <a:rPr lang="en-US" dirty="0" smtClean="0"/>
              <a:t>\underlined{text} : underlined text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Bold/ Italic/ underlined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 descr="Screen Shot 2016-11-08 at 5.3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27" y="2302934"/>
            <a:ext cx="1765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\label{} to reference </a:t>
            </a:r>
            <a:r>
              <a:rPr lang="en-US" dirty="0" smtClean="0"/>
              <a:t>figures, tables, equations, sections,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For reference: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\label{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sz="3200" dirty="0" smtClean="0"/>
              <a:t>For calling the label: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\ref{</a:t>
            </a:r>
            <a:r>
              <a:rPr lang="en-US" dirty="0" err="1" smtClean="0"/>
              <a:t>fig:labelname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fig, sec, </a:t>
            </a:r>
            <a:r>
              <a:rPr lang="en-US" dirty="0" err="1" smtClean="0"/>
              <a:t>eq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Cross-reference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1: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</a:t>
            </a:r>
            <a:r>
              <a:rPr lang="en-US" dirty="0" err="1"/>
              <a:t>thebibliography</a:t>
            </a:r>
            <a:r>
              <a:rPr lang="en-US" dirty="0"/>
              <a:t>}</a:t>
            </a:r>
            <a:r>
              <a:rPr lang="en-US" dirty="0" smtClean="0"/>
              <a:t>{} </a:t>
            </a:r>
          </a:p>
          <a:p>
            <a:pPr marL="0" indent="0">
              <a:buNone/>
            </a:pPr>
            <a:r>
              <a:rPr lang="en-US" dirty="0" smtClean="0"/>
              <a:t>	\</a:t>
            </a:r>
            <a:r>
              <a:rPr lang="en-US" dirty="0" err="1"/>
              <a:t>bibitem</a:t>
            </a:r>
            <a:r>
              <a:rPr lang="en-US" dirty="0" smtClean="0"/>
              <a:t>{reference 1}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</a:t>
            </a:r>
            <a:r>
              <a:rPr lang="en-US" dirty="0" err="1"/>
              <a:t>bibitem</a:t>
            </a:r>
            <a:r>
              <a:rPr lang="en-US" dirty="0" smtClean="0"/>
              <a:t>{reference 2}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end{</a:t>
            </a:r>
            <a:r>
              <a:rPr lang="en-US" dirty="0" err="1"/>
              <a:t>thebibliography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cite it as: \cite{reference 1}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pronounced as Lay-tech or </a:t>
            </a:r>
            <a:r>
              <a:rPr lang="en-US" dirty="0" err="1" smtClean="0"/>
              <a:t>Lah</a:t>
            </a:r>
            <a:r>
              <a:rPr lang="en-US" dirty="0" smtClean="0"/>
              <a:t>-tech</a:t>
            </a:r>
          </a:p>
          <a:p>
            <a:endParaRPr lang="en-US" dirty="0"/>
          </a:p>
          <a:p>
            <a:r>
              <a:rPr lang="en-US" dirty="0" smtClean="0"/>
              <a:t>It is a markup language similar to HTML (instructions mentioned in tags and text)</a:t>
            </a:r>
          </a:p>
          <a:p>
            <a:endParaRPr lang="en-US" dirty="0"/>
          </a:p>
          <a:p>
            <a:r>
              <a:rPr lang="en-US" dirty="0" smtClean="0"/>
              <a:t>Used widely in academia</a:t>
            </a:r>
          </a:p>
          <a:p>
            <a:endParaRPr lang="en-US" dirty="0"/>
          </a:p>
          <a:p>
            <a:r>
              <a:rPr lang="en-US" dirty="0" smtClean="0"/>
              <a:t>Written as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Screen Shot 2016-11-06 at 12.5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04" y="4588933"/>
            <a:ext cx="1341829" cy="5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Method 2: </a:t>
            </a:r>
          </a:p>
          <a:p>
            <a:pPr marL="0" indent="0">
              <a:buNone/>
            </a:pPr>
            <a:r>
              <a:rPr lang="en-US" dirty="0" smtClean="0"/>
              <a:t>Using a separate .bib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" name="Picture 1" descr="Screen Shot 2016-11-08 at 6.3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" y="1203549"/>
            <a:ext cx="8369285" cy="51900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88533" y="1203548"/>
            <a:ext cx="914400" cy="3289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1342" y="1041410"/>
            <a:ext cx="294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Reference name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5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authors to focus on writing instead of formatting and visualization while writing</a:t>
            </a:r>
          </a:p>
          <a:p>
            <a:endParaRPr lang="en-US" dirty="0"/>
          </a:p>
          <a:p>
            <a:r>
              <a:rPr lang="en-US" dirty="0" smtClean="0"/>
              <a:t>Easy to include math equations</a:t>
            </a:r>
          </a:p>
          <a:p>
            <a:endParaRPr lang="en-US" dirty="0"/>
          </a:p>
          <a:p>
            <a:r>
              <a:rPr lang="en-US" dirty="0" smtClean="0"/>
              <a:t>Good for large documents (cross-referencing)</a:t>
            </a:r>
          </a:p>
          <a:p>
            <a:endParaRPr lang="en-US" dirty="0"/>
          </a:p>
          <a:p>
            <a:r>
              <a:rPr lang="en-US" dirty="0" smtClean="0"/>
              <a:t>Automatic generation of bibliography</a:t>
            </a:r>
          </a:p>
          <a:p>
            <a:endParaRPr lang="en-US" dirty="0"/>
          </a:p>
          <a:p>
            <a:r>
              <a:rPr lang="en-US" dirty="0" smtClean="0"/>
              <a:t>Looks pretty compared to MS Office!</a:t>
            </a:r>
          </a:p>
          <a:p>
            <a:endParaRPr lang="en-US" dirty="0"/>
          </a:p>
          <a:p>
            <a:r>
              <a:rPr lang="en-US" dirty="0" smtClean="0"/>
              <a:t>Its free!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Why Latex?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Document Class</a:t>
            </a:r>
          </a:p>
          <a:p>
            <a:pPr lvl="1"/>
            <a:r>
              <a:rPr lang="en-US" sz="2000" dirty="0" smtClean="0"/>
              <a:t>Article, report, book, letter</a:t>
            </a:r>
          </a:p>
          <a:p>
            <a:pPr lvl="1"/>
            <a:r>
              <a:rPr lang="en-US" sz="2000" dirty="0"/>
              <a:t>\</a:t>
            </a:r>
            <a:r>
              <a:rPr lang="en-US" sz="2000" dirty="0" err="1" smtClean="0"/>
              <a:t>documentclass</a:t>
            </a:r>
            <a:r>
              <a:rPr lang="en-US" sz="2000" dirty="0" smtClean="0"/>
              <a:t>[12pt]{</a:t>
            </a:r>
            <a:r>
              <a:rPr lang="en-US" sz="2000" dirty="0"/>
              <a:t>article</a:t>
            </a:r>
            <a:r>
              <a:rPr lang="en-US" sz="2000" dirty="0" smtClean="0"/>
              <a:t>}</a:t>
            </a:r>
          </a:p>
          <a:p>
            <a:endParaRPr lang="en-US" dirty="0"/>
          </a:p>
          <a:p>
            <a:r>
              <a:rPr lang="en-US" sz="2800" dirty="0" smtClean="0"/>
              <a:t>Packages</a:t>
            </a:r>
          </a:p>
          <a:p>
            <a:pPr lvl="1"/>
            <a:r>
              <a:rPr lang="en-US" sz="2000" dirty="0" smtClean="0"/>
              <a:t>Gra</a:t>
            </a:r>
            <a:r>
              <a:rPr lang="en-US" sz="2000" dirty="0"/>
              <a:t>p</a:t>
            </a:r>
            <a:r>
              <a:rPr lang="en-US" sz="2000" dirty="0" smtClean="0"/>
              <a:t>hics, math, formatting</a:t>
            </a:r>
          </a:p>
          <a:p>
            <a:pPr lvl="1"/>
            <a:r>
              <a:rPr lang="en-US" sz="2000" dirty="0" smtClean="0"/>
              <a:t>\</a:t>
            </a:r>
            <a:r>
              <a:rPr lang="en-US" sz="2000" dirty="0" err="1" smtClean="0"/>
              <a:t>usepackage</a:t>
            </a:r>
            <a:r>
              <a:rPr lang="en-US" sz="2000" dirty="0" smtClean="0"/>
              <a:t>{geometry}</a:t>
            </a:r>
          </a:p>
          <a:p>
            <a:endParaRPr lang="en-US" dirty="0"/>
          </a:p>
          <a:p>
            <a:r>
              <a:rPr lang="en-US" sz="2800" dirty="0" smtClean="0"/>
              <a:t>Main Body</a:t>
            </a:r>
          </a:p>
          <a:p>
            <a:pPr lvl="1"/>
            <a:r>
              <a:rPr lang="en-US" sz="2000" dirty="0" smtClean="0"/>
              <a:t>Text, sections and bibliography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4676"/>
            <a:ext cx="8229600" cy="100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/>
              <a:t>maketitle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{article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\title</a:t>
            </a:r>
            <a:r>
              <a:rPr lang="en-US" dirty="0" smtClean="0"/>
              <a:t>{Introduction to Latex}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\author</a:t>
            </a:r>
            <a:r>
              <a:rPr lang="en-US" dirty="0" smtClean="0"/>
              <a:t>{Anita Bahmanyar}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date</a:t>
            </a:r>
            <a:r>
              <a:rPr lang="en-US" dirty="0" smtClean="0"/>
              <a:t>{November 9, 2016} 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begin{document}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/>
              <a:t>maketitle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end{document}</a:t>
            </a:r>
          </a:p>
        </p:txBody>
      </p:sp>
      <p:pic>
        <p:nvPicPr>
          <p:cNvPr id="4" name="Content Placeholder 3" descr="Screen Shot 2016-11-05 at 11.5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540"/>
          <a:stretch>
            <a:fillRect/>
          </a:stretch>
        </p:blipFill>
        <p:spPr>
          <a:xfrm>
            <a:off x="541868" y="1718734"/>
            <a:ext cx="8229600" cy="45259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76"/>
            <a:ext cx="8229600" cy="1007533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</a:t>
            </a:r>
          </a:p>
          <a:p>
            <a:pPr marL="457200" lvl="1" indent="0">
              <a:buNone/>
            </a:pPr>
            <a:r>
              <a:rPr lang="en-US" sz="2000" dirty="0" smtClean="0"/>
              <a:t>\begin{enumerate}</a:t>
            </a:r>
          </a:p>
          <a:p>
            <a:pPr marL="914400" lvl="2" indent="0">
              <a:buNone/>
            </a:pPr>
            <a:r>
              <a:rPr lang="en-US" sz="2000" dirty="0" smtClean="0"/>
              <a:t>\item point 1</a:t>
            </a:r>
          </a:p>
          <a:p>
            <a:pPr marL="914400" lvl="2" indent="0">
              <a:buNone/>
            </a:pPr>
            <a:r>
              <a:rPr lang="en-US" sz="2000" dirty="0" smtClean="0"/>
              <a:t>\item point 2</a:t>
            </a:r>
          </a:p>
          <a:p>
            <a:pPr marL="457200" lvl="1" indent="0">
              <a:buNone/>
            </a:pPr>
            <a:r>
              <a:rPr lang="en-US" sz="2000" dirty="0" smtClean="0"/>
              <a:t>\end{enumerate}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06 at 12.25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67" y="2130512"/>
            <a:ext cx="1960950" cy="12053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385</TotalTime>
  <Words>815</Words>
  <Application>Microsoft Macintosh PowerPoint</Application>
  <PresentationFormat>On-screen Show (4:3)</PresentationFormat>
  <Paragraphs>236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Introduction to Latex</vt:lpstr>
      <vt:lpstr>Installing Latex</vt:lpstr>
      <vt:lpstr>Introduction</vt:lpstr>
      <vt:lpstr>Why Latex?</vt:lpstr>
      <vt:lpstr>PowerPoint Presentation</vt:lpstr>
      <vt:lpstr>Example</vt:lpstr>
      <vt:lpstr>Example</vt:lpstr>
      <vt:lpstr>Lists</vt:lpstr>
      <vt:lpstr>Lists</vt:lpstr>
      <vt:lpstr>Lists</vt:lpstr>
      <vt:lpstr>Nested Lists</vt:lpstr>
      <vt:lpstr>Nested Lists</vt:lpstr>
      <vt:lpstr>Images</vt:lpstr>
      <vt:lpstr>PowerPoint Presentation</vt:lpstr>
      <vt:lpstr>Tables</vt:lpstr>
      <vt:lpstr>Tables</vt:lpstr>
      <vt:lpstr>Tables</vt:lpstr>
      <vt:lpstr>Equations</vt:lpstr>
      <vt:lpstr>Equations</vt:lpstr>
      <vt:lpstr>Equations</vt:lpstr>
      <vt:lpstr>Equations</vt:lpstr>
      <vt:lpstr>Equations</vt:lpstr>
      <vt:lpstr>Equations</vt:lpstr>
      <vt:lpstr>Bold/ Italic/ underlined</vt:lpstr>
      <vt:lpstr>Bold/ Italic/ underlined</vt:lpstr>
      <vt:lpstr>Bold/ Italic/ underlined</vt:lpstr>
      <vt:lpstr>Bold/ Italic/ underlined</vt:lpstr>
      <vt:lpstr>Cross-reference</vt:lpstr>
      <vt:lpstr>Bibliography</vt:lpstr>
      <vt:lpstr>Bibliography</vt:lpstr>
      <vt:lpstr>Bibliography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Anita Bahmanyar</dc:creator>
  <cp:lastModifiedBy>Anita Bahmanyar</cp:lastModifiedBy>
  <cp:revision>177</cp:revision>
  <dcterms:created xsi:type="dcterms:W3CDTF">2016-11-06T02:49:36Z</dcterms:created>
  <dcterms:modified xsi:type="dcterms:W3CDTF">2016-11-08T23:41:06Z</dcterms:modified>
</cp:coreProperties>
</file>