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2" r:id="rId3"/>
    <p:sldId id="257" r:id="rId4"/>
    <p:sldId id="258" r:id="rId5"/>
    <p:sldId id="296" r:id="rId6"/>
    <p:sldId id="263" r:id="rId7"/>
    <p:sldId id="259" r:id="rId8"/>
    <p:sldId id="299" r:id="rId9"/>
    <p:sldId id="297" r:id="rId10"/>
    <p:sldId id="298" r:id="rId11"/>
    <p:sldId id="261" r:id="rId12"/>
    <p:sldId id="265" r:id="rId13"/>
    <p:sldId id="262" r:id="rId14"/>
    <p:sldId id="264" r:id="rId15"/>
    <p:sldId id="274" r:id="rId16"/>
    <p:sldId id="275" r:id="rId17"/>
    <p:sldId id="295" r:id="rId18"/>
    <p:sldId id="266" r:id="rId19"/>
    <p:sldId id="276" r:id="rId20"/>
    <p:sldId id="277" r:id="rId21"/>
    <p:sldId id="267" r:id="rId22"/>
    <p:sldId id="273" r:id="rId23"/>
    <p:sldId id="282" r:id="rId24"/>
    <p:sldId id="268" r:id="rId25"/>
    <p:sldId id="279" r:id="rId26"/>
    <p:sldId id="280" r:id="rId27"/>
    <p:sldId id="281" r:id="rId28"/>
    <p:sldId id="278" r:id="rId29"/>
    <p:sldId id="300" r:id="rId30"/>
    <p:sldId id="285" r:id="rId31"/>
    <p:sldId id="286" r:id="rId32"/>
    <p:sldId id="287" r:id="rId33"/>
    <p:sldId id="284" r:id="rId34"/>
    <p:sldId id="271" r:id="rId35"/>
    <p:sldId id="269" r:id="rId36"/>
    <p:sldId id="288" r:id="rId37"/>
    <p:sldId id="289" r:id="rId38"/>
    <p:sldId id="290" r:id="rId39"/>
    <p:sldId id="292" r:id="rId40"/>
    <p:sldId id="293" r:id="rId41"/>
    <p:sldId id="29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46A7C-6936-8840-A9D3-B0E86ECF40BA}" type="datetime1">
              <a:rPr lang="en-CA" smtClean="0"/>
              <a:t>2016-11-08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3E4E6-B659-964B-93E9-EDD6251C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76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48214-6885-7B48-B3E4-624658EC32B7}" type="datetime1">
              <a:rPr lang="en-CA" smtClean="0"/>
              <a:t>2016-11-08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726AC-9E51-A449-A920-FE40D4E3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72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726AC-9E51-A449-A920-FE40D4E34F33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8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726AC-9E51-A449-A920-FE40D4E34F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DC90-9F2B-6146-BB03-92C9A3451065}" type="datetime1">
              <a:rPr lang="en-CA" smtClean="0"/>
              <a:t>2016-11-08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2368-187A-924A-9888-29DC7A6D3419}" type="datetime1">
              <a:rPr lang="en-CA" smtClean="0"/>
              <a:t>2016-11-08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A68-9080-DB47-BA55-E856E12EA426}" type="datetime1">
              <a:rPr lang="en-CA" smtClean="0"/>
              <a:t>2016-11-08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D92-931A-6445-9199-043FF0086614}" type="datetime1">
              <a:rPr lang="en-CA" smtClean="0"/>
              <a:t>2016-11-08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8FB-2929-0641-B819-0560AFFE664A}" type="datetime1">
              <a:rPr lang="en-CA" smtClean="0"/>
              <a:t>2016-11-08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4868-5203-8348-9D8B-9CB4193D6848}" type="datetime1">
              <a:rPr lang="en-CA" smtClean="0"/>
              <a:t>2016-11-08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A03-39C5-294F-A0D4-4D668BEF0B85}" type="datetime1">
              <a:rPr lang="en-CA" smtClean="0"/>
              <a:t>2016-11-08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5D02-FA38-794C-96CD-0F4AA63956B8}" type="datetime1">
              <a:rPr lang="en-CA" smtClean="0"/>
              <a:t>2016-11-08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4EE-688F-2048-ACE8-D397EEA3139F}" type="datetime1">
              <a:rPr lang="en-CA" smtClean="0"/>
              <a:t>2016-11-08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6877-7EDB-9B49-BC75-BA9EEBFF249A}" type="datetime1">
              <a:rPr lang="en-CA" smtClean="0"/>
              <a:t>2016-11-08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560E-77D9-424B-8F77-F85BD9379994}" type="datetime1">
              <a:rPr lang="en-CA" smtClean="0"/>
              <a:t>2016-11-08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42415CA-4B37-2141-AB10-356D06213458}" type="datetime1">
              <a:rPr lang="en-CA" smtClean="0"/>
              <a:t>2016-11-08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ahmanyar@astro.utoronto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g.org/protext/" TargetMode="External"/><Relationship Id="rId4" Type="http://schemas.openxmlformats.org/officeDocument/2006/relationships/hyperlink" Target="http://www.tug.org/mactex/" TargetMode="External"/><Relationship Id="rId5" Type="http://schemas.openxmlformats.org/officeDocument/2006/relationships/hyperlink" Target="http://www.sharelatex.com" TargetMode="External"/><Relationship Id="rId6" Type="http://schemas.openxmlformats.org/officeDocument/2006/relationships/hyperlink" Target="http://www.overleaf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ktex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1.daumcdn.net/editor/fp/service_nc/pencil/Pencil_chromestore.html" TargetMode="External"/><Relationship Id="rId3" Type="http://schemas.openxmlformats.org/officeDocument/2006/relationships/hyperlink" Target="https://www.codecogs.com/latex/eqneditor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harelatex.com/learn/Bibtex_bibliography_style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elatex.com/learn/Bibtex_bibliography_styles" TargetMode="External"/><Relationship Id="rId4" Type="http://schemas.openxmlformats.org/officeDocument/2006/relationships/hyperlink" Target="http://www.howtotex.com/download/FiveMinuteGuideToLaTeX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harelatex.com/learn/Bibliography_management_with_bibte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199"/>
            <a:ext cx="7772400" cy="3048001"/>
          </a:xfrm>
        </p:spPr>
        <p:txBody>
          <a:bodyPr/>
          <a:lstStyle/>
          <a:p>
            <a:r>
              <a:rPr lang="en-US" dirty="0" smtClean="0"/>
              <a:t>Introduction to Latex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4571999"/>
            <a:ext cx="6536267" cy="19981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Anita Bahmanyar</a:t>
            </a:r>
          </a:p>
          <a:p>
            <a:r>
              <a:rPr lang="en-US" dirty="0" smtClean="0">
                <a:hlinkClick r:id="rId3"/>
              </a:rPr>
              <a:t>bahmanyar@astro.utoronto.ca</a:t>
            </a:r>
            <a:endParaRPr lang="en-US" dirty="0" smtClean="0"/>
          </a:p>
          <a:p>
            <a:r>
              <a:rPr lang="en-US" dirty="0" smtClean="0"/>
              <a:t>November 2016</a:t>
            </a:r>
          </a:p>
          <a:p>
            <a:endParaRPr lang="en-US" dirty="0" smtClean="0"/>
          </a:p>
          <a:p>
            <a:r>
              <a:rPr lang="en-US" dirty="0" smtClean="0"/>
              <a:t>U of T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\documentclass{article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\usepackage{}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title</a:t>
            </a:r>
            <a:r>
              <a:rPr lang="en-US" dirty="0" smtClean="0"/>
              <a:t>{Introduction to Latex}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author</a:t>
            </a:r>
            <a:r>
              <a:rPr lang="en-US" dirty="0" smtClean="0"/>
              <a:t>{Anita Bahmanyar}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date</a:t>
            </a:r>
            <a:r>
              <a:rPr lang="en-US" dirty="0" smtClean="0"/>
              <a:t>{November 9, 2016}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begin{document}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maketitle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end{document}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3818931"/>
            <a:ext cx="2980267" cy="1955336"/>
          </a:xfrm>
          <a:prstGeom prst="rect">
            <a:avLst/>
          </a:prstGeom>
          <a:noFill/>
          <a:ln w="28575" cmpd="sng">
            <a:solidFill>
              <a:srgbClr val="C70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98533" y="468700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70016"/>
                </a:solidFill>
              </a:rPr>
              <a:t>Main Body</a:t>
            </a:r>
            <a:endParaRPr lang="en-US" sz="2400" b="1" dirty="0">
              <a:solidFill>
                <a:srgbClr val="C700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\documentclass{article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\title</a:t>
            </a:r>
            <a:r>
              <a:rPr lang="en-US" dirty="0" smtClean="0"/>
              <a:t>{Introduction to Latex}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\author</a:t>
            </a:r>
            <a:r>
              <a:rPr lang="en-US" dirty="0" smtClean="0"/>
              <a:t>{Anita Bahmanyar}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date</a:t>
            </a:r>
            <a:r>
              <a:rPr lang="en-US" dirty="0" smtClean="0"/>
              <a:t>{November 9, 2016}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begin{document}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maketitle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end{document}</a:t>
            </a:r>
          </a:p>
        </p:txBody>
      </p:sp>
      <p:pic>
        <p:nvPicPr>
          <p:cNvPr id="4" name="Content Placeholder 3" descr="Screen Shot 2016-11-05 at 11.57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" b="540"/>
          <a:stretch>
            <a:fillRect/>
          </a:stretch>
        </p:blipFill>
        <p:spPr>
          <a:xfrm>
            <a:off x="541868" y="1718734"/>
            <a:ext cx="8229600" cy="45259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Numeric</a:t>
            </a:r>
          </a:p>
          <a:p>
            <a:pPr marL="457200" lvl="1" indent="0">
              <a:buNone/>
            </a:pPr>
            <a:r>
              <a:rPr lang="en-US" sz="2000" dirty="0" smtClean="0"/>
              <a:t>\begin{enumerate}</a:t>
            </a:r>
          </a:p>
          <a:p>
            <a:pPr marL="914400" lvl="2" indent="0">
              <a:buNone/>
            </a:pPr>
            <a:r>
              <a:rPr lang="en-US" sz="2000" dirty="0" smtClean="0"/>
              <a:t>\item point 1</a:t>
            </a:r>
          </a:p>
          <a:p>
            <a:pPr marL="914400" lvl="2" indent="0">
              <a:buNone/>
            </a:pPr>
            <a:r>
              <a:rPr lang="en-US" sz="2000" dirty="0" smtClean="0"/>
              <a:t>\item point 2</a:t>
            </a:r>
          </a:p>
          <a:p>
            <a:pPr marL="457200" lvl="1" indent="0">
              <a:buNone/>
            </a:pPr>
            <a:r>
              <a:rPr lang="en-US" sz="2000" dirty="0" smtClean="0"/>
              <a:t>\end{enumerate}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11-06 at 12.25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7" y="2130512"/>
            <a:ext cx="1960950" cy="12053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0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Numeric</a:t>
            </a:r>
          </a:p>
          <a:p>
            <a:pPr marL="457200" lvl="1" indent="0">
              <a:buNone/>
            </a:pPr>
            <a:r>
              <a:rPr lang="en-US" sz="2000" dirty="0" smtClean="0"/>
              <a:t>\begin{enumerate}</a:t>
            </a:r>
          </a:p>
          <a:p>
            <a:pPr marL="914400" lvl="2" indent="0">
              <a:buNone/>
            </a:pPr>
            <a:r>
              <a:rPr lang="en-US" sz="2000" dirty="0" smtClean="0"/>
              <a:t>\item point 1</a:t>
            </a:r>
          </a:p>
          <a:p>
            <a:pPr marL="914400" lvl="2" indent="0">
              <a:buNone/>
            </a:pPr>
            <a:r>
              <a:rPr lang="en-US" sz="2000" dirty="0" smtClean="0"/>
              <a:t>\item point 2</a:t>
            </a:r>
          </a:p>
          <a:p>
            <a:pPr marL="457200" lvl="1" indent="0">
              <a:buNone/>
            </a:pPr>
            <a:r>
              <a:rPr lang="en-US" sz="2000" dirty="0" smtClean="0"/>
              <a:t>\end{enumerate}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Points</a:t>
            </a:r>
          </a:p>
          <a:p>
            <a:pPr marL="457200" lvl="1" indent="0">
              <a:buNone/>
            </a:pPr>
            <a:r>
              <a:rPr lang="en-US" sz="2000" dirty="0" smtClean="0"/>
              <a:t>\begin{itemize}</a:t>
            </a:r>
          </a:p>
          <a:p>
            <a:pPr marL="457200" lvl="1" indent="0">
              <a:buNone/>
            </a:pPr>
            <a:r>
              <a:rPr lang="en-US" sz="2000" dirty="0" smtClean="0"/>
              <a:t>	\item point 1</a:t>
            </a:r>
          </a:p>
          <a:p>
            <a:pPr marL="457200" lvl="1" indent="0">
              <a:buNone/>
            </a:pPr>
            <a:r>
              <a:rPr lang="en-US" sz="2000" dirty="0" smtClean="0"/>
              <a:t>	\item point 2</a:t>
            </a:r>
          </a:p>
          <a:p>
            <a:pPr marL="457200" lvl="1" indent="0">
              <a:buNone/>
            </a:pPr>
            <a:r>
              <a:rPr lang="en-US" sz="2000" dirty="0" smtClean="0"/>
              <a:t>\end{itemize}</a:t>
            </a:r>
            <a:endParaRPr lang="en-US" sz="2000" dirty="0"/>
          </a:p>
        </p:txBody>
      </p:sp>
      <p:pic>
        <p:nvPicPr>
          <p:cNvPr id="4" name="Picture 3" descr="Screen Shot 2016-11-06 at 12.25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7" y="4690533"/>
            <a:ext cx="1960950" cy="1223345"/>
          </a:xfrm>
          <a:prstGeom prst="rect">
            <a:avLst/>
          </a:prstGeom>
        </p:spPr>
      </p:pic>
      <p:pic>
        <p:nvPicPr>
          <p:cNvPr id="5" name="Picture 4" descr="Screen Shot 2016-11-06 at 12.25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7" y="2130512"/>
            <a:ext cx="1960950" cy="12053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Nested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begin{enumerate}</a:t>
            </a:r>
          </a:p>
          <a:p>
            <a:pPr marL="0" indent="0">
              <a:buNone/>
            </a:pPr>
            <a:r>
              <a:rPr lang="en-US" dirty="0"/>
              <a:t>    \item point 1</a:t>
            </a:r>
          </a:p>
          <a:p>
            <a:pPr marL="0" indent="0">
              <a:buNone/>
            </a:pPr>
            <a:r>
              <a:rPr lang="en-US" dirty="0"/>
              <a:t>    \begin{enumerate}</a:t>
            </a:r>
          </a:p>
          <a:p>
            <a:pPr marL="0" indent="0">
              <a:buNone/>
            </a:pPr>
            <a:r>
              <a:rPr lang="en-US" dirty="0"/>
              <a:t>	    \item nested point 1</a:t>
            </a:r>
          </a:p>
          <a:p>
            <a:pPr marL="0" indent="0">
              <a:buNone/>
            </a:pPr>
            <a:r>
              <a:rPr lang="en-US" dirty="0"/>
              <a:t>	    \begin{enumerate}</a:t>
            </a:r>
          </a:p>
          <a:p>
            <a:pPr marL="0" indent="0">
              <a:buNone/>
            </a:pPr>
            <a:r>
              <a:rPr lang="en-US" dirty="0"/>
              <a:t>	        \item nested nested point 1</a:t>
            </a:r>
          </a:p>
          <a:p>
            <a:pPr marL="0" indent="0">
              <a:buNone/>
            </a:pPr>
            <a:r>
              <a:rPr lang="en-US" dirty="0"/>
              <a:t>	    \end{enumerate}</a:t>
            </a:r>
          </a:p>
          <a:p>
            <a:pPr marL="0" indent="0">
              <a:buNone/>
            </a:pPr>
            <a:r>
              <a:rPr lang="en-US" dirty="0"/>
              <a:t>    \end{enumerate}</a:t>
            </a:r>
          </a:p>
          <a:p>
            <a:pPr marL="0" indent="0">
              <a:buNone/>
            </a:pPr>
            <a:r>
              <a:rPr lang="en-US" dirty="0"/>
              <a:t>    \item point 2</a:t>
            </a:r>
          </a:p>
          <a:p>
            <a:pPr marL="0" indent="0">
              <a:buNone/>
            </a:pPr>
            <a:r>
              <a:rPr lang="en-US" dirty="0"/>
              <a:t>\end{enumerate}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8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Nested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begin{enumerate}</a:t>
            </a:r>
          </a:p>
          <a:p>
            <a:pPr marL="0" indent="0">
              <a:buNone/>
            </a:pPr>
            <a:r>
              <a:rPr lang="en-US" dirty="0"/>
              <a:t>    \item point 1</a:t>
            </a:r>
          </a:p>
          <a:p>
            <a:pPr marL="0" indent="0">
              <a:buNone/>
            </a:pPr>
            <a:r>
              <a:rPr lang="en-US" dirty="0"/>
              <a:t>    \begin{enumerate}</a:t>
            </a:r>
          </a:p>
          <a:p>
            <a:pPr marL="0" indent="0">
              <a:buNone/>
            </a:pPr>
            <a:r>
              <a:rPr lang="en-US" dirty="0"/>
              <a:t>	    \item nested point 1</a:t>
            </a:r>
          </a:p>
          <a:p>
            <a:pPr marL="0" indent="0">
              <a:buNone/>
            </a:pPr>
            <a:r>
              <a:rPr lang="en-US" dirty="0"/>
              <a:t>	    \begin{enumerate}</a:t>
            </a:r>
          </a:p>
          <a:p>
            <a:pPr marL="0" indent="0">
              <a:buNone/>
            </a:pPr>
            <a:r>
              <a:rPr lang="en-US" dirty="0"/>
              <a:t>	        \item nested nested point 1</a:t>
            </a:r>
          </a:p>
          <a:p>
            <a:pPr marL="0" indent="0">
              <a:buNone/>
            </a:pPr>
            <a:r>
              <a:rPr lang="en-US" dirty="0"/>
              <a:t>	    \end{enumerate}</a:t>
            </a:r>
          </a:p>
          <a:p>
            <a:pPr marL="0" indent="0">
              <a:buNone/>
            </a:pPr>
            <a:r>
              <a:rPr lang="en-US" dirty="0"/>
              <a:t>    \end{enumerate}</a:t>
            </a:r>
          </a:p>
          <a:p>
            <a:pPr marL="0" indent="0">
              <a:buNone/>
            </a:pPr>
            <a:r>
              <a:rPr lang="en-US" dirty="0"/>
              <a:t>    \item point 2</a:t>
            </a:r>
          </a:p>
          <a:p>
            <a:pPr marL="0" indent="0">
              <a:buNone/>
            </a:pPr>
            <a:r>
              <a:rPr lang="en-US" dirty="0"/>
              <a:t>\end{enumerate}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Screen Shot 2016-11-08 at 3.0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94" y="4809063"/>
            <a:ext cx="4148172" cy="19219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57597" y="4809063"/>
            <a:ext cx="4169836" cy="197062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5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\usepackage{</a:t>
            </a:r>
            <a:r>
              <a:rPr lang="en-US" dirty="0" err="1" smtClean="0"/>
              <a:t>graphicx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\begin{figure</a:t>
            </a:r>
            <a:r>
              <a:rPr lang="en-US" dirty="0" smtClean="0"/>
              <a:t>}[H]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\centering</a:t>
            </a:r>
          </a:p>
          <a:p>
            <a:pPr marL="0" indent="0">
              <a:buNone/>
            </a:pPr>
            <a:r>
              <a:rPr lang="en-US" dirty="0"/>
              <a:t>	\</a:t>
            </a:r>
            <a:r>
              <a:rPr lang="en-US" dirty="0" err="1"/>
              <a:t>includegraphics</a:t>
            </a:r>
            <a:r>
              <a:rPr lang="en-US" dirty="0"/>
              <a:t>[scale</a:t>
            </a:r>
            <a:r>
              <a:rPr lang="en-US" dirty="0" smtClean="0"/>
              <a:t>=size]{filename}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\caption{}</a:t>
            </a:r>
          </a:p>
          <a:p>
            <a:pPr marL="0" indent="0">
              <a:buNone/>
            </a:pPr>
            <a:r>
              <a:rPr lang="en-US" dirty="0"/>
              <a:t>	\label{</a:t>
            </a:r>
            <a:r>
              <a:rPr lang="en-US" dirty="0" err="1" smtClean="0"/>
              <a:t>fig:label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\end{figure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\usepackage{</a:t>
            </a:r>
            <a:r>
              <a:rPr lang="en-US" dirty="0" err="1" smtClean="0"/>
              <a:t>graphicx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\begin{figure</a:t>
            </a:r>
            <a:r>
              <a:rPr lang="en-US" dirty="0" smtClean="0"/>
              <a:t>}[H]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\centering</a:t>
            </a:r>
          </a:p>
          <a:p>
            <a:pPr marL="0" indent="0">
              <a:buNone/>
            </a:pPr>
            <a:r>
              <a:rPr lang="en-US" dirty="0"/>
              <a:t>	\</a:t>
            </a:r>
            <a:r>
              <a:rPr lang="en-US" dirty="0" err="1"/>
              <a:t>includegraphics</a:t>
            </a:r>
            <a:r>
              <a:rPr lang="en-US" dirty="0"/>
              <a:t>[scale</a:t>
            </a:r>
            <a:r>
              <a:rPr lang="en-US" dirty="0" smtClean="0"/>
              <a:t>=size]{filename}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\caption{}</a:t>
            </a:r>
          </a:p>
          <a:p>
            <a:pPr marL="0" indent="0">
              <a:buNone/>
            </a:pPr>
            <a:r>
              <a:rPr lang="en-US" dirty="0"/>
              <a:t>	\label{</a:t>
            </a:r>
            <a:r>
              <a:rPr lang="en-US" dirty="0" err="1" smtClean="0"/>
              <a:t>fig:label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\end{figure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[h] : here          [t]   : top</a:t>
            </a:r>
          </a:p>
          <a:p>
            <a:pPr marL="0" indent="0">
              <a:buNone/>
            </a:pPr>
            <a:r>
              <a:rPr lang="en-US" dirty="0" smtClean="0"/>
              <a:t>[b] : bottom     [p] : separate page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" y="4944533"/>
            <a:ext cx="5266267" cy="1479550"/>
          </a:xfrm>
          <a:prstGeom prst="rect">
            <a:avLst/>
          </a:prstGeom>
          <a:noFill/>
          <a:ln w="28575" cmpd="sng">
            <a:solidFill>
              <a:srgbClr val="C70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24666" y="2370667"/>
            <a:ext cx="575734" cy="474133"/>
          </a:xfrm>
          <a:prstGeom prst="rect">
            <a:avLst/>
          </a:prstGeom>
          <a:noFill/>
          <a:ln w="28575" cmpd="sng">
            <a:solidFill>
              <a:srgbClr val="C70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200400" y="2370667"/>
            <a:ext cx="2523067" cy="2573866"/>
          </a:xfrm>
          <a:prstGeom prst="line">
            <a:avLst/>
          </a:prstGeom>
          <a:ln>
            <a:solidFill>
              <a:srgbClr val="C700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7200" y="2370667"/>
            <a:ext cx="2167466" cy="2573866"/>
          </a:xfrm>
          <a:prstGeom prst="line">
            <a:avLst/>
          </a:prstGeom>
          <a:ln>
            <a:solidFill>
              <a:srgbClr val="C700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7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Picture 1" descr="t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90" y="243420"/>
            <a:ext cx="5819509" cy="611293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 flipH="1">
            <a:off x="1879600" y="50810"/>
            <a:ext cx="2912533" cy="1947333"/>
          </a:xfrm>
          <a:prstGeom prst="wedgeEllipseCallout">
            <a:avLst>
              <a:gd name="adj1" fmla="val -56298"/>
              <a:gd name="adj2" fmla="val 49457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06133" y="457194"/>
            <a:ext cx="184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Latex is fun!</a:t>
            </a:r>
            <a:endParaRPr lang="en-US" sz="3600" dirty="0"/>
          </a:p>
        </p:txBody>
      </p:sp>
      <p:pic>
        <p:nvPicPr>
          <p:cNvPr id="13" name="Picture 12" descr="Screen Shot 2016-11-08 at 5.10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33" y="6362698"/>
            <a:ext cx="3492500" cy="381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3862" y="6495018"/>
            <a:ext cx="308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www.clipartkid.com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1155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57400"/>
            <a:ext cx="8466667" cy="3953933"/>
          </a:xfrm>
        </p:spPr>
        <p:txBody>
          <a:bodyPr/>
          <a:lstStyle/>
          <a:p>
            <a:r>
              <a:rPr lang="en-US" dirty="0" err="1" smtClean="0"/>
              <a:t>MikTex</a:t>
            </a:r>
            <a:r>
              <a:rPr lang="en-US" dirty="0" smtClean="0"/>
              <a:t>   (</a:t>
            </a:r>
            <a:r>
              <a:rPr lang="en-US" dirty="0">
                <a:hlinkClick r:id="rId2"/>
              </a:rPr>
              <a:t>http://miktex.org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                    - for Windows</a:t>
            </a:r>
          </a:p>
          <a:p>
            <a:r>
              <a:rPr lang="en-US" dirty="0" err="1" smtClean="0"/>
              <a:t>proTeXt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://www.tug.org/protext </a:t>
            </a:r>
            <a:r>
              <a:rPr lang="en-US" dirty="0" smtClean="0"/>
              <a:t>)   - for Windows</a:t>
            </a:r>
          </a:p>
          <a:p>
            <a:r>
              <a:rPr lang="en-US" dirty="0" err="1" smtClean="0"/>
              <a:t>MacTex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http://www.tug.org/mactex/</a:t>
            </a:r>
            <a:r>
              <a:rPr lang="en-US" dirty="0" smtClean="0"/>
              <a:t>) - for Mac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Sharelatex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www.sharelatex.com</a:t>
            </a:r>
            <a:r>
              <a:rPr lang="en-US" dirty="0"/>
              <a:t>) - Online </a:t>
            </a:r>
          </a:p>
          <a:p>
            <a:r>
              <a:rPr lang="en-US" dirty="0"/>
              <a:t>Overleaf    (</a:t>
            </a:r>
            <a:r>
              <a:rPr lang="en-US" dirty="0">
                <a:hlinkClick r:id="rId6"/>
              </a:rPr>
              <a:t>www.overleaf.com</a:t>
            </a:r>
            <a:r>
              <a:rPr lang="en-US" dirty="0"/>
              <a:t>)     - Online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Installing Latex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2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5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9"/>
            <a:ext cx="8229600" cy="53763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\begin{table}[h!]</a:t>
            </a:r>
          </a:p>
          <a:p>
            <a:pPr marL="0" indent="0">
              <a:buNone/>
            </a:pPr>
            <a:r>
              <a:rPr lang="en-US" dirty="0"/>
              <a:t>\caption{Title} % title of Table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smtClean="0"/>
              <a:t>centering       </a:t>
            </a:r>
            <a:r>
              <a:rPr lang="en-US" dirty="0"/>
              <a:t>% used for centering table</a:t>
            </a:r>
          </a:p>
          <a:p>
            <a:pPr marL="0" indent="0">
              <a:buNone/>
            </a:pPr>
            <a:r>
              <a:rPr lang="en-US" dirty="0"/>
              <a:t>\begin{tabular}{| c | c | c | c | } % centered columns (4 columns)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hline</a:t>
            </a:r>
            <a:r>
              <a:rPr lang="en-US" dirty="0"/>
              <a:t> %inserts double horizontal lines</a:t>
            </a:r>
          </a:p>
          <a:p>
            <a:pPr marL="0" indent="0">
              <a:buNone/>
            </a:pPr>
            <a:r>
              <a:rPr lang="en-US" dirty="0"/>
              <a:t> &amp;  Column 1 &amp;  Column 2 &amp; Column 3  \\ [0.5ex] % inserts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%heading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hline</a:t>
            </a:r>
            <a:r>
              <a:rPr lang="en-US" dirty="0"/>
              <a:t> % inserts single horizontal line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</a:p>
          <a:p>
            <a:pPr marL="0" indent="0">
              <a:buNone/>
            </a:pPr>
            <a:r>
              <a:rPr lang="en-US" dirty="0"/>
              <a:t>Row 1 &amp; 1 &amp;  2  &amp;  3   \\ \</a:t>
            </a:r>
            <a:r>
              <a:rPr lang="en-US" dirty="0" err="1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Row 2 &amp; 4 &amp;  5  &amp;  6   \\ \</a:t>
            </a:r>
            <a:r>
              <a:rPr lang="en-US" dirty="0" err="1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Ro2 3 &amp; 7 &amp;  8  &amp;   9  \\%[1ex] %adds vertical space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hline</a:t>
            </a:r>
            <a:r>
              <a:rPr lang="en-US" dirty="0"/>
              <a:t> %inserts single line</a:t>
            </a:r>
          </a:p>
          <a:p>
            <a:pPr marL="0" indent="0">
              <a:buNone/>
            </a:pPr>
            <a:r>
              <a:rPr lang="en-US" dirty="0"/>
              <a:t>\end{tabular}</a:t>
            </a:r>
          </a:p>
          <a:p>
            <a:pPr marL="0" indent="0">
              <a:buNone/>
            </a:pPr>
            <a:r>
              <a:rPr lang="en-US" dirty="0"/>
              <a:t>\label{table:table1} % is used to refer this table in the text</a:t>
            </a:r>
          </a:p>
          <a:p>
            <a:pPr marL="0" indent="0">
              <a:buNone/>
            </a:pPr>
            <a:r>
              <a:rPr lang="en-US" dirty="0"/>
              <a:t>\end{table}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3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5" name="Picture 4" descr="Screen Shot 2016-11-06 at 12.48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1" y="1828080"/>
            <a:ext cx="8686800" cy="33645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\usepackage{</a:t>
            </a:r>
            <a:r>
              <a:rPr lang="en-US" dirty="0" err="1"/>
              <a:t>amsmath</a:t>
            </a:r>
            <a:r>
              <a:rPr lang="en-US" dirty="0" smtClean="0"/>
              <a:t>} for math equations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\usepackage{</a:t>
            </a:r>
            <a:r>
              <a:rPr lang="en-US" dirty="0" err="1"/>
              <a:t>amsmath</a:t>
            </a:r>
            <a:r>
              <a:rPr lang="en-US" dirty="0" smtClean="0"/>
              <a:t>} for math equations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/>
          </a:p>
          <a:p>
            <a:r>
              <a:rPr lang="en-US" dirty="0" smtClean="0"/>
              <a:t>\begin{equation}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f(x) = \</a:t>
            </a:r>
            <a:r>
              <a:rPr lang="en-US" dirty="0" err="1" smtClean="0"/>
              <a:t>frac</a:t>
            </a:r>
            <a:r>
              <a:rPr lang="en-US" dirty="0" smtClean="0"/>
              <a:t>{x^2 + 1}{5} \</a:t>
            </a:r>
            <a:r>
              <a:rPr lang="en-US" dirty="0" err="1" smtClean="0"/>
              <a:t>int</a:t>
            </a:r>
            <a:r>
              <a:rPr lang="en-US" dirty="0" smtClean="0"/>
              <a:t> x dx</a:t>
            </a:r>
            <a:endParaRPr lang="en-US" dirty="0"/>
          </a:p>
          <a:p>
            <a:r>
              <a:rPr lang="en-US" dirty="0" smtClean="0"/>
              <a:t>\end{equation}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3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\usepackage{</a:t>
            </a:r>
            <a:r>
              <a:rPr lang="en-US" dirty="0" err="1"/>
              <a:t>amsmath</a:t>
            </a:r>
            <a:r>
              <a:rPr lang="en-US" dirty="0" smtClean="0"/>
              <a:t>} for math equations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/>
          </a:p>
          <a:p>
            <a:r>
              <a:rPr lang="en-US" dirty="0" smtClean="0"/>
              <a:t>\begin{equation}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f(x) = \</a:t>
            </a:r>
            <a:r>
              <a:rPr lang="en-US" dirty="0" err="1" smtClean="0"/>
              <a:t>frac</a:t>
            </a:r>
            <a:r>
              <a:rPr lang="en-US" dirty="0" smtClean="0"/>
              <a:t>{x^2 + 1}{5} \</a:t>
            </a:r>
            <a:r>
              <a:rPr lang="en-US" dirty="0" err="1" smtClean="0"/>
              <a:t>int</a:t>
            </a:r>
            <a:r>
              <a:rPr lang="en-US" dirty="0" smtClean="0"/>
              <a:t> x dx</a:t>
            </a:r>
            <a:endParaRPr lang="en-US" dirty="0"/>
          </a:p>
          <a:p>
            <a:r>
              <a:rPr lang="en-US" dirty="0" smtClean="0"/>
              <a:t>\end{equation}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Picture 1" descr="Screen Shot 2016-11-08 at 5.17.5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02"/>
          <a:stretch/>
        </p:blipFill>
        <p:spPr>
          <a:xfrm>
            <a:off x="2302934" y="4526403"/>
            <a:ext cx="4064000" cy="15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9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math mode can be inserted using $ math equation here$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math mode can be inserted using $ math equation here$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Example: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We can use inline math such as $f(x) = 2x^3 + 5x$ in </a:t>
            </a:r>
            <a:r>
              <a:rPr lang="en-US" dirty="0" smtClean="0"/>
              <a:t>between </a:t>
            </a:r>
            <a:r>
              <a:rPr lang="en-US" dirty="0"/>
              <a:t>text.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math mode can be inserted using $ math equation here$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can use inline math such as $f(x) = 2x^3 + 5x$ in </a:t>
            </a:r>
            <a:r>
              <a:rPr lang="en-US" dirty="0" smtClean="0"/>
              <a:t>between </a:t>
            </a:r>
            <a:r>
              <a:rPr lang="en-US" dirty="0"/>
              <a:t>text.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" name="Picture 1" descr="Screen Shot 2016-11-08 at 5.22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167"/>
            <a:ext cx="9144000" cy="4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3067"/>
            <a:ext cx="8229600" cy="3603096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Daum Equation Editor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Codecogs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Online Equation Editors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4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pronounced as Lay-tech or </a:t>
            </a:r>
            <a:r>
              <a:rPr lang="en-US" dirty="0" err="1" smtClean="0"/>
              <a:t>Lah</a:t>
            </a:r>
            <a:r>
              <a:rPr lang="en-US" dirty="0" smtClean="0"/>
              <a:t>-tech</a:t>
            </a:r>
          </a:p>
          <a:p>
            <a:endParaRPr lang="en-US" dirty="0"/>
          </a:p>
          <a:p>
            <a:r>
              <a:rPr lang="en-US" dirty="0" smtClean="0"/>
              <a:t>It is a markup language similar to HTML (instructions mentioned in tags and text)</a:t>
            </a:r>
          </a:p>
          <a:p>
            <a:endParaRPr lang="en-US" dirty="0"/>
          </a:p>
          <a:p>
            <a:r>
              <a:rPr lang="en-US" dirty="0" smtClean="0"/>
              <a:t>Used widely in academia</a:t>
            </a:r>
          </a:p>
          <a:p>
            <a:endParaRPr lang="en-US" dirty="0"/>
          </a:p>
          <a:p>
            <a:r>
              <a:rPr lang="en-US" dirty="0" smtClean="0"/>
              <a:t>Written as 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Screen Shot 2016-11-06 at 12.52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04" y="4588933"/>
            <a:ext cx="1341829" cy="5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8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Bold/ Italic/ underlined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28" y="2421465"/>
            <a:ext cx="8229600" cy="3789363"/>
          </a:xfrm>
        </p:spPr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textbf</a:t>
            </a:r>
            <a:r>
              <a:rPr lang="en-US" dirty="0" smtClean="0"/>
              <a:t>{text} : bold face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Bold/ Italic/ underlined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" name="Picture 1" descr="Screen Shot 2016-11-08 at 5.37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29"/>
          <a:stretch/>
        </p:blipFill>
        <p:spPr>
          <a:xfrm>
            <a:off x="6544727" y="2302934"/>
            <a:ext cx="1765300" cy="8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2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28" y="2421465"/>
            <a:ext cx="8229600" cy="3789363"/>
          </a:xfrm>
        </p:spPr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textbf</a:t>
            </a:r>
            <a:r>
              <a:rPr lang="en-US" dirty="0" smtClean="0"/>
              <a:t>{text} : bold face text</a:t>
            </a:r>
          </a:p>
          <a:p>
            <a:endParaRPr lang="en-US" dirty="0"/>
          </a:p>
          <a:p>
            <a:r>
              <a:rPr lang="en-US" dirty="0" smtClean="0"/>
              <a:t>\</a:t>
            </a:r>
            <a:r>
              <a:rPr lang="en-US" dirty="0" err="1" smtClean="0"/>
              <a:t>textit</a:t>
            </a:r>
            <a:r>
              <a:rPr lang="en-US" dirty="0" smtClean="0"/>
              <a:t>{text} : italic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Bold/ Italic/ underlined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" name="Picture 1" descr="Screen Shot 2016-11-08 at 5.37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59"/>
          <a:stretch/>
        </p:blipFill>
        <p:spPr>
          <a:xfrm>
            <a:off x="6544727" y="2302934"/>
            <a:ext cx="1765300" cy="1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2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28" y="2421465"/>
            <a:ext cx="8229600" cy="3789363"/>
          </a:xfrm>
        </p:spPr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textbf</a:t>
            </a:r>
            <a:r>
              <a:rPr lang="en-US" dirty="0" smtClean="0"/>
              <a:t>{text} : bold face text</a:t>
            </a:r>
          </a:p>
          <a:p>
            <a:endParaRPr lang="en-US" dirty="0"/>
          </a:p>
          <a:p>
            <a:r>
              <a:rPr lang="en-US" dirty="0" smtClean="0"/>
              <a:t>\</a:t>
            </a:r>
            <a:r>
              <a:rPr lang="en-US" dirty="0" err="1" smtClean="0"/>
              <a:t>textit</a:t>
            </a:r>
            <a:r>
              <a:rPr lang="en-US" dirty="0" smtClean="0"/>
              <a:t>{text} : italic text</a:t>
            </a:r>
          </a:p>
          <a:p>
            <a:endParaRPr lang="en-US" dirty="0"/>
          </a:p>
          <a:p>
            <a:r>
              <a:rPr lang="en-US" dirty="0" smtClean="0"/>
              <a:t>\underlined{text} : underlined text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Bold/ Italic/ underlined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" name="Picture 1" descr="Screen Shot 2016-11-08 at 5.3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27" y="2302934"/>
            <a:ext cx="1765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9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\label{} to reference figures, tables, equations, sections,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For reference: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\label{</a:t>
            </a:r>
            <a:r>
              <a:rPr lang="en-US" dirty="0" err="1" smtClean="0"/>
              <a:t>fig:labelname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sz="3200" dirty="0" smtClean="0"/>
              <a:t>For calling the label: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\ref{</a:t>
            </a:r>
            <a:r>
              <a:rPr lang="en-US" dirty="0" err="1" smtClean="0"/>
              <a:t>fig:labelname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fig, sec, </a:t>
            </a:r>
            <a:r>
              <a:rPr lang="en-US" dirty="0" err="1" smtClean="0"/>
              <a:t>eq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Cross-</a:t>
            </a:r>
            <a:r>
              <a:rPr lang="en-US" dirty="0" smtClean="0"/>
              <a:t>referencing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1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Method 1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Bibliography inside the file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</a:t>
            </a:r>
            <a:r>
              <a:rPr lang="en-US" dirty="0" err="1"/>
              <a:t>thebibliography</a:t>
            </a:r>
            <a:r>
              <a:rPr lang="en-US" dirty="0"/>
              <a:t>}</a:t>
            </a:r>
            <a:r>
              <a:rPr lang="en-US" dirty="0" smtClean="0"/>
              <a:t>{} </a:t>
            </a:r>
          </a:p>
          <a:p>
            <a:pPr marL="0" indent="0">
              <a:buNone/>
            </a:pPr>
            <a:r>
              <a:rPr lang="en-US" dirty="0" smtClean="0"/>
              <a:t>	\</a:t>
            </a:r>
            <a:r>
              <a:rPr lang="en-US" dirty="0" err="1"/>
              <a:t>bibitem</a:t>
            </a:r>
            <a:r>
              <a:rPr lang="en-US" dirty="0" smtClean="0"/>
              <a:t>{reference 1}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\</a:t>
            </a:r>
            <a:r>
              <a:rPr lang="en-US" dirty="0" err="1"/>
              <a:t>bibitem</a:t>
            </a:r>
            <a:r>
              <a:rPr lang="en-US" dirty="0" smtClean="0"/>
              <a:t>{reference 2}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smtClean="0"/>
              <a:t>end{</a:t>
            </a:r>
            <a:r>
              <a:rPr lang="en-US" dirty="0" err="1"/>
              <a:t>thebibliography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 smtClean="0">
                <a:solidFill>
                  <a:schemeClr val="tx1"/>
                </a:solidFill>
              </a:rPr>
              <a:t>can </a:t>
            </a:r>
            <a:r>
              <a:rPr lang="en-US" dirty="0">
                <a:solidFill>
                  <a:schemeClr val="tx1"/>
                </a:solidFill>
              </a:rPr>
              <a:t>cite it as: </a:t>
            </a:r>
            <a:r>
              <a:rPr lang="en-US" b="1" dirty="0">
                <a:solidFill>
                  <a:schemeClr val="tx1"/>
                </a:solidFill>
              </a:rPr>
              <a:t>\cite{reference 1}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Method 2: </a:t>
            </a:r>
          </a:p>
          <a:p>
            <a:pPr marL="0" indent="0">
              <a:buNone/>
            </a:pPr>
            <a:r>
              <a:rPr lang="en-US" dirty="0" smtClean="0"/>
              <a:t>Using a separate .bib file: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Inside .</a:t>
            </a:r>
            <a:r>
              <a:rPr lang="en-US" dirty="0" err="1" smtClean="0"/>
              <a:t>tex</a:t>
            </a:r>
            <a:r>
              <a:rPr lang="en-US" dirty="0" smtClean="0"/>
              <a:t> file: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bibliographystyle</a:t>
            </a:r>
            <a:r>
              <a:rPr lang="en-US" dirty="0" smtClean="0"/>
              <a:t>{</a:t>
            </a:r>
            <a:r>
              <a:rPr lang="en-US" dirty="0" err="1" smtClean="0"/>
              <a:t>bibstyle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bibliography</a:t>
            </a:r>
            <a:r>
              <a:rPr lang="en-US" dirty="0" smtClean="0"/>
              <a:t>{filename}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Bibliography styles can be found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https://www.sharelatex.com/</a:t>
            </a:r>
            <a:r>
              <a:rPr lang="en-US" dirty="0" smtClean="0">
                <a:hlinkClick r:id="rId2"/>
              </a:rPr>
              <a:t>learn/Bibtex_bibliography_styles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" name="Picture 1" descr="Screen Shot 2016-11-08 at 6.3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5" y="1203549"/>
            <a:ext cx="8369285" cy="51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3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" name="Picture 1" descr="Screen Shot 2016-11-08 at 6.3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5" y="1203549"/>
            <a:ext cx="8369285" cy="519007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3355" y="1203548"/>
            <a:ext cx="914400" cy="32892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00" y="3333963"/>
            <a:ext cx="184573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Entry Type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3355" y="3591148"/>
            <a:ext cx="609600" cy="32892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9489" y="5233681"/>
            <a:ext cx="643488" cy="32892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1337755" y="1368012"/>
            <a:ext cx="2404512" cy="21033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32977" y="3795628"/>
            <a:ext cx="2709290" cy="15891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51510" y="3675704"/>
            <a:ext cx="259075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5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" name="Picture 1" descr="Screen Shot 2016-11-08 at 6.3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5" y="1203549"/>
            <a:ext cx="8369285" cy="519007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405489" y="1203548"/>
            <a:ext cx="914400" cy="32892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00" y="3333963"/>
            <a:ext cx="240453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Reference name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49888" y="3608081"/>
            <a:ext cx="1574778" cy="32892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83744" y="5233681"/>
            <a:ext cx="1405455" cy="32892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16667" y="1532475"/>
            <a:ext cx="1625600" cy="1938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30400" y="3795628"/>
            <a:ext cx="1811867" cy="14380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24666" y="3675704"/>
            <a:ext cx="111760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4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Intended for authors to focus on writing instead of formatting and visualization while writing</a:t>
            </a:r>
          </a:p>
          <a:p>
            <a:endParaRPr lang="en-US" dirty="0"/>
          </a:p>
          <a:p>
            <a:r>
              <a:rPr lang="en-US" dirty="0" smtClean="0"/>
              <a:t>Easy to include math equations</a:t>
            </a:r>
          </a:p>
          <a:p>
            <a:endParaRPr lang="en-US" dirty="0"/>
          </a:p>
          <a:p>
            <a:r>
              <a:rPr lang="en-US" dirty="0" smtClean="0"/>
              <a:t>Good for large documents (cross-referencing)</a:t>
            </a:r>
          </a:p>
          <a:p>
            <a:endParaRPr lang="en-US" dirty="0"/>
          </a:p>
          <a:p>
            <a:r>
              <a:rPr lang="en-US" dirty="0" smtClean="0"/>
              <a:t>Automatic generation of bibliography</a:t>
            </a:r>
          </a:p>
          <a:p>
            <a:endParaRPr lang="en-US" dirty="0"/>
          </a:p>
          <a:p>
            <a:r>
              <a:rPr lang="en-US" dirty="0" smtClean="0"/>
              <a:t>Looks pretty compared to MS Office!</a:t>
            </a:r>
          </a:p>
          <a:p>
            <a:endParaRPr lang="en-US" dirty="0"/>
          </a:p>
          <a:p>
            <a:r>
              <a:rPr lang="en-US" dirty="0" smtClean="0"/>
              <a:t>Its free!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Why Latex?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5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" name="Picture 1" descr="Screen Shot 2016-11-08 at 6.3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5" y="1203549"/>
            <a:ext cx="8369285" cy="519007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09623" y="1474481"/>
            <a:ext cx="8009444" cy="189525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24" y="3877733"/>
            <a:ext cx="8009444" cy="103293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9623" y="5486400"/>
            <a:ext cx="8009444" cy="74506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63335" y="3384762"/>
            <a:ext cx="357293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Reference </a:t>
            </a:r>
            <a:r>
              <a:rPr lang="en-US" sz="2400" b="1" dirty="0" smtClean="0">
                <a:solidFill>
                  <a:srgbClr val="FF0000"/>
                </a:solidFill>
              </a:rPr>
              <a:t>Information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7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https://www.sharelatex.com/learn/</a:t>
            </a:r>
            <a:r>
              <a:rPr lang="en-US" dirty="0" smtClean="0">
                <a:hlinkClick r:id="rId2"/>
              </a:rPr>
              <a:t>Bibliography_management_with_bibtex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https://www.sharelatex.com/learn/</a:t>
            </a:r>
            <a:r>
              <a:rPr lang="en-US" dirty="0" smtClean="0">
                <a:hlinkClick r:id="rId3"/>
              </a:rPr>
              <a:t>Bibtex_bibliography_styles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http://www.howtotex.com/download/</a:t>
            </a:r>
            <a:r>
              <a:rPr lang="en-US" dirty="0" smtClean="0">
                <a:hlinkClick r:id="rId4"/>
              </a:rPr>
              <a:t>FiveMinuteGuideToLaTeX.pdf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1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files generated while creating a latex document including .log, .</a:t>
            </a:r>
            <a:r>
              <a:rPr lang="en-US" dirty="0" err="1" smtClean="0"/>
              <a:t>tex</a:t>
            </a:r>
            <a:r>
              <a:rPr lang="en-US" dirty="0" smtClean="0"/>
              <a:t>, .bib</a:t>
            </a:r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tex</a:t>
            </a:r>
            <a:r>
              <a:rPr lang="en-US" dirty="0" smtClean="0"/>
              <a:t> is the file we will be </a:t>
            </a:r>
            <a:r>
              <a:rPr lang="en-US" dirty="0" err="1" smtClean="0"/>
              <a:t>editting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4676"/>
            <a:ext cx="8229600" cy="1007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5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Document Class</a:t>
            </a:r>
          </a:p>
          <a:p>
            <a:pPr lvl="1"/>
            <a:r>
              <a:rPr lang="en-US" sz="2000" dirty="0" smtClean="0"/>
              <a:t>{a</a:t>
            </a:r>
            <a:r>
              <a:rPr lang="en-US" sz="2000" dirty="0" smtClean="0"/>
              <a:t>rticle</a:t>
            </a:r>
            <a:r>
              <a:rPr lang="en-US" sz="2000" dirty="0" smtClean="0"/>
              <a:t>, report, book, </a:t>
            </a:r>
            <a:r>
              <a:rPr lang="en-US" sz="2000" dirty="0" smtClean="0"/>
              <a:t>letter}, font, </a:t>
            </a:r>
            <a:r>
              <a:rPr lang="en-US" sz="2000" dirty="0" err="1" smtClean="0"/>
              <a:t>fontsize</a:t>
            </a:r>
            <a:endParaRPr lang="en-US" sz="2000" dirty="0" smtClean="0"/>
          </a:p>
          <a:p>
            <a:pPr lvl="1"/>
            <a:r>
              <a:rPr lang="en-US" sz="2000" dirty="0"/>
              <a:t>\</a:t>
            </a:r>
            <a:r>
              <a:rPr lang="en-US" sz="2000" dirty="0" smtClean="0"/>
              <a:t>documentclass[12pt]{</a:t>
            </a:r>
            <a:r>
              <a:rPr lang="en-US" sz="2000" dirty="0"/>
              <a:t>article</a:t>
            </a:r>
            <a:r>
              <a:rPr lang="en-US" sz="2000" dirty="0" smtClean="0"/>
              <a:t>}</a:t>
            </a:r>
          </a:p>
          <a:p>
            <a:endParaRPr lang="en-US" dirty="0"/>
          </a:p>
          <a:p>
            <a:r>
              <a:rPr lang="en-US" sz="2800" dirty="0" smtClean="0"/>
              <a:t>Packages</a:t>
            </a:r>
          </a:p>
          <a:p>
            <a:pPr lvl="1"/>
            <a:r>
              <a:rPr lang="en-US" sz="2000" dirty="0" smtClean="0"/>
              <a:t>Gra</a:t>
            </a:r>
            <a:r>
              <a:rPr lang="en-US" sz="2000" dirty="0"/>
              <a:t>p</a:t>
            </a:r>
            <a:r>
              <a:rPr lang="en-US" sz="2000" dirty="0" smtClean="0"/>
              <a:t>hics, math, formatting</a:t>
            </a:r>
          </a:p>
          <a:p>
            <a:pPr lvl="1"/>
            <a:r>
              <a:rPr lang="en-US" sz="2000" dirty="0" smtClean="0"/>
              <a:t>\usepackage{geometry}</a:t>
            </a:r>
          </a:p>
          <a:p>
            <a:endParaRPr lang="en-US" dirty="0"/>
          </a:p>
          <a:p>
            <a:r>
              <a:rPr lang="en-US" sz="2800" dirty="0" smtClean="0"/>
              <a:t>Main Body</a:t>
            </a:r>
          </a:p>
          <a:p>
            <a:pPr lvl="1"/>
            <a:r>
              <a:rPr lang="en-US" sz="2000" dirty="0" smtClean="0"/>
              <a:t>Text, sections and bibliography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4676"/>
            <a:ext cx="8229600" cy="1007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4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\documentclass{article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\usepackage{}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title</a:t>
            </a:r>
            <a:r>
              <a:rPr lang="en-US" dirty="0" smtClean="0"/>
              <a:t>{Introduction to Latex}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author</a:t>
            </a:r>
            <a:r>
              <a:rPr lang="en-US" dirty="0" smtClean="0"/>
              <a:t>{Anita Bahmanyar}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date</a:t>
            </a:r>
            <a:r>
              <a:rPr lang="en-US" dirty="0" smtClean="0"/>
              <a:t>{November 9, 2016}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begin{document}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maketitle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end{document}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\documentclass{article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\usepackage{}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title</a:t>
            </a:r>
            <a:r>
              <a:rPr lang="en-US" dirty="0" smtClean="0"/>
              <a:t>{Introduction to Latex}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author</a:t>
            </a:r>
            <a:r>
              <a:rPr lang="en-US" dirty="0" smtClean="0"/>
              <a:t>{Anita Bahmanyar}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date</a:t>
            </a:r>
            <a:r>
              <a:rPr lang="en-US" dirty="0" smtClean="0"/>
              <a:t>{November 9, 2016}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begin{document}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maketitle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end{document}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00200"/>
            <a:ext cx="3860800" cy="474133"/>
          </a:xfrm>
          <a:prstGeom prst="rect">
            <a:avLst/>
          </a:prstGeom>
          <a:noFill/>
          <a:ln w="28575" cmpd="sng">
            <a:solidFill>
              <a:srgbClr val="C70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98533" y="1583267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70016"/>
                </a:solidFill>
              </a:rPr>
              <a:t>Document Class</a:t>
            </a:r>
            <a:endParaRPr lang="en-US" sz="2400" b="1" dirty="0">
              <a:solidFill>
                <a:srgbClr val="C700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21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\documentclass{article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\usepackage{}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title</a:t>
            </a:r>
            <a:r>
              <a:rPr lang="en-US" dirty="0" smtClean="0"/>
              <a:t>{Introduction to Latex}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author</a:t>
            </a:r>
            <a:r>
              <a:rPr lang="en-US" dirty="0" smtClean="0"/>
              <a:t>{Anita Bahmanyar}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date</a:t>
            </a:r>
            <a:r>
              <a:rPr lang="en-US" dirty="0" smtClean="0"/>
              <a:t>{November 9, 2016}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begin{document}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maketitle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end{document}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040931"/>
            <a:ext cx="2810933" cy="474133"/>
          </a:xfrm>
          <a:prstGeom prst="rect">
            <a:avLst/>
          </a:prstGeom>
          <a:noFill/>
          <a:ln w="28575" cmpd="sng">
            <a:solidFill>
              <a:srgbClr val="C70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98533" y="2045398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70016"/>
                </a:solidFill>
              </a:rPr>
              <a:t>Packages</a:t>
            </a:r>
            <a:endParaRPr lang="en-US" sz="2400" b="1" dirty="0">
              <a:solidFill>
                <a:srgbClr val="C700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8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454</TotalTime>
  <Words>1097</Words>
  <Application>Microsoft Macintosh PowerPoint</Application>
  <PresentationFormat>On-screen Show (4:3)</PresentationFormat>
  <Paragraphs>319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Executive</vt:lpstr>
      <vt:lpstr>Introduction to Latex</vt:lpstr>
      <vt:lpstr>Installing Latex</vt:lpstr>
      <vt:lpstr>Introduction</vt:lpstr>
      <vt:lpstr>Why Latex?</vt:lpstr>
      <vt:lpstr>PowerPoint Presentation</vt:lpstr>
      <vt:lpstr>PowerPoint Presentation</vt:lpstr>
      <vt:lpstr>Example</vt:lpstr>
      <vt:lpstr>Example</vt:lpstr>
      <vt:lpstr>Example</vt:lpstr>
      <vt:lpstr>Example</vt:lpstr>
      <vt:lpstr>Example</vt:lpstr>
      <vt:lpstr>Lists</vt:lpstr>
      <vt:lpstr>Lists</vt:lpstr>
      <vt:lpstr>Lists</vt:lpstr>
      <vt:lpstr>Nested Lists</vt:lpstr>
      <vt:lpstr>Nested Lists</vt:lpstr>
      <vt:lpstr>Images</vt:lpstr>
      <vt:lpstr>Images</vt:lpstr>
      <vt:lpstr>PowerPoint Presentation</vt:lpstr>
      <vt:lpstr>Tables</vt:lpstr>
      <vt:lpstr>Tables</vt:lpstr>
      <vt:lpstr>Tables</vt:lpstr>
      <vt:lpstr>Equations</vt:lpstr>
      <vt:lpstr>Equations</vt:lpstr>
      <vt:lpstr>Equations</vt:lpstr>
      <vt:lpstr>Equations</vt:lpstr>
      <vt:lpstr>Equations</vt:lpstr>
      <vt:lpstr>Equations</vt:lpstr>
      <vt:lpstr>Online Equation Editors</vt:lpstr>
      <vt:lpstr>Bold/ Italic/ underlined</vt:lpstr>
      <vt:lpstr>Bold/ Italic/ underlined</vt:lpstr>
      <vt:lpstr>Bold/ Italic/ underlined</vt:lpstr>
      <vt:lpstr>Bold/ Italic/ underlined</vt:lpstr>
      <vt:lpstr>Cross-referencing</vt:lpstr>
      <vt:lpstr>Bibliography</vt:lpstr>
      <vt:lpstr>Bibliography</vt:lpstr>
      <vt:lpstr>Bibliography</vt:lpstr>
      <vt:lpstr>Bibliography</vt:lpstr>
      <vt:lpstr>Bibliography</vt:lpstr>
      <vt:lpstr>Bibliography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Anita Bahmanyar</dc:creator>
  <cp:lastModifiedBy>Anita Bahmanyar</cp:lastModifiedBy>
  <cp:revision>227</cp:revision>
  <dcterms:created xsi:type="dcterms:W3CDTF">2016-11-06T02:49:36Z</dcterms:created>
  <dcterms:modified xsi:type="dcterms:W3CDTF">2016-11-09T00:51:20Z</dcterms:modified>
</cp:coreProperties>
</file>