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63" r:id="rId6"/>
    <p:sldId id="259" r:id="rId7"/>
    <p:sldId id="261" r:id="rId8"/>
    <p:sldId id="265" r:id="rId9"/>
    <p:sldId id="262" r:id="rId10"/>
    <p:sldId id="264" r:id="rId11"/>
    <p:sldId id="266" r:id="rId12"/>
    <p:sldId id="267" r:id="rId13"/>
    <p:sldId id="273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6A7C-6936-8840-A9D3-B0E86ECF40BA}" type="datetime1">
              <a:rPr lang="en-CA" smtClean="0"/>
              <a:t>2016-11-06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E4E6-B659-964B-93E9-EDD6251C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7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8214-6885-7B48-B3E4-624658EC32B7}" type="datetime1">
              <a:rPr lang="en-CA" smtClean="0"/>
              <a:t>2016-11-06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26AC-9E51-A449-A920-FE40D4E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2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DC90-9F2B-6146-BB03-92C9A3451065}" type="datetime1">
              <a:rPr lang="en-CA" smtClean="0"/>
              <a:t>2016-11-06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2368-187A-924A-9888-29DC7A6D3419}" type="datetime1">
              <a:rPr lang="en-CA" smtClean="0"/>
              <a:t>2016-11-06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A68-9080-DB47-BA55-E856E12EA426}" type="datetime1">
              <a:rPr lang="en-CA" smtClean="0"/>
              <a:t>2016-11-06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D92-931A-6445-9199-043FF0086614}" type="datetime1">
              <a:rPr lang="en-CA" smtClean="0"/>
              <a:t>2016-11-06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8FB-2929-0641-B819-0560AFFE664A}" type="datetime1">
              <a:rPr lang="en-CA" smtClean="0"/>
              <a:t>2016-11-06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4868-5203-8348-9D8B-9CB4193D6848}" type="datetime1">
              <a:rPr lang="en-CA" smtClean="0"/>
              <a:t>2016-11-06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A03-39C5-294F-A0D4-4D668BEF0B85}" type="datetime1">
              <a:rPr lang="en-CA" smtClean="0"/>
              <a:t>2016-11-06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5D02-FA38-794C-96CD-0F4AA63956B8}" type="datetime1">
              <a:rPr lang="en-CA" smtClean="0"/>
              <a:t>2016-11-06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4EE-688F-2048-ACE8-D397EEA3139F}" type="datetime1">
              <a:rPr lang="en-CA" smtClean="0"/>
              <a:t>2016-11-06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6877-7EDB-9B49-BC75-BA9EEBFF249A}" type="datetime1">
              <a:rPr lang="en-CA" smtClean="0"/>
              <a:t>2016-11-06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560E-77D9-424B-8F77-F85BD9379994}" type="datetime1">
              <a:rPr lang="en-CA" smtClean="0"/>
              <a:t>2016-11-06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42415CA-4B37-2141-AB10-356D06213458}" type="datetime1">
              <a:rPr lang="en-CA" smtClean="0"/>
              <a:t>2016-11-06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ahmanyar@astro.utoront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g.org/protext/" TargetMode="External"/><Relationship Id="rId4" Type="http://schemas.openxmlformats.org/officeDocument/2006/relationships/hyperlink" Target="http://www.tug.org/mactex/" TargetMode="External"/><Relationship Id="rId5" Type="http://schemas.openxmlformats.org/officeDocument/2006/relationships/hyperlink" Target="http://www.sharelatex.com" TargetMode="External"/><Relationship Id="rId6" Type="http://schemas.openxmlformats.org/officeDocument/2006/relationships/hyperlink" Target="http://www.overleaf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ktex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199"/>
            <a:ext cx="7772400" cy="3048001"/>
          </a:xfrm>
        </p:spPr>
        <p:txBody>
          <a:bodyPr/>
          <a:lstStyle/>
          <a:p>
            <a:r>
              <a:rPr lang="en-US" dirty="0" smtClean="0"/>
              <a:t>Introduction to 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571999"/>
            <a:ext cx="6536267" cy="1998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Anita Bahmanyar</a:t>
            </a:r>
          </a:p>
          <a:p>
            <a:r>
              <a:rPr lang="en-US" dirty="0" smtClean="0">
                <a:hlinkClick r:id="rId3"/>
              </a:rPr>
              <a:t>bahmanyar@astro.utoronto.ca</a:t>
            </a:r>
            <a:endParaRPr lang="en-US" dirty="0" smtClean="0"/>
          </a:p>
          <a:p>
            <a:r>
              <a:rPr lang="en-US" dirty="0" smtClean="0"/>
              <a:t>November 2016</a:t>
            </a:r>
          </a:p>
          <a:p>
            <a:endParaRPr lang="en-US" dirty="0" smtClean="0"/>
          </a:p>
          <a:p>
            <a:r>
              <a:rPr lang="en-US" dirty="0" smtClean="0"/>
              <a:t>U of T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Points</a:t>
            </a:r>
          </a:p>
          <a:p>
            <a:pPr marL="457200" lvl="1" indent="0">
              <a:buNone/>
            </a:pPr>
            <a:r>
              <a:rPr lang="en-US" sz="2000" dirty="0" smtClean="0"/>
              <a:t>\begin{itemize}</a:t>
            </a:r>
          </a:p>
          <a:p>
            <a:pPr marL="457200" lvl="1" indent="0">
              <a:buNone/>
            </a:pPr>
            <a:r>
              <a:rPr lang="en-US" sz="2000" dirty="0" smtClean="0"/>
              <a:t>	\item point 1</a:t>
            </a:r>
          </a:p>
          <a:p>
            <a:pPr marL="457200" lvl="1" indent="0">
              <a:buNone/>
            </a:pPr>
            <a:r>
              <a:rPr lang="en-US" sz="2000" dirty="0" smtClean="0"/>
              <a:t>	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\end{itemize}</a:t>
            </a:r>
            <a:endParaRPr lang="en-US" sz="2000" dirty="0"/>
          </a:p>
        </p:txBody>
      </p:sp>
      <p:pic>
        <p:nvPicPr>
          <p:cNvPr id="4" name="Picture 3" descr="Screen Shot 2016-11-06 at 12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4690533"/>
            <a:ext cx="1960950" cy="1223345"/>
          </a:xfrm>
          <a:prstGeom prst="rect">
            <a:avLst/>
          </a:prstGeom>
        </p:spPr>
      </p:pic>
      <p:pic>
        <p:nvPicPr>
          <p:cNvPr id="5" name="Picture 4" descr="Screen Shot 2016-11-06 at 12.25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9"/>
            <a:ext cx="8229600" cy="5376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\begin{table}[h!]</a:t>
            </a:r>
          </a:p>
          <a:p>
            <a:pPr marL="0" indent="0">
              <a:buNone/>
            </a:pPr>
            <a:r>
              <a:rPr lang="en-US" dirty="0"/>
              <a:t>\caption{Title} % title of Table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centering       </a:t>
            </a:r>
            <a:r>
              <a:rPr lang="en-US" dirty="0"/>
              <a:t>% used for centering table</a:t>
            </a:r>
          </a:p>
          <a:p>
            <a:pPr marL="0" indent="0">
              <a:buNone/>
            </a:pPr>
            <a:r>
              <a:rPr lang="en-US" dirty="0"/>
              <a:t>\begin{tabular}{| c | c | c | c | } % centered columns (4 columns)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double horizontal lines</a:t>
            </a:r>
          </a:p>
          <a:p>
            <a:pPr marL="0" indent="0">
              <a:buNone/>
            </a:pPr>
            <a:r>
              <a:rPr lang="en-US" dirty="0"/>
              <a:t> &amp;  Column 1 &amp;  Column 2 &amp; Column 3  \\ [0.5ex] % inserts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%heading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 inserts single horizontal line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Row 1 &amp; 1 &amp;  2  &amp;  3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2 &amp; 4 &amp;  5  &amp;  6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Ro2 3 &amp; 7 &amp;  8  &amp;   9  \\%[1ex] %adds vertical space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single line</a:t>
            </a:r>
          </a:p>
          <a:p>
            <a:pPr marL="0" indent="0">
              <a:buNone/>
            </a:pPr>
            <a:r>
              <a:rPr lang="en-US" dirty="0"/>
              <a:t>\end{tabular}</a:t>
            </a:r>
          </a:p>
          <a:p>
            <a:pPr marL="0" indent="0">
              <a:buNone/>
            </a:pPr>
            <a:r>
              <a:rPr lang="en-US" dirty="0"/>
              <a:t>\label{table:table1} % is used to refer this table in the text</a:t>
            </a:r>
          </a:p>
          <a:p>
            <a:pPr marL="0" indent="0">
              <a:buNone/>
            </a:pPr>
            <a:r>
              <a:rPr lang="en-US" dirty="0"/>
              <a:t>\end{table}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Picture 4" descr="Screen Shot 2016-11-06 at 12.48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1" y="1828080"/>
            <a:ext cx="8686800" cy="33645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Inline math mode can be inserted using $ math equation here$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endParaRPr lang="en-US" dirty="0"/>
          </a:p>
          <a:p>
            <a:r>
              <a:rPr lang="en-US" dirty="0" smtClean="0"/>
              <a:t>\underlined{text} : underlined text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Cross-reference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7400"/>
            <a:ext cx="8466667" cy="3953933"/>
          </a:xfrm>
        </p:spPr>
        <p:txBody>
          <a:bodyPr/>
          <a:lstStyle/>
          <a:p>
            <a:r>
              <a:rPr lang="en-US" dirty="0" err="1" smtClean="0"/>
              <a:t>MikTex</a:t>
            </a:r>
            <a:r>
              <a:rPr lang="en-US" dirty="0" smtClean="0"/>
              <a:t>   (</a:t>
            </a:r>
            <a:r>
              <a:rPr lang="en-US" dirty="0">
                <a:hlinkClick r:id="rId2"/>
              </a:rPr>
              <a:t>http://miktex.org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                    - for Windows</a:t>
            </a:r>
          </a:p>
          <a:p>
            <a:r>
              <a:rPr lang="en-US" dirty="0" err="1" smtClean="0"/>
              <a:t>proTeXt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://www.tug.org/protext </a:t>
            </a:r>
            <a:r>
              <a:rPr lang="en-US" dirty="0" smtClean="0"/>
              <a:t>)   - for Windows</a:t>
            </a:r>
          </a:p>
          <a:p>
            <a:r>
              <a:rPr lang="en-US" dirty="0" err="1" smtClean="0"/>
              <a:t>MacTex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http://www.tug.org/mactex/</a:t>
            </a:r>
            <a:r>
              <a:rPr lang="en-US" dirty="0" smtClean="0"/>
              <a:t>) - for Mac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Sharelatex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www.sharelatex.com</a:t>
            </a:r>
            <a:r>
              <a:rPr lang="en-US" dirty="0"/>
              <a:t>) - Online </a:t>
            </a:r>
          </a:p>
          <a:p>
            <a:r>
              <a:rPr lang="en-US" dirty="0"/>
              <a:t>Overleaf    (</a:t>
            </a:r>
            <a:r>
              <a:rPr lang="en-US" dirty="0">
                <a:hlinkClick r:id="rId6"/>
              </a:rPr>
              <a:t>www.overleaf.com</a:t>
            </a:r>
            <a:r>
              <a:rPr lang="en-US" dirty="0"/>
              <a:t>)     -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Installing Latex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pronounced as Lay-tech or </a:t>
            </a:r>
            <a:r>
              <a:rPr lang="en-US" dirty="0" err="1" smtClean="0"/>
              <a:t>Lah</a:t>
            </a:r>
            <a:r>
              <a:rPr lang="en-US" dirty="0" smtClean="0"/>
              <a:t>-tech</a:t>
            </a:r>
          </a:p>
          <a:p>
            <a:endParaRPr lang="en-US" dirty="0"/>
          </a:p>
          <a:p>
            <a:r>
              <a:rPr lang="en-US" dirty="0" smtClean="0"/>
              <a:t>It is a markup language similar to HTML (instructions mentioned in tags and text)</a:t>
            </a:r>
          </a:p>
          <a:p>
            <a:endParaRPr lang="en-US" dirty="0"/>
          </a:p>
          <a:p>
            <a:r>
              <a:rPr lang="en-US" dirty="0" smtClean="0"/>
              <a:t>Used widely in academia</a:t>
            </a:r>
          </a:p>
          <a:p>
            <a:endParaRPr lang="en-US" dirty="0"/>
          </a:p>
          <a:p>
            <a:r>
              <a:rPr lang="en-US" dirty="0" smtClean="0"/>
              <a:t>Written as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Screen Shot 2016-11-06 at 12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04" y="4588933"/>
            <a:ext cx="1341829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authors to focus on writing instead of formatting and visualization while writing</a:t>
            </a:r>
          </a:p>
          <a:p>
            <a:endParaRPr lang="en-US" dirty="0"/>
          </a:p>
          <a:p>
            <a:r>
              <a:rPr lang="en-US" dirty="0" smtClean="0"/>
              <a:t>Easy to include math equations</a:t>
            </a:r>
          </a:p>
          <a:p>
            <a:endParaRPr lang="en-US" dirty="0"/>
          </a:p>
          <a:p>
            <a:r>
              <a:rPr lang="en-US" dirty="0" smtClean="0"/>
              <a:t>Good for large documents (cross-referencing)</a:t>
            </a:r>
          </a:p>
          <a:p>
            <a:endParaRPr lang="en-US" dirty="0"/>
          </a:p>
          <a:p>
            <a:r>
              <a:rPr lang="en-US" dirty="0" smtClean="0"/>
              <a:t>Automatic generation of bibliography</a:t>
            </a:r>
          </a:p>
          <a:p>
            <a:endParaRPr lang="en-US" dirty="0"/>
          </a:p>
          <a:p>
            <a:r>
              <a:rPr lang="en-US" dirty="0" smtClean="0"/>
              <a:t>Looks pretty compared to MS Office!</a:t>
            </a:r>
          </a:p>
          <a:p>
            <a:endParaRPr lang="en-US" dirty="0"/>
          </a:p>
          <a:p>
            <a:r>
              <a:rPr lang="en-US" dirty="0" smtClean="0"/>
              <a:t>Its free!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Why Latex?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Document Class</a:t>
            </a:r>
          </a:p>
          <a:p>
            <a:pPr lvl="1"/>
            <a:r>
              <a:rPr lang="en-US" sz="2000" dirty="0" smtClean="0"/>
              <a:t>Article, report, book, letter</a:t>
            </a:r>
          </a:p>
          <a:p>
            <a:pPr lvl="1"/>
            <a:r>
              <a:rPr lang="en-US" sz="2000" dirty="0"/>
              <a:t>\</a:t>
            </a:r>
            <a:r>
              <a:rPr lang="en-US" sz="2000" dirty="0" err="1" smtClean="0"/>
              <a:t>documentclass</a:t>
            </a:r>
            <a:r>
              <a:rPr lang="en-US" sz="2000" dirty="0" smtClean="0"/>
              <a:t>[12pt]{</a:t>
            </a:r>
            <a:r>
              <a:rPr lang="en-US" sz="2000" dirty="0"/>
              <a:t>article</a:t>
            </a:r>
            <a:r>
              <a:rPr lang="en-US" sz="2000" dirty="0" smtClean="0"/>
              <a:t>}</a:t>
            </a:r>
          </a:p>
          <a:p>
            <a:endParaRPr lang="en-US" dirty="0"/>
          </a:p>
          <a:p>
            <a:r>
              <a:rPr lang="en-US" sz="2800" dirty="0" smtClean="0"/>
              <a:t>Packages</a:t>
            </a:r>
          </a:p>
          <a:p>
            <a:pPr lvl="1"/>
            <a:r>
              <a:rPr lang="en-US" sz="2000" dirty="0" smtClean="0"/>
              <a:t>Gra</a:t>
            </a:r>
            <a:r>
              <a:rPr lang="en-US" sz="2000" dirty="0"/>
              <a:t>p</a:t>
            </a:r>
            <a:r>
              <a:rPr lang="en-US" sz="2000" dirty="0" smtClean="0"/>
              <a:t>hics, math, formatting</a:t>
            </a:r>
          </a:p>
          <a:p>
            <a:pPr lvl="1"/>
            <a:r>
              <a:rPr lang="en-US" sz="2000" dirty="0" smtClean="0"/>
              <a:t>\</a:t>
            </a:r>
            <a:r>
              <a:rPr lang="en-US" sz="2000" dirty="0" err="1" smtClean="0"/>
              <a:t>usepackage</a:t>
            </a:r>
            <a:r>
              <a:rPr lang="en-US" sz="2000" dirty="0" smtClean="0"/>
              <a:t>{geometry}</a:t>
            </a:r>
          </a:p>
          <a:p>
            <a:endParaRPr lang="en-US" dirty="0"/>
          </a:p>
          <a:p>
            <a:r>
              <a:rPr lang="en-US" sz="2800" dirty="0" smtClean="0"/>
              <a:t>Main Body</a:t>
            </a:r>
          </a:p>
          <a:p>
            <a:pPr lvl="1"/>
            <a:r>
              <a:rPr lang="en-US" sz="2000" dirty="0" smtClean="0"/>
              <a:t>Text, sections and bibliography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/>
              <a:t>maketitle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/>
              <a:t>maketitle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pic>
        <p:nvPicPr>
          <p:cNvPr id="4" name="Content Placeholder 3" descr="Screen Shot 2016-11-05 at 11.5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540"/>
          <a:stretch>
            <a:fillRect/>
          </a:stretch>
        </p:blipFill>
        <p:spPr>
          <a:xfrm>
            <a:off x="541868" y="1718734"/>
            <a:ext cx="8229600" cy="45259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06 at 12.2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149</TotalTime>
  <Words>555</Words>
  <Application>Microsoft Macintosh PowerPoint</Application>
  <PresentationFormat>On-screen Show (4:3)</PresentationFormat>
  <Paragraphs>135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Introduction to Latex</vt:lpstr>
      <vt:lpstr>Installing Latex</vt:lpstr>
      <vt:lpstr>Introduction</vt:lpstr>
      <vt:lpstr>Why Latex?</vt:lpstr>
      <vt:lpstr>PowerPoint Presentation</vt:lpstr>
      <vt:lpstr>Example</vt:lpstr>
      <vt:lpstr>Example</vt:lpstr>
      <vt:lpstr>Lists</vt:lpstr>
      <vt:lpstr>Lists</vt:lpstr>
      <vt:lpstr>Lists</vt:lpstr>
      <vt:lpstr>Images</vt:lpstr>
      <vt:lpstr>Tables</vt:lpstr>
      <vt:lpstr>Tables</vt:lpstr>
      <vt:lpstr>Equations</vt:lpstr>
      <vt:lpstr>Bold/ Italic/ underlined</vt:lpstr>
      <vt:lpstr>Cross-reference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Anita Bahmanyar</dc:creator>
  <cp:lastModifiedBy>Anita Bahmanyar</cp:lastModifiedBy>
  <cp:revision>124</cp:revision>
  <dcterms:created xsi:type="dcterms:W3CDTF">2016-11-06T02:49:36Z</dcterms:created>
  <dcterms:modified xsi:type="dcterms:W3CDTF">2016-11-06T05:19:23Z</dcterms:modified>
</cp:coreProperties>
</file>